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89" r:id="rId1"/>
  </p:sldMasterIdLst>
  <p:notesMasterIdLst>
    <p:notesMasterId r:id="rId152"/>
  </p:notesMasterIdLst>
  <p:handoutMasterIdLst>
    <p:handoutMasterId r:id="rId153"/>
  </p:handoutMasterIdLst>
  <p:sldIdLst>
    <p:sldId id="582" r:id="rId2"/>
    <p:sldId id="581" r:id="rId3"/>
    <p:sldId id="523" r:id="rId4"/>
    <p:sldId id="524" r:id="rId5"/>
    <p:sldId id="525" r:id="rId6"/>
    <p:sldId id="585" r:id="rId7"/>
    <p:sldId id="586" r:id="rId8"/>
    <p:sldId id="591" r:id="rId9"/>
    <p:sldId id="593" r:id="rId10"/>
    <p:sldId id="592" r:id="rId11"/>
    <p:sldId id="602" r:id="rId12"/>
    <p:sldId id="603" r:id="rId13"/>
    <p:sldId id="588" r:id="rId14"/>
    <p:sldId id="589" r:id="rId15"/>
    <p:sldId id="583" r:id="rId16"/>
    <p:sldId id="333" r:id="rId17"/>
    <p:sldId id="345" r:id="rId18"/>
    <p:sldId id="350" r:id="rId19"/>
    <p:sldId id="352" r:id="rId20"/>
    <p:sldId id="385" r:id="rId21"/>
    <p:sldId id="605" r:id="rId22"/>
    <p:sldId id="355" r:id="rId23"/>
    <p:sldId id="357" r:id="rId24"/>
    <p:sldId id="359" r:id="rId25"/>
    <p:sldId id="363" r:id="rId26"/>
    <p:sldId id="447" r:id="rId27"/>
    <p:sldId id="458" r:id="rId28"/>
    <p:sldId id="448" r:id="rId29"/>
    <p:sldId id="451" r:id="rId30"/>
    <p:sldId id="452" r:id="rId31"/>
    <p:sldId id="467" r:id="rId32"/>
    <p:sldId id="459" r:id="rId33"/>
    <p:sldId id="395" r:id="rId34"/>
    <p:sldId id="460" r:id="rId35"/>
    <p:sldId id="398" r:id="rId36"/>
    <p:sldId id="401" r:id="rId37"/>
    <p:sldId id="477" r:id="rId38"/>
    <p:sldId id="402" r:id="rId39"/>
    <p:sldId id="404" r:id="rId40"/>
    <p:sldId id="468" r:id="rId41"/>
    <p:sldId id="469" r:id="rId42"/>
    <p:sldId id="406" r:id="rId43"/>
    <p:sldId id="408" r:id="rId44"/>
    <p:sldId id="479" r:id="rId45"/>
    <p:sldId id="409" r:id="rId46"/>
    <p:sldId id="410" r:id="rId47"/>
    <p:sldId id="414" r:id="rId48"/>
    <p:sldId id="629" r:id="rId49"/>
    <p:sldId id="606" r:id="rId50"/>
    <p:sldId id="607" r:id="rId51"/>
    <p:sldId id="608" r:id="rId52"/>
    <p:sldId id="609" r:id="rId53"/>
    <p:sldId id="610" r:id="rId54"/>
    <p:sldId id="611" r:id="rId55"/>
    <p:sldId id="612" r:id="rId56"/>
    <p:sldId id="613" r:id="rId57"/>
    <p:sldId id="614" r:id="rId58"/>
    <p:sldId id="615" r:id="rId59"/>
    <p:sldId id="616" r:id="rId60"/>
    <p:sldId id="617" r:id="rId61"/>
    <p:sldId id="618" r:id="rId62"/>
    <p:sldId id="619" r:id="rId63"/>
    <p:sldId id="620" r:id="rId64"/>
    <p:sldId id="621" r:id="rId65"/>
    <p:sldId id="622" r:id="rId66"/>
    <p:sldId id="623" r:id="rId67"/>
    <p:sldId id="624" r:id="rId68"/>
    <p:sldId id="625" r:id="rId69"/>
    <p:sldId id="628" r:id="rId70"/>
    <p:sldId id="521" r:id="rId71"/>
    <p:sldId id="522" r:id="rId72"/>
    <p:sldId id="594" r:id="rId73"/>
    <p:sldId id="598" r:id="rId74"/>
    <p:sldId id="527" r:id="rId75"/>
    <p:sldId id="599" r:id="rId76"/>
    <p:sldId id="528" r:id="rId77"/>
    <p:sldId id="600" r:id="rId78"/>
    <p:sldId id="630" r:id="rId79"/>
    <p:sldId id="633" r:id="rId80"/>
    <p:sldId id="653" r:id="rId81"/>
    <p:sldId id="656" r:id="rId82"/>
    <p:sldId id="657" r:id="rId83"/>
    <p:sldId id="658" r:id="rId84"/>
    <p:sldId id="659" r:id="rId85"/>
    <p:sldId id="660" r:id="rId86"/>
    <p:sldId id="664" r:id="rId87"/>
    <p:sldId id="665" r:id="rId88"/>
    <p:sldId id="666" r:id="rId89"/>
    <p:sldId id="667" r:id="rId90"/>
    <p:sldId id="668" r:id="rId91"/>
    <p:sldId id="669" r:id="rId92"/>
    <p:sldId id="670" r:id="rId93"/>
    <p:sldId id="671" r:id="rId94"/>
    <p:sldId id="672" r:id="rId95"/>
    <p:sldId id="673" r:id="rId96"/>
    <p:sldId id="674" r:id="rId97"/>
    <p:sldId id="675" r:id="rId98"/>
    <p:sldId id="676" r:id="rId99"/>
    <p:sldId id="677" r:id="rId100"/>
    <p:sldId id="678" r:id="rId101"/>
    <p:sldId id="679" r:id="rId102"/>
    <p:sldId id="680" r:id="rId103"/>
    <p:sldId id="681" r:id="rId104"/>
    <p:sldId id="682" r:id="rId105"/>
    <p:sldId id="683" r:id="rId106"/>
    <p:sldId id="684" r:id="rId107"/>
    <p:sldId id="685" r:id="rId108"/>
    <p:sldId id="686" r:id="rId109"/>
    <p:sldId id="687" r:id="rId110"/>
    <p:sldId id="688" r:id="rId111"/>
    <p:sldId id="689" r:id="rId112"/>
    <p:sldId id="690" r:id="rId113"/>
    <p:sldId id="691" r:id="rId114"/>
    <p:sldId id="692" r:id="rId115"/>
    <p:sldId id="693" r:id="rId116"/>
    <p:sldId id="694" r:id="rId117"/>
    <p:sldId id="695" r:id="rId118"/>
    <p:sldId id="696" r:id="rId119"/>
    <p:sldId id="697" r:id="rId120"/>
    <p:sldId id="698" r:id="rId121"/>
    <p:sldId id="699" r:id="rId122"/>
    <p:sldId id="700" r:id="rId123"/>
    <p:sldId id="701" r:id="rId124"/>
    <p:sldId id="702" r:id="rId125"/>
    <p:sldId id="703" r:id="rId126"/>
    <p:sldId id="706" r:id="rId127"/>
    <p:sldId id="707" r:id="rId128"/>
    <p:sldId id="708" r:id="rId129"/>
    <p:sldId id="709" r:id="rId130"/>
    <p:sldId id="710" r:id="rId131"/>
    <p:sldId id="711" r:id="rId132"/>
    <p:sldId id="712" r:id="rId133"/>
    <p:sldId id="713" r:id="rId134"/>
    <p:sldId id="714" r:id="rId135"/>
    <p:sldId id="715" r:id="rId136"/>
    <p:sldId id="716" r:id="rId137"/>
    <p:sldId id="717" r:id="rId138"/>
    <p:sldId id="718" r:id="rId139"/>
    <p:sldId id="719" r:id="rId140"/>
    <p:sldId id="720" r:id="rId141"/>
    <p:sldId id="721" r:id="rId142"/>
    <p:sldId id="722" r:id="rId143"/>
    <p:sldId id="723" r:id="rId144"/>
    <p:sldId id="724" r:id="rId145"/>
    <p:sldId id="725" r:id="rId146"/>
    <p:sldId id="726" r:id="rId147"/>
    <p:sldId id="727" r:id="rId148"/>
    <p:sldId id="728" r:id="rId149"/>
    <p:sldId id="729" r:id="rId150"/>
    <p:sldId id="578" r:id="rId15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580" autoAdjust="0"/>
  </p:normalViewPr>
  <p:slideViewPr>
    <p:cSldViewPr>
      <p:cViewPr varScale="1">
        <p:scale>
          <a:sx n="110" d="100"/>
          <a:sy n="110" d="100"/>
        </p:scale>
        <p:origin x="1608" y="108"/>
      </p:cViewPr>
      <p:guideLst>
        <p:guide orient="horz" pos="2160"/>
        <p:guide pos="2880"/>
      </p:guideLst>
    </p:cSldViewPr>
  </p:slideViewPr>
  <p:notesTextViewPr>
    <p:cViewPr>
      <p:scale>
        <a:sx n="1" d="1"/>
        <a:sy n="1" d="1"/>
      </p:scale>
      <p:origin x="0" y="0"/>
    </p:cViewPr>
  </p:notesTextViewPr>
  <p:sorterViewPr>
    <p:cViewPr>
      <p:scale>
        <a:sx n="100" d="100"/>
        <a:sy n="100" d="100"/>
      </p:scale>
      <p:origin x="0" y="18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CD7143F-4364-4CD9-8630-B74128D87455}" type="datetimeFigureOut">
              <a:rPr lang="tr-TR" smtClean="0"/>
              <a:t>19.03.2019</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4573B12-C803-4D60-A3E1-68C7CECD7667}" type="slidenum">
              <a:rPr lang="tr-TR" smtClean="0"/>
              <a:t>‹#›</a:t>
            </a:fld>
            <a:endParaRPr lang="tr-TR"/>
          </a:p>
        </p:txBody>
      </p:sp>
    </p:spTree>
    <p:extLst>
      <p:ext uri="{BB962C8B-B14F-4D97-AF65-F5344CB8AC3E}">
        <p14:creationId xmlns:p14="http://schemas.microsoft.com/office/powerpoint/2010/main" val="1440746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BFF3DF2-AA3C-4A31-A6DD-B6A81D1311C4}" type="datetimeFigureOut">
              <a:rPr lang="tr-TR" smtClean="0"/>
              <a:t>19.03.2019</a:t>
            </a:fld>
            <a:endParaRPr lang="tr-TR"/>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B67FE21-4F2D-481F-BDC0-C70357C6974C}" type="slidenum">
              <a:rPr lang="tr-TR" smtClean="0"/>
              <a:t>‹#›</a:t>
            </a:fld>
            <a:endParaRPr lang="tr-TR"/>
          </a:p>
        </p:txBody>
      </p:sp>
    </p:spTree>
    <p:extLst>
      <p:ext uri="{BB962C8B-B14F-4D97-AF65-F5344CB8AC3E}">
        <p14:creationId xmlns:p14="http://schemas.microsoft.com/office/powerpoint/2010/main" val="4164626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744733-8E27-4502-989F-85C422190608}" type="slidenum">
              <a:rPr lang="tr-TR" altLang="tr-TR" smtClean="0"/>
              <a:pPr>
                <a:spcBef>
                  <a:spcPct val="0"/>
                </a:spcBef>
              </a:pPr>
              <a:t>78</a:t>
            </a:fld>
            <a:endParaRPr lang="tr-TR" altLang="tr-TR"/>
          </a:p>
        </p:txBody>
      </p:sp>
      <p:sp>
        <p:nvSpPr>
          <p:cNvPr id="10243"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32664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CE925E-D884-47BC-A745-79FFF5762C8D}" type="slidenum">
              <a:rPr lang="tr-TR" altLang="tr-TR" smtClean="0"/>
              <a:pPr>
                <a:spcBef>
                  <a:spcPct val="0"/>
                </a:spcBef>
              </a:pPr>
              <a:t>91</a:t>
            </a:fld>
            <a:endParaRPr lang="tr-TR" altLang="tr-T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123317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D9C8E5-ED2B-4D25-95AE-E57D6EBBFAA1}" type="slidenum">
              <a:rPr lang="tr-TR" altLang="tr-TR" smtClean="0"/>
              <a:pPr>
                <a:spcBef>
                  <a:spcPct val="0"/>
                </a:spcBef>
              </a:pPr>
              <a:t>92</a:t>
            </a:fld>
            <a:endParaRPr lang="tr-TR" altLang="tr-T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3340780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8D8778-DFC4-4DA9-8B4E-B84485B4A427}" type="slidenum">
              <a:rPr lang="tr-TR" altLang="tr-TR" smtClean="0"/>
              <a:pPr>
                <a:spcBef>
                  <a:spcPct val="0"/>
                </a:spcBef>
              </a:pPr>
              <a:t>94</a:t>
            </a:fld>
            <a:endParaRPr lang="tr-TR" altLang="tr-T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3787283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8607FE-A6DB-465B-9EB2-47DFE754C8AC}" type="slidenum">
              <a:rPr lang="tr-TR" altLang="tr-TR" smtClean="0"/>
              <a:pPr>
                <a:spcBef>
                  <a:spcPct val="0"/>
                </a:spcBef>
              </a:pPr>
              <a:t>96</a:t>
            </a:fld>
            <a:endParaRPr lang="tr-TR" altLang="tr-T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2848274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4792B3-BC8E-4B03-9753-96A6BDF2CD1D}" type="slidenum">
              <a:rPr lang="tr-TR" altLang="tr-TR" smtClean="0"/>
              <a:pPr>
                <a:spcBef>
                  <a:spcPct val="0"/>
                </a:spcBef>
              </a:pPr>
              <a:t>97</a:t>
            </a:fld>
            <a:endParaRPr lang="tr-TR" altLang="tr-T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2004861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E5C2F0-1D2F-4585-9FAF-BF69B2B99F85}" type="slidenum">
              <a:rPr lang="tr-TR" altLang="tr-TR" smtClean="0"/>
              <a:pPr>
                <a:spcBef>
                  <a:spcPct val="0"/>
                </a:spcBef>
              </a:pPr>
              <a:t>98</a:t>
            </a:fld>
            <a:endParaRPr lang="tr-TR" altLang="tr-T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1810504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E5F25F-6574-4222-ACEA-45833FD38738}" type="slidenum">
              <a:rPr lang="tr-TR" altLang="tr-TR" smtClean="0"/>
              <a:pPr>
                <a:spcBef>
                  <a:spcPct val="0"/>
                </a:spcBef>
              </a:pPr>
              <a:t>99</a:t>
            </a:fld>
            <a:endParaRPr lang="tr-TR" altLang="tr-T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2908830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993894-BBAA-4C5E-B1D9-EDD2BFEE31B6}" type="slidenum">
              <a:rPr lang="tr-TR" altLang="tr-TR" smtClean="0"/>
              <a:pPr>
                <a:spcBef>
                  <a:spcPct val="0"/>
                </a:spcBef>
              </a:pPr>
              <a:t>100</a:t>
            </a:fld>
            <a:endParaRPr lang="tr-TR" altLang="tr-TR"/>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1165960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E6B1F2-5F2B-4E8E-94A2-D79B34CF82B5}" type="slidenum">
              <a:rPr lang="tr-TR" altLang="tr-TR" smtClean="0"/>
              <a:pPr>
                <a:spcBef>
                  <a:spcPct val="0"/>
                </a:spcBef>
              </a:pPr>
              <a:t>101</a:t>
            </a:fld>
            <a:endParaRPr lang="tr-TR" altLang="tr-TR"/>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3736948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230E11-2D16-415B-A1F6-63787FB07EEC}" type="slidenum">
              <a:rPr lang="tr-TR" altLang="tr-TR" smtClean="0"/>
              <a:pPr>
                <a:spcBef>
                  <a:spcPct val="0"/>
                </a:spcBef>
              </a:pPr>
              <a:t>102</a:t>
            </a:fld>
            <a:endParaRPr lang="tr-TR" altLang="tr-T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309300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7AEF008-6544-42E6-8274-5034B9A5D2EE}" type="slidenum">
              <a:rPr lang="tr-TR" altLang="tr-TR" smtClean="0"/>
              <a:pPr>
                <a:spcBef>
                  <a:spcPct val="0"/>
                </a:spcBef>
              </a:pPr>
              <a:t>79</a:t>
            </a:fld>
            <a:endParaRPr lang="tr-TR" altLang="tr-T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2197739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ayt Görüntüsü Yer Tutucusu 1"/>
          <p:cNvSpPr>
            <a:spLocks noGrp="1" noRot="1" noChangeAspect="1" noChangeArrowheads="1" noTextEdit="1"/>
          </p:cNvSpPr>
          <p:nvPr>
            <p:ph type="sldImg"/>
          </p:nvPr>
        </p:nvSpPr>
        <p:spPr>
          <a:ln/>
        </p:spPr>
      </p:sp>
      <p:sp>
        <p:nvSpPr>
          <p:cNvPr id="93187"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93188"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1E9B0C6-2D11-4901-B2F4-09B02EAEF794}" type="slidenum">
              <a:rPr lang="tr-TR" altLang="tr-TR" b="0" smtClean="0">
                <a:latin typeface="Times New Roman" panose="02020603050405020304" pitchFamily="18" charset="0"/>
              </a:rPr>
              <a:pPr/>
              <a:t>104</a:t>
            </a:fld>
            <a:endParaRPr lang="tr-TR" altLang="tr-TR" b="0">
              <a:latin typeface="Times New Roman" panose="02020603050405020304" pitchFamily="18" charset="0"/>
            </a:endParaRPr>
          </a:p>
        </p:txBody>
      </p:sp>
    </p:spTree>
    <p:extLst>
      <p:ext uri="{BB962C8B-B14F-4D97-AF65-F5344CB8AC3E}">
        <p14:creationId xmlns:p14="http://schemas.microsoft.com/office/powerpoint/2010/main" val="1727766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523AD8-6EBD-4E48-8D9A-4379D7ACAEBE}" type="slidenum">
              <a:rPr lang="tr-TR" altLang="tr-TR" smtClean="0"/>
              <a:pPr>
                <a:spcBef>
                  <a:spcPct val="0"/>
                </a:spcBef>
              </a:pPr>
              <a:t>105</a:t>
            </a:fld>
            <a:endParaRPr lang="tr-TR" altLang="tr-T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483919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75B50A-3E12-47A0-88A4-99E630937501}" type="slidenum">
              <a:rPr lang="tr-TR" altLang="tr-TR" smtClean="0"/>
              <a:pPr>
                <a:spcBef>
                  <a:spcPct val="0"/>
                </a:spcBef>
              </a:pPr>
              <a:t>106</a:t>
            </a:fld>
            <a:endParaRPr lang="tr-TR" altLang="tr-T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4107411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39D0844-E6F6-4C76-9025-2BFF59AEF823}" type="slidenum">
              <a:rPr lang="tr-TR" altLang="tr-TR" smtClean="0"/>
              <a:pPr>
                <a:spcBef>
                  <a:spcPct val="0"/>
                </a:spcBef>
              </a:pPr>
              <a:t>107</a:t>
            </a:fld>
            <a:endParaRPr lang="tr-TR" altLang="tr-T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1474190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E69EC3-07D7-443E-BDC7-8B3E2C17A509}" type="slidenum">
              <a:rPr lang="tr-TR" altLang="tr-TR" smtClean="0"/>
              <a:pPr>
                <a:spcBef>
                  <a:spcPct val="0"/>
                </a:spcBef>
              </a:pPr>
              <a:t>108</a:t>
            </a:fld>
            <a:endParaRPr lang="tr-TR" altLang="tr-T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1192254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D03AFA-EF1F-4076-B2E9-E3C3FC2BE0ED}" type="slidenum">
              <a:rPr lang="tr-TR" altLang="tr-TR" smtClean="0"/>
              <a:pPr>
                <a:spcBef>
                  <a:spcPct val="0"/>
                </a:spcBef>
              </a:pPr>
              <a:t>111</a:t>
            </a:fld>
            <a:endParaRPr lang="tr-TR" altLang="tr-TR"/>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4206906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ayt Görüntüsü Yer Tutucusu 1"/>
          <p:cNvSpPr>
            <a:spLocks noGrp="1" noRot="1" noChangeAspect="1" noTextEdit="1"/>
          </p:cNvSpPr>
          <p:nvPr>
            <p:ph type="sldImg"/>
          </p:nvPr>
        </p:nvSpPr>
        <p:spPr>
          <a:ln/>
        </p:spPr>
      </p:sp>
      <p:sp>
        <p:nvSpPr>
          <p:cNvPr id="109571"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09572"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FDE1006-EA7A-4441-AF38-466BE2A2922B}" type="slidenum">
              <a:rPr lang="tr-TR" altLang="en-US" b="0" smtClean="0">
                <a:latin typeface="Times New Roman" panose="02020603050405020304" pitchFamily="18" charset="0"/>
              </a:rPr>
              <a:pPr/>
              <a:t>114</a:t>
            </a:fld>
            <a:endParaRPr lang="tr-TR" altLang="en-US" b="0">
              <a:latin typeface="Times New Roman" panose="02020603050405020304" pitchFamily="18" charset="0"/>
            </a:endParaRPr>
          </a:p>
        </p:txBody>
      </p:sp>
    </p:spTree>
    <p:extLst>
      <p:ext uri="{BB962C8B-B14F-4D97-AF65-F5344CB8AC3E}">
        <p14:creationId xmlns:p14="http://schemas.microsoft.com/office/powerpoint/2010/main" val="2889028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A50D9E-8C63-4D4A-A94D-3A83198ACB37}" type="slidenum">
              <a:rPr lang="tr-TR" altLang="tr-TR" smtClean="0"/>
              <a:pPr>
                <a:spcBef>
                  <a:spcPct val="0"/>
                </a:spcBef>
              </a:pPr>
              <a:t>117</a:t>
            </a:fld>
            <a:endParaRPr lang="tr-TR" altLang="tr-T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2222477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3F59A4-6A2B-4ACD-9E34-C23B2621B0FA}" type="slidenum">
              <a:rPr lang="tr-TR" altLang="tr-TR" smtClean="0"/>
              <a:pPr>
                <a:spcBef>
                  <a:spcPct val="0"/>
                </a:spcBef>
              </a:pPr>
              <a:t>118</a:t>
            </a:fld>
            <a:endParaRPr lang="tr-TR" altLang="tr-TR"/>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1015338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D22096-83BE-4A9D-AB8B-B9A1B82E75C4}" type="slidenum">
              <a:rPr lang="tr-TR" altLang="tr-TR" smtClean="0"/>
              <a:pPr>
                <a:spcBef>
                  <a:spcPct val="0"/>
                </a:spcBef>
              </a:pPr>
              <a:t>119</a:t>
            </a:fld>
            <a:endParaRPr lang="tr-TR" altLang="tr-T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414723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8DD7174-F33A-4759-B421-84D95454B9FE}" type="slidenum">
              <a:rPr lang="tr-TR" altLang="tr-TR" smtClean="0"/>
              <a:pPr>
                <a:spcBef>
                  <a:spcPct val="0"/>
                </a:spcBef>
              </a:pPr>
              <a:t>80</a:t>
            </a:fld>
            <a:endParaRPr lang="tr-TR" altLang="tr-TR"/>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1379537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4C55C5-4444-4952-9FB0-9C8A3F2A287E}" type="slidenum">
              <a:rPr lang="tr-TR" altLang="tr-TR" smtClean="0">
                <a:solidFill>
                  <a:srgbClr val="000000"/>
                </a:solidFill>
              </a:rPr>
              <a:pPr>
                <a:spcBef>
                  <a:spcPct val="0"/>
                </a:spcBef>
              </a:pPr>
              <a:t>124</a:t>
            </a:fld>
            <a:endParaRPr lang="tr-TR" altLang="tr-TR">
              <a:solidFill>
                <a:srgbClr val="000000"/>
              </a:solidFill>
            </a:endParaRPr>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4062478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2E682A-18E5-446B-BB7B-EC4B735064E7}" type="slidenum">
              <a:rPr lang="tr-TR" altLang="tr-TR" smtClean="0"/>
              <a:pPr>
                <a:spcBef>
                  <a:spcPct val="0"/>
                </a:spcBef>
              </a:pPr>
              <a:t>125</a:t>
            </a:fld>
            <a:endParaRPr lang="tr-TR" altLang="tr-TR"/>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2605391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6AD50D-F2FD-4CFF-842F-006BF7FBAC38}" type="slidenum">
              <a:rPr lang="tr-TR" altLang="tr-TR" smtClean="0">
                <a:solidFill>
                  <a:srgbClr val="000000"/>
                </a:solidFill>
              </a:rPr>
              <a:pPr>
                <a:spcBef>
                  <a:spcPct val="0"/>
                </a:spcBef>
              </a:pPr>
              <a:t>126</a:t>
            </a:fld>
            <a:endParaRPr lang="tr-TR" altLang="tr-TR">
              <a:solidFill>
                <a:srgbClr val="000000"/>
              </a:solidFill>
            </a:endParaRPr>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4153660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BB64120-698D-42F1-8A72-FC7508177E9F}" type="slidenum">
              <a:rPr lang="tr-TR" altLang="tr-TR" smtClean="0"/>
              <a:pPr>
                <a:spcBef>
                  <a:spcPct val="0"/>
                </a:spcBef>
              </a:pPr>
              <a:t>134</a:t>
            </a:fld>
            <a:endParaRPr lang="tr-TR" altLang="tr-TR"/>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1777486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D5037B-3770-48E8-8570-0086AF8922E9}" type="slidenum">
              <a:rPr lang="tr-TR" altLang="tr-TR" smtClean="0"/>
              <a:pPr>
                <a:spcBef>
                  <a:spcPct val="0"/>
                </a:spcBef>
              </a:pPr>
              <a:t>135</a:t>
            </a:fld>
            <a:endParaRPr lang="tr-TR" altLang="tr-TR"/>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492918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5624EE-C6D5-4E5D-B325-ED1321993DA9}" type="slidenum">
              <a:rPr lang="tr-TR" altLang="tr-TR" smtClean="0"/>
              <a:pPr>
                <a:spcBef>
                  <a:spcPct val="0"/>
                </a:spcBef>
              </a:pPr>
              <a:t>136</a:t>
            </a:fld>
            <a:endParaRPr lang="tr-TR" altLang="tr-T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2556428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002343-8B7D-4D35-8F5F-0B862E274AB9}" type="slidenum">
              <a:rPr lang="tr-TR" altLang="tr-TR" smtClean="0"/>
              <a:pPr>
                <a:spcBef>
                  <a:spcPct val="0"/>
                </a:spcBef>
              </a:pPr>
              <a:t>137</a:t>
            </a:fld>
            <a:endParaRPr lang="tr-TR" altLang="tr-T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1662394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3F5F75-27AF-414B-94E1-CC07A4F89230}" type="slidenum">
              <a:rPr lang="tr-TR" altLang="tr-TR" smtClean="0"/>
              <a:pPr>
                <a:spcBef>
                  <a:spcPct val="0"/>
                </a:spcBef>
              </a:pPr>
              <a:t>138</a:t>
            </a:fld>
            <a:endParaRPr lang="tr-TR" altLang="tr-T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8771795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011C5A4-318C-4683-AAF4-32ED969DA761}" type="slidenum">
              <a:rPr lang="tr-TR" altLang="tr-TR" smtClean="0"/>
              <a:pPr>
                <a:spcBef>
                  <a:spcPct val="0"/>
                </a:spcBef>
              </a:pPr>
              <a:t>139</a:t>
            </a:fld>
            <a:endParaRPr lang="tr-TR" altLang="tr-T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2962170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CAEFF0-0D1E-4E07-910A-C4FA1B03E561}" type="slidenum">
              <a:rPr lang="tr-TR" altLang="tr-TR" smtClean="0"/>
              <a:pPr>
                <a:spcBef>
                  <a:spcPct val="0"/>
                </a:spcBef>
              </a:pPr>
              <a:t>140</a:t>
            </a:fld>
            <a:endParaRPr lang="tr-TR" altLang="tr-TR"/>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180932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686B33-EE35-4003-A3E4-39F614B611EA}" type="slidenum">
              <a:rPr lang="tr-TR" altLang="tr-TR" smtClean="0"/>
              <a:pPr>
                <a:spcBef>
                  <a:spcPct val="0"/>
                </a:spcBef>
              </a:pPr>
              <a:t>81</a:t>
            </a:fld>
            <a:endParaRPr lang="tr-TR" altLang="tr-TR"/>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3474334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ADB357-43E8-4295-ABBB-B53FE5045757}" type="slidenum">
              <a:rPr lang="tr-TR" altLang="tr-TR" smtClean="0"/>
              <a:pPr>
                <a:spcBef>
                  <a:spcPct val="0"/>
                </a:spcBef>
              </a:pPr>
              <a:t>141</a:t>
            </a:fld>
            <a:endParaRPr lang="tr-TR" altLang="tr-T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286534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821F35-115F-4107-82EC-D7B60AD5A6AD}" type="slidenum">
              <a:rPr lang="tr-TR" altLang="tr-TR" smtClean="0"/>
              <a:pPr>
                <a:spcBef>
                  <a:spcPct val="0"/>
                </a:spcBef>
              </a:pPr>
              <a:t>142</a:t>
            </a:fld>
            <a:endParaRPr lang="tr-TR" altLang="tr-T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354532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307271-BEE0-4C94-B2B7-2D2EA432EFCF}" type="slidenum">
              <a:rPr lang="tr-TR" altLang="tr-TR" smtClean="0"/>
              <a:pPr>
                <a:spcBef>
                  <a:spcPct val="0"/>
                </a:spcBef>
              </a:pPr>
              <a:t>82</a:t>
            </a:fld>
            <a:endParaRPr lang="tr-TR" altLang="tr-T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191878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64F338-2430-48FE-BBF4-CD60EBF6AF08}" type="slidenum">
              <a:rPr lang="tr-TR" altLang="tr-TR" smtClean="0"/>
              <a:pPr>
                <a:spcBef>
                  <a:spcPct val="0"/>
                </a:spcBef>
              </a:pPr>
              <a:t>87</a:t>
            </a:fld>
            <a:endParaRPr lang="tr-TR" altLang="tr-T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1695562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3C2BA19-0C84-4057-B790-9AD220D01534}" type="slidenum">
              <a:rPr lang="tr-TR" altLang="tr-TR" smtClean="0"/>
              <a:pPr>
                <a:spcBef>
                  <a:spcPct val="0"/>
                </a:spcBef>
              </a:pPr>
              <a:t>88</a:t>
            </a:fld>
            <a:endParaRPr lang="tr-TR" altLang="tr-T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59800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816D62-19D5-403A-9114-594E26B99B66}" type="slidenum">
              <a:rPr lang="tr-TR" altLang="tr-TR" smtClean="0"/>
              <a:pPr>
                <a:spcBef>
                  <a:spcPct val="0"/>
                </a:spcBef>
              </a:pPr>
              <a:t>89</a:t>
            </a:fld>
            <a:endParaRPr lang="tr-TR" altLang="tr-T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609321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5189FA-E2FC-463C-A4A1-26B14C08A1A3}" type="slidenum">
              <a:rPr lang="tr-TR" altLang="tr-TR" smtClean="0"/>
              <a:pPr>
                <a:spcBef>
                  <a:spcPct val="0"/>
                </a:spcBef>
              </a:pPr>
              <a:t>90</a:t>
            </a:fld>
            <a:endParaRPr lang="tr-TR" altLang="tr-T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1960693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82FD3AA-840A-47BF-8B0D-DBF476579525}" type="datetimeFigureOut">
              <a:rPr lang="en-US" smtClean="0"/>
              <a:t>3/19/2019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DB37D85-E61D-4B2D-A5CB-C14260034D2D}" type="slidenum">
              <a:rPr lang="en-US" smtClean="0"/>
              <a:t>‹#›</a:t>
            </a:fld>
            <a:endParaRPr lang="en-US"/>
          </a:p>
        </p:txBody>
      </p:sp>
    </p:spTree>
    <p:extLst>
      <p:ext uri="{BB962C8B-B14F-4D97-AF65-F5344CB8AC3E}">
        <p14:creationId xmlns:p14="http://schemas.microsoft.com/office/powerpoint/2010/main" val="219568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2FD3AA-840A-47BF-8B0D-DBF476579525}" type="datetimeFigureOut">
              <a:rPr lang="en-US" smtClean="0"/>
              <a:t>3/19/2019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DB37D85-E61D-4B2D-A5CB-C14260034D2D}" type="slidenum">
              <a:rPr lang="en-US" smtClean="0"/>
              <a:t>‹#›</a:t>
            </a:fld>
            <a:endParaRPr lang="en-US"/>
          </a:p>
        </p:txBody>
      </p:sp>
    </p:spTree>
    <p:extLst>
      <p:ext uri="{BB962C8B-B14F-4D97-AF65-F5344CB8AC3E}">
        <p14:creationId xmlns:p14="http://schemas.microsoft.com/office/powerpoint/2010/main" val="1499604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2FD3AA-840A-47BF-8B0D-DBF476579525}" type="datetimeFigureOut">
              <a:rPr lang="en-US" smtClean="0"/>
              <a:t>3/19/2019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DB37D85-E61D-4B2D-A5CB-C14260034D2D}" type="slidenum">
              <a:rPr lang="en-US" smtClean="0"/>
              <a:t>‹#›</a:t>
            </a:fld>
            <a:endParaRPr lang="en-US"/>
          </a:p>
        </p:txBody>
      </p:sp>
    </p:spTree>
    <p:extLst>
      <p:ext uri="{BB962C8B-B14F-4D97-AF65-F5344CB8AC3E}">
        <p14:creationId xmlns:p14="http://schemas.microsoft.com/office/powerpoint/2010/main" val="3294881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457200"/>
            <a:ext cx="8229600" cy="5410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İçerik Yer Tutucusu 6"/>
          <p:cNvSpPr>
            <a:spLocks noGrp="1"/>
          </p:cNvSpPr>
          <p:nvPr>
            <p:ph sz="quarter" idx="13"/>
          </p:nvPr>
        </p:nvSpPr>
        <p:spPr>
          <a:xfrm>
            <a:off x="179388" y="260350"/>
            <a:ext cx="914400" cy="9144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p:cNvPr>
          <p:cNvSpPr>
            <a:spLocks noGrp="1"/>
          </p:cNvSpPr>
          <p:nvPr>
            <p:ph type="dt" sz="half" idx="14"/>
          </p:nvPr>
        </p:nvSpPr>
        <p:spPr/>
        <p:txBody>
          <a:bodyPr/>
          <a:lstStyle>
            <a:lvl1pPr>
              <a:defRPr/>
            </a:lvl1pPr>
          </a:lstStyle>
          <a:p>
            <a:pPr>
              <a:defRPr/>
            </a:pPr>
            <a:endParaRPr lang="tr-TR"/>
          </a:p>
        </p:txBody>
      </p:sp>
      <p:sp>
        <p:nvSpPr>
          <p:cNvPr id="5" name="4 Altbilgi Yer Tutucusu">
            <a:extLst/>
          </p:cNvPr>
          <p:cNvSpPr>
            <a:spLocks noGrp="1"/>
          </p:cNvSpPr>
          <p:nvPr>
            <p:ph type="ftr" sz="quarter" idx="15"/>
          </p:nvPr>
        </p:nvSpPr>
        <p:spPr/>
        <p:txBody>
          <a:bodyPr/>
          <a:lstStyle>
            <a:lvl1pPr>
              <a:defRPr/>
            </a:lvl1pPr>
          </a:lstStyle>
          <a:p>
            <a:pPr>
              <a:defRPr/>
            </a:pPr>
            <a:r>
              <a:rPr lang="tr-TR"/>
              <a:t>‹#›</a:t>
            </a:r>
          </a:p>
        </p:txBody>
      </p:sp>
      <p:sp>
        <p:nvSpPr>
          <p:cNvPr id="6" name="5 Slayt Numarası Yer Tutucusu">
            <a:extLst/>
          </p:cNvPr>
          <p:cNvSpPr>
            <a:spLocks noGrp="1"/>
          </p:cNvSpPr>
          <p:nvPr>
            <p:ph type="sldNum" sz="quarter" idx="16"/>
          </p:nvPr>
        </p:nvSpPr>
        <p:spPr>
          <a:xfrm>
            <a:off x="6948488" y="6492875"/>
            <a:ext cx="2133600" cy="365125"/>
          </a:xfrm>
        </p:spPr>
        <p:txBody>
          <a:bodyPr/>
          <a:lstStyle>
            <a:lvl1pPr>
              <a:defRPr/>
            </a:lvl1pPr>
          </a:lstStyle>
          <a:p>
            <a:pPr>
              <a:defRPr/>
            </a:pPr>
            <a:fld id="{008B9C07-B6A3-4A0E-9A6C-C3DFA4B5D06E}" type="slidenum">
              <a:rPr lang="tr-TR"/>
              <a:pPr>
                <a:defRPr/>
              </a:pPr>
              <a:t>‹#›</a:t>
            </a:fld>
            <a:endParaRPr lang="tr-TR"/>
          </a:p>
        </p:txBody>
      </p:sp>
    </p:spTree>
    <p:extLst>
      <p:ext uri="{BB962C8B-B14F-4D97-AF65-F5344CB8AC3E}">
        <p14:creationId xmlns:p14="http://schemas.microsoft.com/office/powerpoint/2010/main" val="2528272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1_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67544" y="764704"/>
            <a:ext cx="8229600" cy="5410200"/>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3" name="Rectangle 2">
            <a:extLst/>
          </p:cNvPr>
          <p:cNvSpPr>
            <a:spLocks noGrp="1" noChangeArrowheads="1"/>
          </p:cNvSpPr>
          <p:nvPr>
            <p:ph type="ftr" sz="quarter" idx="10"/>
          </p:nvPr>
        </p:nvSpPr>
        <p:spPr>
          <a:xfrm>
            <a:off x="3124200" y="6248400"/>
            <a:ext cx="2895600" cy="457200"/>
          </a:xfrm>
        </p:spPr>
        <p:txBody>
          <a:bodyPr/>
          <a:lstStyle>
            <a:lvl1pPr>
              <a:defRPr sz="1800" b="1">
                <a:solidFill>
                  <a:srgbClr val="000000"/>
                </a:solidFill>
                <a:latin typeface="Arial" pitchFamily="34" charset="0"/>
                <a:cs typeface="Arial" pitchFamily="34" charset="0"/>
              </a:defRPr>
            </a:lvl1pPr>
          </a:lstStyle>
          <a:p>
            <a:pPr>
              <a:defRPr/>
            </a:pPr>
            <a:r>
              <a:rPr lang="tr-TR"/>
              <a:t>‹#›</a:t>
            </a:r>
          </a:p>
        </p:txBody>
      </p:sp>
      <p:sp>
        <p:nvSpPr>
          <p:cNvPr id="4" name="Rectangle 16">
            <a:extLst/>
          </p:cNvPr>
          <p:cNvSpPr>
            <a:spLocks noGrp="1" noChangeArrowheads="1"/>
          </p:cNvSpPr>
          <p:nvPr>
            <p:ph type="dt" sz="half" idx="11"/>
          </p:nvPr>
        </p:nvSpPr>
        <p:spPr>
          <a:xfrm>
            <a:off x="457200" y="6245225"/>
            <a:ext cx="2133600" cy="476250"/>
          </a:xfrm>
        </p:spPr>
        <p:txBody>
          <a:bodyPr/>
          <a:lstStyle>
            <a:lvl1pPr>
              <a:defRPr sz="1800" b="1">
                <a:solidFill>
                  <a:srgbClr val="000000"/>
                </a:solidFill>
                <a:latin typeface="Arial" pitchFamily="34" charset="0"/>
                <a:cs typeface="Arial" pitchFamily="34" charset="0"/>
              </a:defRPr>
            </a:lvl1pPr>
          </a:lstStyle>
          <a:p>
            <a:pPr>
              <a:defRPr/>
            </a:pPr>
            <a:endParaRPr lang="tr-TR"/>
          </a:p>
        </p:txBody>
      </p:sp>
    </p:spTree>
    <p:extLst>
      <p:ext uri="{BB962C8B-B14F-4D97-AF65-F5344CB8AC3E}">
        <p14:creationId xmlns:p14="http://schemas.microsoft.com/office/powerpoint/2010/main" val="4123160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p:cNvPr>
          <p:cNvSpPr>
            <a:spLocks noGrp="1"/>
          </p:cNvSpPr>
          <p:nvPr>
            <p:ph type="dt" sz="half" idx="10"/>
          </p:nvPr>
        </p:nvSpPr>
        <p:spPr/>
        <p:txBody>
          <a:bodyPr/>
          <a:lstStyle>
            <a:lvl1pPr>
              <a:defRPr/>
            </a:lvl1pPr>
          </a:lstStyle>
          <a:p>
            <a:pPr>
              <a:defRPr/>
            </a:pPr>
            <a:endParaRPr lang="tr-TR"/>
          </a:p>
        </p:txBody>
      </p:sp>
      <p:sp>
        <p:nvSpPr>
          <p:cNvPr id="5" name="4 Altbilgi Yer Tutucusu">
            <a:extLst/>
          </p:cNvPr>
          <p:cNvSpPr>
            <a:spLocks noGrp="1"/>
          </p:cNvSpPr>
          <p:nvPr>
            <p:ph type="ftr" sz="quarter" idx="11"/>
          </p:nvPr>
        </p:nvSpPr>
        <p:spPr/>
        <p:txBody>
          <a:bodyPr/>
          <a:lstStyle>
            <a:lvl1pPr>
              <a:defRPr>
                <a:solidFill>
                  <a:schemeClr val="tx1">
                    <a:tint val="75000"/>
                  </a:schemeClr>
                </a:solidFill>
                <a:cs typeface="+mn-cs"/>
              </a:defRPr>
            </a:lvl1pPr>
          </a:lstStyle>
          <a:p>
            <a:pPr>
              <a:defRPr/>
            </a:pPr>
            <a:r>
              <a:rPr lang="tr-TR"/>
              <a:t>‹#›</a:t>
            </a:r>
          </a:p>
        </p:txBody>
      </p:sp>
    </p:spTree>
    <p:extLst>
      <p:ext uri="{BB962C8B-B14F-4D97-AF65-F5344CB8AC3E}">
        <p14:creationId xmlns:p14="http://schemas.microsoft.com/office/powerpoint/2010/main" val="128497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2FD3AA-840A-47BF-8B0D-DBF476579525}" type="datetimeFigureOut">
              <a:rPr lang="en-US" smtClean="0"/>
              <a:t>3/19/2019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DB37D85-E61D-4B2D-A5CB-C14260034D2D}" type="slidenum">
              <a:rPr lang="en-US" smtClean="0"/>
              <a:t>‹#›</a:t>
            </a:fld>
            <a:endParaRPr lang="en-US"/>
          </a:p>
        </p:txBody>
      </p:sp>
    </p:spTree>
    <p:extLst>
      <p:ext uri="{BB962C8B-B14F-4D97-AF65-F5344CB8AC3E}">
        <p14:creationId xmlns:p14="http://schemas.microsoft.com/office/powerpoint/2010/main" val="1761589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82FD3AA-840A-47BF-8B0D-DBF476579525}" type="datetimeFigureOut">
              <a:rPr lang="en-US" smtClean="0"/>
              <a:t>3/19/2019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DB37D85-E61D-4B2D-A5CB-C14260034D2D}" type="slidenum">
              <a:rPr lang="en-US" smtClean="0"/>
              <a:t>‹#›</a:t>
            </a:fld>
            <a:endParaRPr lang="en-US"/>
          </a:p>
        </p:txBody>
      </p:sp>
    </p:spTree>
    <p:extLst>
      <p:ext uri="{BB962C8B-B14F-4D97-AF65-F5344CB8AC3E}">
        <p14:creationId xmlns:p14="http://schemas.microsoft.com/office/powerpoint/2010/main" val="213963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82FD3AA-840A-47BF-8B0D-DBF476579525}" type="datetimeFigureOut">
              <a:rPr lang="en-US" smtClean="0"/>
              <a:t>3/19/2019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4DB37D85-E61D-4B2D-A5CB-C14260034D2D}" type="slidenum">
              <a:rPr lang="en-US" smtClean="0"/>
              <a:t>‹#›</a:t>
            </a:fld>
            <a:endParaRPr lang="en-US"/>
          </a:p>
        </p:txBody>
      </p:sp>
    </p:spTree>
    <p:extLst>
      <p:ext uri="{BB962C8B-B14F-4D97-AF65-F5344CB8AC3E}">
        <p14:creationId xmlns:p14="http://schemas.microsoft.com/office/powerpoint/2010/main" val="376385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82FD3AA-840A-47BF-8B0D-DBF476579525}" type="datetimeFigureOut">
              <a:rPr lang="en-US" smtClean="0"/>
              <a:t>3/19/2019</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4DB37D85-E61D-4B2D-A5CB-C14260034D2D}" type="slidenum">
              <a:rPr lang="en-US" smtClean="0"/>
              <a:t>‹#›</a:t>
            </a:fld>
            <a:endParaRPr lang="en-US"/>
          </a:p>
        </p:txBody>
      </p:sp>
    </p:spTree>
    <p:extLst>
      <p:ext uri="{BB962C8B-B14F-4D97-AF65-F5344CB8AC3E}">
        <p14:creationId xmlns:p14="http://schemas.microsoft.com/office/powerpoint/2010/main" val="303707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82FD3AA-840A-47BF-8B0D-DBF476579525}" type="datetimeFigureOut">
              <a:rPr lang="en-US" smtClean="0"/>
              <a:t>3/19/2019</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4DB37D85-E61D-4B2D-A5CB-C14260034D2D}" type="slidenum">
              <a:rPr lang="en-US" smtClean="0"/>
              <a:t>‹#›</a:t>
            </a:fld>
            <a:endParaRPr lang="en-US"/>
          </a:p>
        </p:txBody>
      </p:sp>
    </p:spTree>
    <p:extLst>
      <p:ext uri="{BB962C8B-B14F-4D97-AF65-F5344CB8AC3E}">
        <p14:creationId xmlns:p14="http://schemas.microsoft.com/office/powerpoint/2010/main" val="418711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82FD3AA-840A-47BF-8B0D-DBF476579525}" type="datetimeFigureOut">
              <a:rPr lang="en-US" smtClean="0"/>
              <a:t>3/19/2019</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4DB37D85-E61D-4B2D-A5CB-C14260034D2D}" type="slidenum">
              <a:rPr lang="en-US" smtClean="0"/>
              <a:t>‹#›</a:t>
            </a:fld>
            <a:endParaRPr lang="en-US"/>
          </a:p>
        </p:txBody>
      </p:sp>
    </p:spTree>
    <p:extLst>
      <p:ext uri="{BB962C8B-B14F-4D97-AF65-F5344CB8AC3E}">
        <p14:creationId xmlns:p14="http://schemas.microsoft.com/office/powerpoint/2010/main" val="296123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82FD3AA-840A-47BF-8B0D-DBF476579525}" type="datetimeFigureOut">
              <a:rPr lang="en-US" smtClean="0"/>
              <a:t>3/19/2019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4DB37D85-E61D-4B2D-A5CB-C14260034D2D}" type="slidenum">
              <a:rPr lang="en-US" smtClean="0"/>
              <a:t>‹#›</a:t>
            </a:fld>
            <a:endParaRPr lang="en-US"/>
          </a:p>
        </p:txBody>
      </p:sp>
    </p:spTree>
    <p:extLst>
      <p:ext uri="{BB962C8B-B14F-4D97-AF65-F5344CB8AC3E}">
        <p14:creationId xmlns:p14="http://schemas.microsoft.com/office/powerpoint/2010/main" val="111933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82FD3AA-840A-47BF-8B0D-DBF476579525}" type="datetimeFigureOut">
              <a:rPr lang="en-US" smtClean="0"/>
              <a:t>3/19/2019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4DB37D85-E61D-4B2D-A5CB-C14260034D2D}" type="slidenum">
              <a:rPr lang="en-US" smtClean="0"/>
              <a:t>‹#›</a:t>
            </a:fld>
            <a:endParaRPr lang="en-US"/>
          </a:p>
        </p:txBody>
      </p:sp>
    </p:spTree>
    <p:extLst>
      <p:ext uri="{BB962C8B-B14F-4D97-AF65-F5344CB8AC3E}">
        <p14:creationId xmlns:p14="http://schemas.microsoft.com/office/powerpoint/2010/main" val="251987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2FD3AA-840A-47BF-8B0D-DBF476579525}" type="datetimeFigureOut">
              <a:rPr lang="en-US" smtClean="0"/>
              <a:t>3/19/2019</a:t>
            </a:fld>
            <a:endParaRPr lang="en-US"/>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B37D85-E61D-4B2D-A5CB-C14260034D2D}" type="slidenum">
              <a:rPr lang="en-US" smtClean="0"/>
              <a:t>‹#›</a:t>
            </a:fld>
            <a:endParaRPr lang="en-US"/>
          </a:p>
        </p:txBody>
      </p:sp>
    </p:spTree>
    <p:extLst>
      <p:ext uri="{BB962C8B-B14F-4D97-AF65-F5344CB8AC3E}">
        <p14:creationId xmlns:p14="http://schemas.microsoft.com/office/powerpoint/2010/main" val="374877118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tr/imgres?imgurl=http://www.sanalrisk.com/wp-content/uploads/Onay-i%C5%9Fareti.jpg&amp;imgrefurl=http://www.sanalrisk.com/kizlar-nelerden-hoslanir.html/onay-isareti&amp;docid=xX-magZ9nm76BM&amp;tbnid=qh4AtEAQA6_oFM:&amp;w=400&amp;h=400&amp;ei=Bjx2U7jgD4r-4QTGpYGgBQ&amp;ved=0CAIQxiAwAA&amp;iact=c"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turmob.org.tr/ekutuphane/detailPdf/87feae6b-5633-4f6d-8ac1-9eadcc3dc7c6/03-01-2019-20" TargetMode="External"/><Relationship Id="rId2" Type="http://schemas.openxmlformats.org/officeDocument/2006/relationships/hyperlink" Target="https://www.turmob.org.tr/ebulten/mevzuatsirkuleri/2018/189-2018.pdf" TargetMode="External"/><Relationship Id="rId1" Type="http://schemas.openxmlformats.org/officeDocument/2006/relationships/slideLayout" Target="../slideLayouts/slideLayout2.xml"/><Relationship Id="rId5" Type="http://schemas.openxmlformats.org/officeDocument/2006/relationships/hyperlink" Target="https://www.turmob.org.tr/ekutuphane/detailPdf/666de269-784b-4fd2-8d33-56300be0f48b/22-02-2019-60" TargetMode="External"/><Relationship Id="rId4" Type="http://schemas.openxmlformats.org/officeDocument/2006/relationships/hyperlink" Target="https://www.turmob.org.tr/ekutuphane/detailPdf/a5fc2309-96fb-4a3b-8cb6-a38bac7bf3e1/ozel-sirkuler--poset-ucreti-konusunda-yeni-usul-ve-esaslar-belirlendi"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3400" y="2539710"/>
            <a:ext cx="7772400" cy="4040503"/>
          </a:xfrm>
        </p:spPr>
        <p:txBody>
          <a:bodyPr>
            <a:noAutofit/>
          </a:bodyPr>
          <a:lstStyle/>
          <a:p>
            <a:br>
              <a:rPr lang="tr-TR" sz="2800" b="1" dirty="0">
                <a:solidFill>
                  <a:srgbClr val="0070C0"/>
                </a:solidFill>
                <a:effectLst>
                  <a:outerShdw blurRad="38100" dist="38100" dir="2700000" algn="tl">
                    <a:srgbClr val="000000">
                      <a:alpha val="43137"/>
                    </a:srgbClr>
                  </a:outerShdw>
                </a:effectLst>
                <a:latin typeface="+mn-lt"/>
              </a:rPr>
            </a:br>
            <a:br>
              <a:rPr lang="tr-TR" sz="2800" b="1" dirty="0">
                <a:solidFill>
                  <a:srgbClr val="0070C0"/>
                </a:solidFill>
                <a:effectLst>
                  <a:outerShdw blurRad="38100" dist="38100" dir="2700000" algn="tl">
                    <a:srgbClr val="000000">
                      <a:alpha val="43137"/>
                    </a:srgbClr>
                  </a:outerShdw>
                </a:effectLst>
                <a:latin typeface="+mn-lt"/>
              </a:rPr>
            </a:br>
            <a:br>
              <a:rPr lang="tr-TR" sz="2800" b="1" dirty="0">
                <a:solidFill>
                  <a:srgbClr val="0070C0"/>
                </a:solidFill>
                <a:effectLst>
                  <a:outerShdw blurRad="38100" dist="38100" dir="2700000" algn="tl">
                    <a:srgbClr val="000000">
                      <a:alpha val="43137"/>
                    </a:srgbClr>
                  </a:outerShdw>
                </a:effectLst>
                <a:latin typeface="+mn-lt"/>
              </a:rPr>
            </a:br>
            <a:br>
              <a:rPr lang="tr-TR" sz="2800" b="1" dirty="0">
                <a:solidFill>
                  <a:srgbClr val="0070C0"/>
                </a:solidFill>
                <a:effectLst>
                  <a:outerShdw blurRad="38100" dist="38100" dir="2700000" algn="tl">
                    <a:srgbClr val="000000">
                      <a:alpha val="43137"/>
                    </a:srgbClr>
                  </a:outerShdw>
                </a:effectLst>
                <a:latin typeface="+mn-lt"/>
              </a:rPr>
            </a:br>
            <a:r>
              <a:rPr lang="tr-TR" sz="2800" b="1" dirty="0">
                <a:solidFill>
                  <a:srgbClr val="0070C0"/>
                </a:solidFill>
                <a:effectLst>
                  <a:outerShdw blurRad="38100" dist="38100" dir="2700000" algn="tl">
                    <a:srgbClr val="000000">
                      <a:alpha val="43137"/>
                    </a:srgbClr>
                  </a:outerShdw>
                </a:effectLst>
                <a:latin typeface="+mn-lt"/>
              </a:rPr>
              <a:t>GÜNCEL MEVZUAT DEĞİŞİKLİKLERİ IŞIĞINDA </a:t>
            </a:r>
            <a:br>
              <a:rPr lang="tr-TR" sz="2800" b="1" dirty="0">
                <a:solidFill>
                  <a:srgbClr val="0070C0"/>
                </a:solidFill>
                <a:effectLst>
                  <a:outerShdw blurRad="38100" dist="38100" dir="2700000" algn="tl">
                    <a:srgbClr val="000000">
                      <a:alpha val="43137"/>
                    </a:srgbClr>
                  </a:outerShdw>
                </a:effectLst>
                <a:latin typeface="+mn-lt"/>
              </a:rPr>
            </a:br>
            <a:r>
              <a:rPr lang="tr-TR" sz="2800" b="1" dirty="0">
                <a:solidFill>
                  <a:srgbClr val="0070C0"/>
                </a:solidFill>
                <a:effectLst>
                  <a:outerShdw blurRad="38100" dist="38100" dir="2700000" algn="tl">
                    <a:srgbClr val="000000">
                      <a:alpha val="43137"/>
                    </a:srgbClr>
                  </a:outerShdw>
                </a:effectLst>
                <a:latin typeface="+mn-lt"/>
              </a:rPr>
              <a:t>DİKKAT EDİLMESİ GEREKEN </a:t>
            </a:r>
            <a:br>
              <a:rPr lang="tr-TR" sz="2800" b="1" dirty="0">
                <a:solidFill>
                  <a:srgbClr val="0070C0"/>
                </a:solidFill>
                <a:effectLst>
                  <a:outerShdw blurRad="38100" dist="38100" dir="2700000" algn="tl">
                    <a:srgbClr val="000000">
                      <a:alpha val="43137"/>
                    </a:srgbClr>
                  </a:outerShdw>
                </a:effectLst>
                <a:latin typeface="+mn-lt"/>
              </a:rPr>
            </a:br>
            <a:r>
              <a:rPr lang="tr-TR" sz="2800" b="1" dirty="0">
                <a:solidFill>
                  <a:srgbClr val="0070C0"/>
                </a:solidFill>
                <a:effectLst>
                  <a:outerShdw blurRad="38100" dist="38100" dir="2700000" algn="tl">
                    <a:srgbClr val="000000">
                      <a:alpha val="43137"/>
                    </a:srgbClr>
                  </a:outerShdw>
                </a:effectLst>
                <a:latin typeface="+mn-lt"/>
              </a:rPr>
              <a:t>VERGİ VE MUHASEBE UYGULAMALARI</a:t>
            </a:r>
            <a:br>
              <a:rPr lang="tr-TR" sz="2800" b="1" dirty="0">
                <a:solidFill>
                  <a:srgbClr val="0070C0"/>
                </a:solidFill>
                <a:effectLst>
                  <a:outerShdw blurRad="38100" dist="38100" dir="2700000" algn="tl">
                    <a:srgbClr val="000000">
                      <a:alpha val="43137"/>
                    </a:srgbClr>
                  </a:outerShdw>
                </a:effectLst>
                <a:latin typeface="+mn-lt"/>
              </a:rPr>
            </a:br>
            <a:r>
              <a:rPr lang="tr-TR" sz="2800" b="1" dirty="0">
                <a:solidFill>
                  <a:srgbClr val="0070C0"/>
                </a:solidFill>
                <a:effectLst>
                  <a:outerShdw blurRad="38100" dist="38100" dir="2700000" algn="tl">
                    <a:srgbClr val="000000">
                      <a:alpha val="43137"/>
                    </a:srgbClr>
                  </a:outerShdw>
                </a:effectLst>
                <a:latin typeface="+mn-lt"/>
              </a:rPr>
              <a:t>&amp;</a:t>
            </a:r>
            <a:br>
              <a:rPr lang="tr-TR" sz="2800" b="1" dirty="0">
                <a:solidFill>
                  <a:srgbClr val="0070C0"/>
                </a:solidFill>
                <a:effectLst>
                  <a:outerShdw blurRad="38100" dist="38100" dir="2700000" algn="tl">
                    <a:srgbClr val="000000">
                      <a:alpha val="43137"/>
                    </a:srgbClr>
                  </a:outerShdw>
                </a:effectLst>
                <a:latin typeface="+mn-lt"/>
              </a:rPr>
            </a:br>
            <a:r>
              <a:rPr lang="tr-TR" sz="2800" b="1" dirty="0">
                <a:solidFill>
                  <a:srgbClr val="FF0000"/>
                </a:solidFill>
                <a:effectLst>
                  <a:outerShdw blurRad="38100" dist="38100" dir="2700000" algn="tl">
                    <a:srgbClr val="000000">
                      <a:alpha val="43137"/>
                    </a:srgbClr>
                  </a:outerShdw>
                </a:effectLst>
              </a:rPr>
              <a:t>2018 YILI GELİRLERİNİN </a:t>
            </a:r>
            <a:r>
              <a:rPr lang="tr-TR" sz="2800" b="1" dirty="0">
                <a:solidFill>
                  <a:srgbClr val="FF0000"/>
                </a:solidFill>
                <a:effectLst>
                  <a:outerShdw blurRad="38100" dist="38100" dir="2700000" algn="tl">
                    <a:srgbClr val="000000">
                      <a:alpha val="43137"/>
                    </a:srgbClr>
                  </a:outerShdw>
                </a:effectLst>
                <a:cs typeface="Times New Roman" pitchFamily="18" charset="0"/>
              </a:rPr>
              <a:t>VERGİLENDİRİLMESİ VE ÖZELLİK ARZEDEN HUSUSLAR</a:t>
            </a:r>
            <a:br>
              <a:rPr lang="tr-TR" sz="2800" b="1" dirty="0">
                <a:solidFill>
                  <a:srgbClr val="FF0000"/>
                </a:solidFill>
                <a:effectLst>
                  <a:outerShdw blurRad="38100" dist="38100" dir="2700000" algn="tl">
                    <a:srgbClr val="000000">
                      <a:alpha val="43137"/>
                    </a:srgbClr>
                  </a:outerShdw>
                </a:effectLst>
              </a:rPr>
            </a:br>
            <a:br>
              <a:rPr lang="tr-TR" sz="2800" b="1" dirty="0">
                <a:solidFill>
                  <a:srgbClr val="0070C0"/>
                </a:solidFill>
                <a:effectLst>
                  <a:outerShdw blurRad="38100" dist="38100" dir="2700000" algn="tl">
                    <a:srgbClr val="000000">
                      <a:alpha val="43137"/>
                    </a:srgbClr>
                  </a:outerShdw>
                </a:effectLst>
                <a:latin typeface="+mn-lt"/>
              </a:rPr>
            </a:br>
            <a:br>
              <a:rPr lang="tr-TR" sz="2400" b="1" dirty="0">
                <a:solidFill>
                  <a:srgbClr val="0070C0"/>
                </a:solidFill>
                <a:effectLst>
                  <a:outerShdw blurRad="38100" dist="38100" dir="2700000" algn="tl">
                    <a:srgbClr val="000000">
                      <a:alpha val="43137"/>
                    </a:srgbClr>
                  </a:outerShdw>
                </a:effectLst>
                <a:latin typeface="+mn-lt"/>
              </a:rPr>
            </a:br>
            <a:br>
              <a:rPr lang="tr-TR" sz="2400" b="1" dirty="0">
                <a:solidFill>
                  <a:srgbClr val="0070C0"/>
                </a:solidFill>
                <a:effectLst>
                  <a:outerShdw blurRad="38100" dist="38100" dir="2700000" algn="tl">
                    <a:srgbClr val="000000">
                      <a:alpha val="43137"/>
                    </a:srgbClr>
                  </a:outerShdw>
                </a:effectLst>
                <a:latin typeface="+mn-lt"/>
              </a:rPr>
            </a:br>
            <a:r>
              <a:rPr lang="tr-TR" sz="2400" b="1" dirty="0">
                <a:solidFill>
                  <a:srgbClr val="0070C0"/>
                </a:solidFill>
                <a:effectLst>
                  <a:outerShdw blurRad="38100" dist="38100" dir="2700000" algn="tl">
                    <a:srgbClr val="000000">
                      <a:alpha val="43137"/>
                    </a:srgbClr>
                  </a:outerShdw>
                </a:effectLst>
                <a:latin typeface="+mn-lt"/>
              </a:rPr>
              <a:t>Emre KARTALOĞLU</a:t>
            </a:r>
            <a:br>
              <a:rPr lang="tr-TR" sz="2400" b="1" dirty="0">
                <a:solidFill>
                  <a:srgbClr val="0070C0"/>
                </a:solidFill>
                <a:effectLst>
                  <a:outerShdw blurRad="38100" dist="38100" dir="2700000" algn="tl">
                    <a:srgbClr val="000000">
                      <a:alpha val="43137"/>
                    </a:srgbClr>
                  </a:outerShdw>
                </a:effectLst>
                <a:latin typeface="+mn-lt"/>
              </a:rPr>
            </a:br>
            <a:r>
              <a:rPr lang="tr-TR" sz="2400" dirty="0">
                <a:solidFill>
                  <a:srgbClr val="0070C0"/>
                </a:solidFill>
                <a:latin typeface="+mn-lt"/>
              </a:rPr>
              <a:t>Yeminli Mali Müşavir</a:t>
            </a:r>
            <a:br>
              <a:rPr lang="tr-TR" sz="2400" dirty="0">
                <a:solidFill>
                  <a:srgbClr val="0070C0"/>
                </a:solidFill>
                <a:latin typeface="+mn-lt"/>
              </a:rPr>
            </a:br>
            <a:r>
              <a:rPr lang="tr-TR" sz="2400" dirty="0">
                <a:solidFill>
                  <a:srgbClr val="0070C0"/>
                </a:solidFill>
                <a:latin typeface="+mn-lt"/>
              </a:rPr>
              <a:t>TÜRMOB Genel Saymanı</a:t>
            </a:r>
            <a:br>
              <a:rPr lang="tr-TR" sz="2400" dirty="0">
                <a:solidFill>
                  <a:srgbClr val="0070C0"/>
                </a:solidFill>
                <a:latin typeface="+mn-lt"/>
              </a:rPr>
            </a:br>
            <a:r>
              <a:rPr lang="tr-TR" sz="2400" dirty="0">
                <a:solidFill>
                  <a:srgbClr val="0070C0"/>
                </a:solidFill>
                <a:latin typeface="+mn-lt"/>
              </a:rPr>
              <a:t>emrekartaloglu@turmob.org.tr</a:t>
            </a:r>
            <a:br>
              <a:rPr lang="tr-TR" sz="2400" b="1" dirty="0">
                <a:solidFill>
                  <a:srgbClr val="0070C0"/>
                </a:solidFill>
                <a:effectLst>
                  <a:outerShdw blurRad="38100" dist="38100" dir="2700000" algn="tl">
                    <a:srgbClr val="000000">
                      <a:alpha val="43137"/>
                    </a:srgbClr>
                  </a:outerShdw>
                </a:effectLst>
                <a:latin typeface="+mn-lt"/>
              </a:rPr>
            </a:br>
            <a:endParaRPr lang="tr-TR" sz="3000" b="1" dirty="0">
              <a:solidFill>
                <a:srgbClr val="0070C0"/>
              </a:solidFill>
              <a:effectLst>
                <a:outerShdw blurRad="38100" dist="38100" dir="2700000" algn="tl">
                  <a:srgbClr val="000000">
                    <a:alpha val="43137"/>
                  </a:srgbClr>
                </a:outerShdw>
              </a:effectLst>
              <a:latin typeface="+mn-lt"/>
            </a:endParaRPr>
          </a:p>
        </p:txBody>
      </p:sp>
      <p:sp>
        <p:nvSpPr>
          <p:cNvPr id="7" name="AutoShape 4" descr="ankara ymmo ile ilgili görsel sonucu"/>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6" descr="ankara ymmo ile ilgili görsel sonucu"/>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195334" y="4677156"/>
            <a:ext cx="1571244" cy="1571244"/>
          </a:xfrm>
          <a:prstGeom prst="rect">
            <a:avLst/>
          </a:prstGeom>
        </p:spPr>
      </p:pic>
      <p:graphicFrame>
        <p:nvGraphicFramePr>
          <p:cNvPr id="16" name="Tablo 15"/>
          <p:cNvGraphicFramePr>
            <a:graphicFrameLocks noGrp="1"/>
          </p:cNvGraphicFramePr>
          <p:nvPr>
            <p:extLst>
              <p:ext uri="{D42A27DB-BD31-4B8C-83A1-F6EECF244321}">
                <p14:modId xmlns:p14="http://schemas.microsoft.com/office/powerpoint/2010/main" val="1798889432"/>
              </p:ext>
            </p:extLst>
          </p:nvPr>
        </p:nvGraphicFramePr>
        <p:xfrm>
          <a:off x="5468112" y="5369093"/>
          <a:ext cx="3505200" cy="14020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tblGrid>
              <a:tr h="131247">
                <a:tc>
                  <a:txBody>
                    <a:bodyPr/>
                    <a:lstStyle/>
                    <a:p>
                      <a:endParaRPr lang="tr-TR" dirty="0"/>
                    </a:p>
                  </a:txBody>
                  <a:tcPr>
                    <a:noFill/>
                  </a:tcPr>
                </a:tc>
                <a:extLst>
                  <a:ext uri="{0D108BD9-81ED-4DB2-BD59-A6C34878D82A}">
                    <a16:rowId xmlns:a16="http://schemas.microsoft.com/office/drawing/2014/main" val="10000"/>
                  </a:ext>
                </a:extLst>
              </a:tr>
              <a:tr h="277327">
                <a:tc>
                  <a:txBody>
                    <a:bodyPr/>
                    <a:lstStyle/>
                    <a:p>
                      <a:endParaRPr lang="tr-TR" dirty="0"/>
                    </a:p>
                  </a:txBody>
                  <a:tcPr>
                    <a:noFill/>
                  </a:tcPr>
                </a:tc>
                <a:extLst>
                  <a:ext uri="{0D108BD9-81ED-4DB2-BD59-A6C34878D82A}">
                    <a16:rowId xmlns:a16="http://schemas.microsoft.com/office/drawing/2014/main" val="10001"/>
                  </a:ext>
                </a:extLst>
              </a:tr>
              <a:tr h="433572">
                <a:tc>
                  <a:txBody>
                    <a:bodyPr/>
                    <a:lstStyle/>
                    <a:p>
                      <a:pPr algn="r"/>
                      <a:endParaRPr lang="tr-TR" dirty="0"/>
                    </a:p>
                    <a:p>
                      <a:pPr algn="r"/>
                      <a:endParaRPr lang="tr-TR" dirty="0"/>
                    </a:p>
                    <a:p>
                      <a:pPr algn="r"/>
                      <a:r>
                        <a:rPr lang="tr-TR" sz="2000" baseline="0" dirty="0"/>
                        <a:t>Bursa</a:t>
                      </a:r>
                      <a:r>
                        <a:rPr lang="tr-TR" sz="2000" dirty="0"/>
                        <a:t>,</a:t>
                      </a:r>
                      <a:r>
                        <a:rPr lang="tr-TR" sz="2000" baseline="0" dirty="0"/>
                        <a:t> 16.03.2019</a:t>
                      </a:r>
                      <a:endParaRPr lang="tr-TR" sz="2000" dirty="0"/>
                    </a:p>
                  </a:txBody>
                  <a:tcPr>
                    <a:noFill/>
                  </a:tcPr>
                </a:tc>
                <a:extLst>
                  <a:ext uri="{0D108BD9-81ED-4DB2-BD59-A6C34878D82A}">
                    <a16:rowId xmlns:a16="http://schemas.microsoft.com/office/drawing/2014/main" val="10002"/>
                  </a:ext>
                </a:extLst>
              </a:tr>
            </a:tbl>
          </a:graphicData>
        </a:graphic>
      </p:graphicFrame>
      <p:sp>
        <p:nvSpPr>
          <p:cNvPr id="6" name="İkizkenar Üçgen 5"/>
          <p:cNvSpPr/>
          <p:nvPr/>
        </p:nvSpPr>
        <p:spPr>
          <a:xfrm>
            <a:off x="3429000" y="6248400"/>
            <a:ext cx="1600200" cy="381000"/>
          </a:xfrm>
          <a:prstGeom prst="triangle">
            <a:avLst>
              <a:gd name="adj" fmla="val 2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Serbest Form 21"/>
          <p:cNvSpPr/>
          <p:nvPr/>
        </p:nvSpPr>
        <p:spPr>
          <a:xfrm>
            <a:off x="5294376" y="6757416"/>
            <a:ext cx="347472" cy="122339"/>
          </a:xfrm>
          <a:custGeom>
            <a:avLst/>
            <a:gdLst>
              <a:gd name="connsiteX0" fmla="*/ 64008 w 347472"/>
              <a:gd name="connsiteY0" fmla="*/ 73152 h 122339"/>
              <a:gd name="connsiteX1" fmla="*/ 64008 w 347472"/>
              <a:gd name="connsiteY1" fmla="*/ 73152 h 122339"/>
              <a:gd name="connsiteX2" fmla="*/ 109728 w 347472"/>
              <a:gd name="connsiteY2" fmla="*/ 9144 h 122339"/>
              <a:gd name="connsiteX3" fmla="*/ 146304 w 347472"/>
              <a:gd name="connsiteY3" fmla="*/ 0 h 122339"/>
              <a:gd name="connsiteX4" fmla="*/ 320040 w 347472"/>
              <a:gd name="connsiteY4" fmla="*/ 9144 h 122339"/>
              <a:gd name="connsiteX5" fmla="*/ 329184 w 347472"/>
              <a:gd name="connsiteY5" fmla="*/ 36576 h 122339"/>
              <a:gd name="connsiteX6" fmla="*/ 347472 w 347472"/>
              <a:gd name="connsiteY6" fmla="*/ 100584 h 122339"/>
              <a:gd name="connsiteX7" fmla="*/ 0 w 347472"/>
              <a:gd name="connsiteY7" fmla="*/ 109728 h 122339"/>
              <a:gd name="connsiteX8" fmla="*/ 64008 w 347472"/>
              <a:gd name="connsiteY8" fmla="*/ 73152 h 12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472" h="122339">
                <a:moveTo>
                  <a:pt x="64008" y="73152"/>
                </a:moveTo>
                <a:lnTo>
                  <a:pt x="64008" y="73152"/>
                </a:lnTo>
                <a:cubicBezTo>
                  <a:pt x="79248" y="51816"/>
                  <a:pt x="90131" y="26564"/>
                  <a:pt x="109728" y="9144"/>
                </a:cubicBezTo>
                <a:cubicBezTo>
                  <a:pt x="119121" y="795"/>
                  <a:pt x="133737" y="0"/>
                  <a:pt x="146304" y="0"/>
                </a:cubicBezTo>
                <a:cubicBezTo>
                  <a:pt x="204296" y="0"/>
                  <a:pt x="262128" y="6096"/>
                  <a:pt x="320040" y="9144"/>
                </a:cubicBezTo>
                <a:cubicBezTo>
                  <a:pt x="323088" y="18288"/>
                  <a:pt x="326536" y="27308"/>
                  <a:pt x="329184" y="36576"/>
                </a:cubicBezTo>
                <a:cubicBezTo>
                  <a:pt x="352147" y="116948"/>
                  <a:pt x="325548" y="34811"/>
                  <a:pt x="347472" y="100584"/>
                </a:cubicBezTo>
                <a:cubicBezTo>
                  <a:pt x="218834" y="143463"/>
                  <a:pt x="329679" y="109728"/>
                  <a:pt x="0" y="109728"/>
                </a:cubicBezTo>
                <a:lnTo>
                  <a:pt x="64008" y="731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5" name="Düz Bağlayıcı 24"/>
          <p:cNvCxnSpPr/>
          <p:nvPr/>
        </p:nvCxnSpPr>
        <p:spPr>
          <a:xfrm>
            <a:off x="5312664" y="6839712"/>
            <a:ext cx="9144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Resim 2"/>
          <p:cNvPicPr>
            <a:picLocks noChangeAspect="1"/>
          </p:cNvPicPr>
          <p:nvPr/>
        </p:nvPicPr>
        <p:blipFill>
          <a:blip r:embed="rId3"/>
          <a:stretch>
            <a:fillRect/>
          </a:stretch>
        </p:blipFill>
        <p:spPr>
          <a:xfrm>
            <a:off x="2551014" y="7937"/>
            <a:ext cx="3737172" cy="1140051"/>
          </a:xfrm>
          <a:prstGeom prst="rect">
            <a:avLst/>
          </a:prstGeom>
        </p:spPr>
      </p:pic>
    </p:spTree>
    <p:extLst>
      <p:ext uri="{BB962C8B-B14F-4D97-AF65-F5344CB8AC3E}">
        <p14:creationId xmlns:p14="http://schemas.microsoft.com/office/powerpoint/2010/main" val="345026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lgn="just">
              <a:buNone/>
            </a:pPr>
            <a:r>
              <a:rPr lang="tr-TR" sz="3200" dirty="0">
                <a:solidFill>
                  <a:srgbClr val="FF0000"/>
                </a:solidFill>
              </a:rPr>
              <a:t>KÖTÜ HABER… POŞET BEYANNAMESİ GELDİ !!!</a:t>
            </a:r>
          </a:p>
          <a:p>
            <a:pPr marL="0" indent="0" algn="just">
              <a:buNone/>
            </a:pPr>
            <a:r>
              <a:rPr lang="tr-TR" sz="3200" dirty="0">
                <a:solidFill>
                  <a:srgbClr val="FF0000"/>
                </a:solidFill>
              </a:rPr>
              <a:t>(GERİ KAZANIM KATILIM PAYI BEYANNAMESİ)</a:t>
            </a:r>
            <a:endParaRPr lang="tr-TR" sz="3500" dirty="0">
              <a:solidFill>
                <a:srgbClr val="FF0000"/>
              </a:solidFill>
            </a:endParaRPr>
          </a:p>
          <a:p>
            <a:r>
              <a:rPr lang="tr-TR" sz="2400" dirty="0"/>
              <a:t>Usul ve esaslar Md. 9</a:t>
            </a:r>
          </a:p>
          <a:p>
            <a:r>
              <a:rPr lang="tr-TR" sz="2400" dirty="0"/>
              <a:t>«Satış noktaları tarafından yapılacak beyanlarda, temin edilen firma bilgisi (yurt içi ve yurt dışı), </a:t>
            </a:r>
            <a:r>
              <a:rPr lang="tr-TR" sz="2400" strike="sngStrike" dirty="0"/>
              <a:t>temin edilen plastik poşet adedi, ağırlığı, kalınlık,</a:t>
            </a:r>
            <a:r>
              <a:rPr lang="tr-TR" sz="2400" dirty="0"/>
              <a:t> </a:t>
            </a:r>
            <a:r>
              <a:rPr lang="tr-TR" sz="2800" dirty="0">
                <a:solidFill>
                  <a:srgbClr val="0070C0"/>
                </a:solidFill>
              </a:rPr>
              <a:t>temin edilen plastik poşetin maliyeti </a:t>
            </a:r>
            <a:r>
              <a:rPr lang="tr-TR" sz="2400" dirty="0"/>
              <a:t>satılan plastik poşet adedi ve birim fiyatı yer almalıdır.» !!!!</a:t>
            </a:r>
          </a:p>
          <a:p>
            <a:r>
              <a:rPr lang="tr-TR" sz="2400" dirty="0"/>
              <a:t>Usul ve esaslar Md. 11</a:t>
            </a:r>
          </a:p>
          <a:p>
            <a:r>
              <a:rPr lang="tr-TR" sz="2400" dirty="0"/>
              <a:t>(1) …beyan bilgi sistemi üzerinden yapılır…</a:t>
            </a:r>
          </a:p>
          <a:p>
            <a:r>
              <a:rPr lang="tr-TR" sz="2400" dirty="0"/>
              <a:t>(2) …ödenecek geri kazanım katılım payı tutarı bilgi sistemi üzerinde hesaplanır… </a:t>
            </a:r>
          </a:p>
          <a:p>
            <a:pPr marL="0" indent="0" algn="just">
              <a:buNone/>
            </a:pPr>
            <a:endParaRPr lang="tr-TR" sz="2600" dirty="0"/>
          </a:p>
          <a:p>
            <a:pPr marL="0" indent="0" algn="just">
              <a:buNone/>
            </a:pPr>
            <a:endParaRPr lang="tr-TR" sz="2600" dirty="0"/>
          </a:p>
        </p:txBody>
      </p:sp>
      <p:pic>
        <p:nvPicPr>
          <p:cNvPr id="2" name="Resim 1"/>
          <p:cNvPicPr>
            <a:picLocks noChangeAspect="1"/>
          </p:cNvPicPr>
          <p:nvPr/>
        </p:nvPicPr>
        <p:blipFill>
          <a:blip r:embed="rId2"/>
          <a:stretch>
            <a:fillRect/>
          </a:stretch>
        </p:blipFill>
        <p:spPr>
          <a:xfrm>
            <a:off x="5158154" y="5562600"/>
            <a:ext cx="3985846" cy="1295400"/>
          </a:xfrm>
          <a:prstGeom prst="rect">
            <a:avLst/>
          </a:prstGeom>
        </p:spPr>
      </p:pic>
    </p:spTree>
    <p:extLst>
      <p:ext uri="{BB962C8B-B14F-4D97-AF65-F5344CB8AC3E}">
        <p14:creationId xmlns:p14="http://schemas.microsoft.com/office/powerpoint/2010/main" val="40383010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descr="Buket">
            <a:extLst/>
          </p:cNvPr>
          <p:cNvSpPr>
            <a:spLocks noGrp="1" noChangeArrowheads="1"/>
          </p:cNvSpPr>
          <p:nvPr>
            <p:ph/>
          </p:nvPr>
        </p:nvSpPr>
        <p:spPr>
          <a:xfrm>
            <a:off x="539750" y="260350"/>
            <a:ext cx="8135938" cy="6481763"/>
          </a:xfrm>
        </p:spPr>
        <p:txBody>
          <a:bodyPr rtlCol="0">
            <a:normAutofit/>
          </a:bodyPr>
          <a:lstStyle/>
          <a:p>
            <a:pPr eaLnBrk="1" fontAlgn="auto" hangingPunct="1">
              <a:spcAft>
                <a:spcPts val="0"/>
              </a:spcAft>
              <a:buFont typeface="Wingdings" pitchFamily="2" charset="2"/>
              <a:buNone/>
              <a:defRPr/>
            </a:pPr>
            <a:r>
              <a:rPr lang="tr-TR" sz="1600" dirty="0">
                <a:solidFill>
                  <a:srgbClr val="000000"/>
                </a:solidFill>
                <a:cs typeface="Times New Roman" pitchFamily="18" charset="0"/>
              </a:rPr>
              <a:t> </a:t>
            </a: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algn="ctr" eaLnBrk="1" fontAlgn="auto" hangingPunct="1">
              <a:spcAft>
                <a:spcPts val="0"/>
              </a:spcAft>
              <a:buFont typeface="Wingdings" pitchFamily="2" charset="2"/>
              <a:buNone/>
              <a:defRPr/>
            </a:pPr>
            <a:endParaRPr lang="tr-TR" sz="3600" b="1" dirty="0">
              <a:solidFill>
                <a:srgbClr val="FF0000"/>
              </a:solidFill>
              <a:effectLst>
                <a:outerShdw blurRad="38100" dist="38100" dir="2700000" algn="tl">
                  <a:srgbClr val="000000">
                    <a:alpha val="43137"/>
                  </a:srgbClr>
                </a:outerShdw>
              </a:effectLst>
            </a:endParaRPr>
          </a:p>
          <a:p>
            <a:pPr algn="ctr" eaLnBrk="1" fontAlgn="auto" hangingPunct="1">
              <a:spcAft>
                <a:spcPts val="0"/>
              </a:spcAft>
              <a:buFont typeface="Wingdings" pitchFamily="2" charset="2"/>
              <a:buNone/>
              <a:defRPr/>
            </a:pPr>
            <a:r>
              <a:rPr lang="tr-TR" altLang="tr-TR" sz="3600" b="1" dirty="0">
                <a:solidFill>
                  <a:srgbClr val="FF0000"/>
                </a:solidFill>
                <a:effectLst>
                  <a:outerShdw blurRad="38100" dist="38100" dir="2700000" algn="tl">
                    <a:srgbClr val="C0C0C0"/>
                  </a:outerShdw>
                </a:effectLst>
                <a:cs typeface="Times New Roman" panose="02020603050405020304" pitchFamily="18" charset="0"/>
              </a:rPr>
              <a:t>GAYRİMENKUL SERMAYE İRATLARI</a:t>
            </a:r>
            <a:endParaRPr lang="tr-TR" altLang="tr-TR" sz="3600" b="1" dirty="0">
              <a:solidFill>
                <a:srgbClr val="FF0000"/>
              </a:solidFill>
              <a:effectLst>
                <a:outerShdw blurRad="38100" dist="38100" dir="2700000" algn="tl">
                  <a:srgbClr val="C0C0C0"/>
                </a:outerShdw>
              </a:effectLst>
            </a:endParaRPr>
          </a:p>
          <a:p>
            <a:pPr eaLnBrk="1" fontAlgn="auto" hangingPunct="1">
              <a:spcAft>
                <a:spcPts val="0"/>
              </a:spcAft>
              <a:buFont typeface="Wingdings" pitchFamily="2" charset="2"/>
              <a:buNone/>
              <a:defRPr/>
            </a:pPr>
            <a:r>
              <a:rPr lang="tr-TR" sz="2400" dirty="0">
                <a:solidFill>
                  <a:srgbClr val="000000"/>
                </a:solidFill>
                <a:cs typeface="Times New Roman" pitchFamily="18" charset="0"/>
              </a:rPr>
              <a:t> </a:t>
            </a:r>
          </a:p>
          <a:p>
            <a:pPr algn="ctr" eaLnBrk="1" fontAlgn="auto" hangingPunct="1">
              <a:spcAft>
                <a:spcPts val="0"/>
              </a:spcAft>
              <a:buFont typeface="Wingdings" pitchFamily="2" charset="2"/>
              <a:buNone/>
              <a:defRPr/>
            </a:pPr>
            <a:r>
              <a:rPr lang="tr-TR" sz="2400" b="1" dirty="0">
                <a:solidFill>
                  <a:srgbClr val="996600"/>
                </a:solidFill>
                <a:cs typeface="Times New Roman" pitchFamily="18" charset="0"/>
              </a:rPr>
              <a:t>	</a:t>
            </a:r>
          </a:p>
          <a:p>
            <a:pPr eaLnBrk="1" fontAlgn="auto" hangingPunct="1">
              <a:spcAft>
                <a:spcPts val="0"/>
              </a:spcAft>
              <a:buFont typeface="Wingdings" pitchFamily="2" charset="2"/>
              <a:buNone/>
              <a:defRPr/>
            </a:pPr>
            <a:r>
              <a:rPr lang="tr-TR" sz="2400" b="1" dirty="0">
                <a:solidFill>
                  <a:srgbClr val="996600"/>
                </a:solidFill>
                <a:cs typeface="Times New Roman" pitchFamily="18" charset="0"/>
              </a:rPr>
              <a:t>				</a:t>
            </a:r>
          </a:p>
          <a:p>
            <a:pPr eaLnBrk="1" fontAlgn="auto" hangingPunct="1">
              <a:spcAft>
                <a:spcPts val="0"/>
              </a:spcAft>
              <a:buFont typeface="Wingdings" pitchFamily="2" charset="2"/>
              <a:buNone/>
              <a:defRPr/>
            </a:pPr>
            <a:endParaRPr lang="tr-TR" sz="2400" b="1" dirty="0">
              <a:solidFill>
                <a:srgbClr val="996600"/>
              </a:solidFill>
              <a:cs typeface="Times New Roman" pitchFamily="18" charset="0"/>
            </a:endParaRPr>
          </a:p>
          <a:p>
            <a:pPr algn="ctr" eaLnBrk="1" fontAlgn="auto" hangingPunct="1">
              <a:spcAft>
                <a:spcPts val="0"/>
              </a:spcAft>
              <a:buFont typeface="Wingdings" pitchFamily="2" charset="2"/>
              <a:buNone/>
              <a:defRPr/>
            </a:pPr>
            <a:endParaRPr lang="tr-TR" sz="2800" b="1" dirty="0">
              <a:solidFill>
                <a:srgbClr val="996600"/>
              </a:solidFill>
              <a:cs typeface="Times New Roman" pitchFamily="18" charset="0"/>
            </a:endParaRPr>
          </a:p>
          <a:p>
            <a:pPr algn="ctr" eaLnBrk="1" fontAlgn="auto" hangingPunct="1">
              <a:spcAft>
                <a:spcPts val="0"/>
              </a:spcAft>
              <a:buFont typeface="Wingdings" pitchFamily="2" charset="2"/>
              <a:buNone/>
              <a:defRPr/>
            </a:pPr>
            <a:endParaRPr lang="tr-TR" sz="1600" b="1" dirty="0">
              <a:solidFill>
                <a:srgbClr val="800000"/>
              </a:solidFill>
            </a:endParaRPr>
          </a:p>
        </p:txBody>
      </p:sp>
      <p:sp>
        <p:nvSpPr>
          <p:cNvPr id="84995" name="3 Slayt Numarası Yer Tutucusu"/>
          <p:cNvSpPr>
            <a:spLocks noGrp="1"/>
          </p:cNvSpPr>
          <p:nvPr>
            <p:ph type="sldNum" sz="quarter" idx="16"/>
          </p:nvPr>
        </p:nvSpPr>
        <p:spPr bwMode="auto">
          <a:xfrm>
            <a:off x="8675688" y="6492875"/>
            <a:ext cx="406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D6D5B69-1B17-414D-817F-9452F7D33289}" type="slidenum">
              <a:rPr lang="tr-TR" altLang="tr-TR" sz="1200" smtClean="0"/>
              <a:pPr/>
              <a:t>100</a:t>
            </a:fld>
            <a:endParaRPr lang="tr-TR" altLang="tr-TR" sz="1200"/>
          </a:p>
        </p:txBody>
      </p:sp>
      <p:pic>
        <p:nvPicPr>
          <p:cNvPr id="84997"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65575"/>
            <a:ext cx="25558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467086"/>
      </p:ext>
    </p:extLst>
  </p:cSld>
  <p:clrMapOvr>
    <a:masterClrMapping/>
  </p:clrMapOvr>
  <p:transition spd="med">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2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763CC5C-5F2A-4BA8-A49B-8713A5CE7211}" type="slidenum">
              <a:rPr lang="tr-TR" altLang="tr-TR" sz="1200" smtClean="0">
                <a:solidFill>
                  <a:srgbClr val="898989"/>
                </a:solidFill>
              </a:rPr>
              <a:pPr/>
              <a:t>101</a:t>
            </a:fld>
            <a:endParaRPr lang="tr-TR" altLang="tr-TR" sz="1200">
              <a:solidFill>
                <a:srgbClr val="898989"/>
              </a:solidFill>
            </a:endParaRPr>
          </a:p>
        </p:txBody>
      </p:sp>
      <p:grpSp>
        <p:nvGrpSpPr>
          <p:cNvPr id="87043" name="Group 7"/>
          <p:cNvGrpSpPr>
            <a:grpSpLocks/>
          </p:cNvGrpSpPr>
          <p:nvPr/>
        </p:nvGrpSpPr>
        <p:grpSpPr bwMode="auto">
          <a:xfrm>
            <a:off x="0" y="685800"/>
            <a:ext cx="9144000" cy="4276725"/>
            <a:chOff x="-3" y="-3"/>
            <a:chExt cx="2995" cy="2694"/>
          </a:xfrm>
        </p:grpSpPr>
        <p:grpSp>
          <p:nvGrpSpPr>
            <p:cNvPr id="87046" name="Group 8"/>
            <p:cNvGrpSpPr>
              <a:grpSpLocks/>
            </p:cNvGrpSpPr>
            <p:nvPr/>
          </p:nvGrpSpPr>
          <p:grpSpPr bwMode="auto">
            <a:xfrm>
              <a:off x="0" y="0"/>
              <a:ext cx="2989" cy="2688"/>
              <a:chOff x="0" y="0"/>
              <a:chExt cx="2989" cy="2688"/>
            </a:xfrm>
          </p:grpSpPr>
          <p:grpSp>
            <p:nvGrpSpPr>
              <p:cNvPr id="87048" name="Group 9"/>
              <p:cNvGrpSpPr>
                <a:grpSpLocks/>
              </p:cNvGrpSpPr>
              <p:nvPr/>
            </p:nvGrpSpPr>
            <p:grpSpPr bwMode="auto">
              <a:xfrm>
                <a:off x="0" y="0"/>
                <a:ext cx="2989" cy="384"/>
                <a:chOff x="0" y="0"/>
                <a:chExt cx="2989" cy="384"/>
              </a:xfrm>
            </p:grpSpPr>
            <p:sp>
              <p:nvSpPr>
                <p:cNvPr id="87067"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endParaRPr lang="en-US" altLang="tr-TR" sz="2000" b="0"/>
                </a:p>
              </p:txBody>
            </p:sp>
            <p:sp>
              <p:nvSpPr>
                <p:cNvPr id="87068"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87049" name="Group 12"/>
              <p:cNvGrpSpPr>
                <a:grpSpLocks/>
              </p:cNvGrpSpPr>
              <p:nvPr/>
            </p:nvGrpSpPr>
            <p:grpSpPr bwMode="auto">
              <a:xfrm>
                <a:off x="0" y="384"/>
                <a:ext cx="2989" cy="384"/>
                <a:chOff x="0" y="384"/>
                <a:chExt cx="2989" cy="384"/>
              </a:xfrm>
            </p:grpSpPr>
            <p:sp>
              <p:nvSpPr>
                <p:cNvPr id="87065" name="Rectangle 13"/>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r>
                    <a:rPr lang="tr-TR" altLang="tr-TR" sz="1600">
                      <a:solidFill>
                        <a:srgbClr val="663300"/>
                      </a:solidFill>
                    </a:rPr>
                    <a:t>	</a:t>
                  </a:r>
                  <a:endParaRPr lang="tr-TR" altLang="tr-TR" sz="1600">
                    <a:solidFill>
                      <a:srgbClr val="800000"/>
                    </a:solidFill>
                  </a:endParaRPr>
                </a:p>
              </p:txBody>
            </p:sp>
            <p:sp>
              <p:nvSpPr>
                <p:cNvPr id="87066"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87050" name="Group 15"/>
              <p:cNvGrpSpPr>
                <a:grpSpLocks/>
              </p:cNvGrpSpPr>
              <p:nvPr/>
            </p:nvGrpSpPr>
            <p:grpSpPr bwMode="auto">
              <a:xfrm>
                <a:off x="0" y="768"/>
                <a:ext cx="2989" cy="384"/>
                <a:chOff x="0" y="768"/>
                <a:chExt cx="2989" cy="384"/>
              </a:xfrm>
            </p:grpSpPr>
            <p:sp>
              <p:nvSpPr>
                <p:cNvPr id="87063"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a:endParaRPr lang="en-US" altLang="tr-TR" sz="1600" b="0"/>
                </a:p>
              </p:txBody>
            </p:sp>
            <p:sp>
              <p:nvSpPr>
                <p:cNvPr id="87064"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87051" name="Group 18"/>
              <p:cNvGrpSpPr>
                <a:grpSpLocks/>
              </p:cNvGrpSpPr>
              <p:nvPr/>
            </p:nvGrpSpPr>
            <p:grpSpPr bwMode="auto">
              <a:xfrm>
                <a:off x="0" y="1152"/>
                <a:ext cx="2989" cy="384"/>
                <a:chOff x="0" y="1152"/>
                <a:chExt cx="2989" cy="384"/>
              </a:xfrm>
            </p:grpSpPr>
            <p:sp>
              <p:nvSpPr>
                <p:cNvPr id="87061"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1600" b="0"/>
                </a:p>
              </p:txBody>
            </p:sp>
            <p:sp>
              <p:nvSpPr>
                <p:cNvPr id="87062"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87052" name="Group 21"/>
              <p:cNvGrpSpPr>
                <a:grpSpLocks/>
              </p:cNvGrpSpPr>
              <p:nvPr/>
            </p:nvGrpSpPr>
            <p:grpSpPr bwMode="auto">
              <a:xfrm>
                <a:off x="0" y="1536"/>
                <a:ext cx="2989" cy="384"/>
                <a:chOff x="0" y="1536"/>
                <a:chExt cx="2989" cy="384"/>
              </a:xfrm>
            </p:grpSpPr>
            <p:sp>
              <p:nvSpPr>
                <p:cNvPr id="87059"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eaLnBrk="1" hangingPunct="1"/>
                  <a:r>
                    <a:rPr lang="tr-TR" altLang="tr-TR" sz="1600"/>
                    <a:t>	</a:t>
                  </a:r>
                  <a:endParaRPr lang="tr-TR" altLang="tr-TR" sz="1600" b="0"/>
                </a:p>
              </p:txBody>
            </p:sp>
            <p:sp>
              <p:nvSpPr>
                <p:cNvPr id="87060"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87053" name="Group 24"/>
              <p:cNvGrpSpPr>
                <a:grpSpLocks/>
              </p:cNvGrpSpPr>
              <p:nvPr/>
            </p:nvGrpSpPr>
            <p:grpSpPr bwMode="auto">
              <a:xfrm>
                <a:off x="0" y="1920"/>
                <a:ext cx="2989" cy="384"/>
                <a:chOff x="0" y="1920"/>
                <a:chExt cx="2989" cy="384"/>
              </a:xfrm>
            </p:grpSpPr>
            <p:sp>
              <p:nvSpPr>
                <p:cNvPr id="87057"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2400" b="0"/>
                </a:p>
              </p:txBody>
            </p:sp>
            <p:sp>
              <p:nvSpPr>
                <p:cNvPr id="87058" name="Rectangle 26"/>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87054" name="Group 27"/>
              <p:cNvGrpSpPr>
                <a:grpSpLocks/>
              </p:cNvGrpSpPr>
              <p:nvPr/>
            </p:nvGrpSpPr>
            <p:grpSpPr bwMode="auto">
              <a:xfrm>
                <a:off x="0" y="2304"/>
                <a:ext cx="2989" cy="384"/>
                <a:chOff x="0" y="2304"/>
                <a:chExt cx="2989" cy="384"/>
              </a:xfrm>
            </p:grpSpPr>
            <p:sp>
              <p:nvSpPr>
                <p:cNvPr id="87055"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a:endParaRPr lang="tr-TR" altLang="tr-TR" sz="1600" b="0"/>
                </a:p>
              </p:txBody>
            </p:sp>
            <p:sp>
              <p:nvSpPr>
                <p:cNvPr id="87056"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87047"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87044"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87045" name="Rectangle 32"/>
          <p:cNvSpPr>
            <a:spLocks noChangeArrowheads="1"/>
          </p:cNvSpPr>
          <p:nvPr/>
        </p:nvSpPr>
        <p:spPr bwMode="auto">
          <a:xfrm>
            <a:off x="1588" y="115888"/>
            <a:ext cx="9144000" cy="680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82600">
              <a:defRPr b="1">
                <a:solidFill>
                  <a:schemeClr val="tx1"/>
                </a:solidFill>
                <a:latin typeface="Arial" panose="020B0604020202020204" pitchFamily="34" charset="0"/>
              </a:defRPr>
            </a:lvl1pPr>
            <a:lvl2pPr marL="742950" indent="-285750" defTabSz="482600">
              <a:defRPr b="1">
                <a:solidFill>
                  <a:schemeClr val="tx1"/>
                </a:solidFill>
                <a:latin typeface="Arial" panose="020B0604020202020204" pitchFamily="34" charset="0"/>
              </a:defRPr>
            </a:lvl2pPr>
            <a:lvl3pPr marL="1143000" indent="-228600" defTabSz="482600">
              <a:defRPr b="1">
                <a:solidFill>
                  <a:schemeClr val="tx1"/>
                </a:solidFill>
                <a:latin typeface="Arial" panose="020B0604020202020204" pitchFamily="34" charset="0"/>
              </a:defRPr>
            </a:lvl3pPr>
            <a:lvl4pPr marL="1600200" indent="-228600" defTabSz="482600">
              <a:defRPr b="1">
                <a:solidFill>
                  <a:schemeClr val="tx1"/>
                </a:solidFill>
                <a:latin typeface="Arial" panose="020B0604020202020204" pitchFamily="34" charset="0"/>
              </a:defRPr>
            </a:lvl4pPr>
            <a:lvl5pPr marL="2057400" indent="-228600" defTabSz="482600">
              <a:defRPr b="1">
                <a:solidFill>
                  <a:schemeClr val="tx1"/>
                </a:solidFill>
                <a:latin typeface="Arial" panose="020B0604020202020204" pitchFamily="34" charset="0"/>
              </a:defRPr>
            </a:lvl5pPr>
            <a:lvl6pPr marL="2514600" indent="-228600" defTabSz="482600" eaLnBrk="0" fontAlgn="base" hangingPunct="0">
              <a:spcBef>
                <a:spcPct val="0"/>
              </a:spcBef>
              <a:spcAft>
                <a:spcPct val="0"/>
              </a:spcAft>
              <a:defRPr b="1">
                <a:solidFill>
                  <a:schemeClr val="tx1"/>
                </a:solidFill>
                <a:latin typeface="Arial" panose="020B0604020202020204" pitchFamily="34" charset="0"/>
              </a:defRPr>
            </a:lvl6pPr>
            <a:lvl7pPr marL="2971800" indent="-228600" defTabSz="482600" eaLnBrk="0" fontAlgn="base" hangingPunct="0">
              <a:spcBef>
                <a:spcPct val="0"/>
              </a:spcBef>
              <a:spcAft>
                <a:spcPct val="0"/>
              </a:spcAft>
              <a:defRPr b="1">
                <a:solidFill>
                  <a:schemeClr val="tx1"/>
                </a:solidFill>
                <a:latin typeface="Arial" panose="020B0604020202020204" pitchFamily="34" charset="0"/>
              </a:defRPr>
            </a:lvl7pPr>
            <a:lvl8pPr marL="3429000" indent="-228600" defTabSz="482600" eaLnBrk="0" fontAlgn="base" hangingPunct="0">
              <a:spcBef>
                <a:spcPct val="0"/>
              </a:spcBef>
              <a:spcAft>
                <a:spcPct val="0"/>
              </a:spcAft>
              <a:defRPr b="1">
                <a:solidFill>
                  <a:schemeClr val="tx1"/>
                </a:solidFill>
                <a:latin typeface="Arial" panose="020B0604020202020204" pitchFamily="34" charset="0"/>
              </a:defRPr>
            </a:lvl8pPr>
            <a:lvl9pPr marL="3886200" indent="-228600" defTabSz="482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ts val="2400"/>
              </a:lnSpc>
              <a:spcAft>
                <a:spcPts val="1200"/>
              </a:spcAft>
            </a:pPr>
            <a:r>
              <a:rPr lang="tr-TR" altLang="tr-TR" sz="1600">
                <a:solidFill>
                  <a:srgbClr val="FF0000"/>
                </a:solidFill>
                <a:cs typeface="Times New Roman" panose="02020603050405020304" pitchFamily="18" charset="0"/>
              </a:rPr>
              <a:t>GAYRİMENKUL SERMAYE İRA</a:t>
            </a:r>
            <a:r>
              <a:rPr lang="tr-TR" altLang="tr-TR" sz="1600">
                <a:solidFill>
                  <a:srgbClr val="FF0000"/>
                </a:solidFill>
              </a:rPr>
              <a:t>TLARI</a:t>
            </a:r>
          </a:p>
          <a:p>
            <a:pPr algn="just" eaLnBrk="1" hangingPunct="1">
              <a:lnSpc>
                <a:spcPts val="2400"/>
              </a:lnSpc>
              <a:spcAft>
                <a:spcPts val="1200"/>
              </a:spcAft>
            </a:pPr>
            <a:r>
              <a:rPr lang="tr-TR" altLang="tr-TR" sz="1600">
                <a:solidFill>
                  <a:srgbClr val="000000"/>
                </a:solidFill>
                <a:cs typeface="Times New Roman" panose="02020603050405020304" pitchFamily="18" charset="0"/>
              </a:rPr>
              <a:t>Gelir Vergisi Kanunu’nun 70. maddesinde yazılı mal ve hakların sahipleri, mutasarr</a:t>
            </a:r>
            <a:r>
              <a:rPr lang="tr-TR" altLang="tr-TR" sz="1600">
                <a:solidFill>
                  <a:srgbClr val="000000"/>
                </a:solidFill>
              </a:rPr>
              <a:t>ıfları</a:t>
            </a:r>
            <a:r>
              <a:rPr lang="tr-TR" altLang="tr-TR" sz="1600">
                <a:solidFill>
                  <a:srgbClr val="000000"/>
                </a:solidFill>
                <a:cs typeface="Times New Roman" panose="02020603050405020304" pitchFamily="18" charset="0"/>
              </a:rPr>
              <a:t>, zilyetleri, irtifak ve intifa hakk</a:t>
            </a:r>
            <a:r>
              <a:rPr lang="tr-TR" altLang="tr-TR" sz="1600">
                <a:solidFill>
                  <a:srgbClr val="000000"/>
                </a:solidFill>
              </a:rPr>
              <a:t>ı</a:t>
            </a:r>
            <a:r>
              <a:rPr lang="tr-TR" altLang="tr-TR" sz="1600">
                <a:solidFill>
                  <a:srgbClr val="000000"/>
                </a:solidFill>
                <a:cs typeface="Times New Roman" panose="02020603050405020304" pitchFamily="18" charset="0"/>
              </a:rPr>
              <a:t> sahipleri veya kirac</a:t>
            </a:r>
            <a:r>
              <a:rPr lang="tr-TR" altLang="tr-TR" sz="1600">
                <a:solidFill>
                  <a:srgbClr val="000000"/>
                </a:solidFill>
              </a:rPr>
              <a:t>ı</a:t>
            </a:r>
            <a:r>
              <a:rPr lang="tr-TR" altLang="tr-TR" sz="1600">
                <a:solidFill>
                  <a:srgbClr val="000000"/>
                </a:solidFill>
                <a:cs typeface="Times New Roman" panose="02020603050405020304" pitchFamily="18" charset="0"/>
              </a:rPr>
              <a:t>lar</a:t>
            </a:r>
            <a:r>
              <a:rPr lang="tr-TR" altLang="tr-TR" sz="1600">
                <a:solidFill>
                  <a:srgbClr val="000000"/>
                </a:solidFill>
              </a:rPr>
              <a:t>ı</a:t>
            </a:r>
            <a:r>
              <a:rPr lang="tr-TR" altLang="tr-TR" sz="1600">
                <a:solidFill>
                  <a:srgbClr val="000000"/>
                </a:solidFill>
                <a:cs typeface="Times New Roman" panose="02020603050405020304" pitchFamily="18" charset="0"/>
              </a:rPr>
              <a:t> taraf</a:t>
            </a:r>
            <a:r>
              <a:rPr lang="tr-TR" altLang="tr-TR" sz="1600">
                <a:solidFill>
                  <a:srgbClr val="000000"/>
                </a:solidFill>
              </a:rPr>
              <a:t>ı</a:t>
            </a:r>
            <a:r>
              <a:rPr lang="tr-TR" altLang="tr-TR" sz="1600">
                <a:solidFill>
                  <a:srgbClr val="000000"/>
                </a:solidFill>
                <a:cs typeface="Times New Roman" panose="02020603050405020304" pitchFamily="18" charset="0"/>
              </a:rPr>
              <a:t>ndan kiraya verilmesinden elde edilen iratlara </a:t>
            </a:r>
            <a:r>
              <a:rPr lang="tr-TR" altLang="tr-TR" sz="1600">
                <a:solidFill>
                  <a:srgbClr val="CC3300"/>
                </a:solidFill>
                <a:cs typeface="Times New Roman" panose="02020603050405020304" pitchFamily="18" charset="0"/>
              </a:rPr>
              <a:t>gayrimenkul sermaye irad</a:t>
            </a:r>
            <a:r>
              <a:rPr lang="tr-TR" altLang="tr-TR" sz="1600">
                <a:solidFill>
                  <a:srgbClr val="CC3300"/>
                </a:solidFill>
              </a:rPr>
              <a:t>ı</a:t>
            </a:r>
            <a:r>
              <a:rPr lang="tr-TR" altLang="tr-TR" sz="1600">
                <a:solidFill>
                  <a:srgbClr val="000000"/>
                </a:solidFill>
                <a:cs typeface="Times New Roman" panose="02020603050405020304" pitchFamily="18" charset="0"/>
              </a:rPr>
              <a:t> ad</a:t>
            </a:r>
            <a:r>
              <a:rPr lang="tr-TR" altLang="tr-TR" sz="1600">
                <a:solidFill>
                  <a:srgbClr val="000000"/>
                </a:solidFill>
              </a:rPr>
              <a:t>ı</a:t>
            </a:r>
            <a:r>
              <a:rPr lang="tr-TR" altLang="tr-TR" sz="1600">
                <a:solidFill>
                  <a:srgbClr val="000000"/>
                </a:solidFill>
                <a:cs typeface="Times New Roman" panose="02020603050405020304" pitchFamily="18" charset="0"/>
              </a:rPr>
              <a:t> verilmektedir.</a:t>
            </a:r>
            <a:endParaRPr lang="tr-TR" altLang="tr-TR" sz="1600">
              <a:solidFill>
                <a:srgbClr val="000000"/>
              </a:solidFill>
            </a:endParaRPr>
          </a:p>
          <a:p>
            <a:pPr algn="just" eaLnBrk="1" hangingPunct="1">
              <a:lnSpc>
                <a:spcPts val="2400"/>
              </a:lnSpc>
              <a:spcAft>
                <a:spcPts val="1200"/>
              </a:spcAft>
            </a:pPr>
            <a:r>
              <a:rPr lang="tr-TR" altLang="tr-TR" sz="1600">
                <a:solidFill>
                  <a:srgbClr val="000000"/>
                </a:solidFill>
              </a:rPr>
              <a:t>G</a:t>
            </a:r>
            <a:r>
              <a:rPr lang="tr-TR" altLang="tr-TR" sz="1600">
                <a:solidFill>
                  <a:srgbClr val="000000"/>
                </a:solidFill>
                <a:cs typeface="Times New Roman" panose="02020603050405020304" pitchFamily="18" charset="0"/>
              </a:rPr>
              <a:t>ayrimenkul sermaye iradı getiren mal ve haklar </a:t>
            </a:r>
            <a:r>
              <a:rPr lang="tr-TR" altLang="tr-TR" sz="1600">
                <a:solidFill>
                  <a:srgbClr val="FF0000"/>
                </a:solidFill>
                <a:cs typeface="Times New Roman" panose="02020603050405020304" pitchFamily="18" charset="0"/>
              </a:rPr>
              <a:t>ticari bir i</a:t>
            </a:r>
            <a:r>
              <a:rPr lang="tr-TR" altLang="tr-TR" sz="1600">
                <a:solidFill>
                  <a:srgbClr val="FF0000"/>
                </a:solidFill>
              </a:rPr>
              <a:t>ş</a:t>
            </a:r>
            <a:r>
              <a:rPr lang="tr-TR" altLang="tr-TR" sz="1600">
                <a:solidFill>
                  <a:srgbClr val="FF0000"/>
                </a:solidFill>
                <a:cs typeface="Times New Roman" panose="02020603050405020304" pitchFamily="18" charset="0"/>
              </a:rPr>
              <a:t>letmeye dahil </a:t>
            </a:r>
            <a:r>
              <a:rPr lang="tr-TR" altLang="tr-TR" sz="1600">
                <a:solidFill>
                  <a:srgbClr val="000000"/>
                </a:solidFill>
                <a:cs typeface="Times New Roman" panose="02020603050405020304" pitchFamily="18" charset="0"/>
              </a:rPr>
              <a:t>bulundu</a:t>
            </a:r>
            <a:r>
              <a:rPr lang="tr-TR" altLang="tr-TR" sz="1600">
                <a:solidFill>
                  <a:srgbClr val="000000"/>
                </a:solidFill>
              </a:rPr>
              <a:t>ğ</a:t>
            </a:r>
            <a:r>
              <a:rPr lang="tr-TR" altLang="tr-TR" sz="1600">
                <a:solidFill>
                  <a:srgbClr val="000000"/>
                </a:solidFill>
                <a:cs typeface="Times New Roman" panose="02020603050405020304" pitchFamily="18" charset="0"/>
              </a:rPr>
              <a:t>u taktirde bunlar</a:t>
            </a:r>
            <a:r>
              <a:rPr lang="tr-TR" altLang="tr-TR" sz="1600">
                <a:solidFill>
                  <a:srgbClr val="000000"/>
                </a:solidFill>
              </a:rPr>
              <a:t>ı</a:t>
            </a:r>
            <a:r>
              <a:rPr lang="tr-TR" altLang="tr-TR" sz="1600">
                <a:solidFill>
                  <a:srgbClr val="000000"/>
                </a:solidFill>
                <a:cs typeface="Times New Roman" panose="02020603050405020304" pitchFamily="18" charset="0"/>
              </a:rPr>
              <a:t>n iratlar</a:t>
            </a:r>
            <a:r>
              <a:rPr lang="tr-TR" altLang="tr-TR" sz="1600">
                <a:solidFill>
                  <a:srgbClr val="000000"/>
                </a:solidFill>
              </a:rPr>
              <a:t>ı</a:t>
            </a:r>
            <a:r>
              <a:rPr lang="tr-TR" altLang="tr-TR" sz="1600">
                <a:solidFill>
                  <a:srgbClr val="000000"/>
                </a:solidFill>
                <a:cs typeface="Times New Roman" panose="02020603050405020304" pitchFamily="18" charset="0"/>
              </a:rPr>
              <a:t> ticari kazanc</a:t>
            </a:r>
            <a:r>
              <a:rPr lang="tr-TR" altLang="tr-TR" sz="1600">
                <a:solidFill>
                  <a:srgbClr val="000000"/>
                </a:solidFill>
              </a:rPr>
              <a:t>ı</a:t>
            </a:r>
            <a:r>
              <a:rPr lang="tr-TR" altLang="tr-TR" sz="1600">
                <a:solidFill>
                  <a:srgbClr val="000000"/>
                </a:solidFill>
                <a:cs typeface="Times New Roman" panose="02020603050405020304" pitchFamily="18" charset="0"/>
              </a:rPr>
              <a:t>n tespitine yönelik hükümlere göre hesaplan</a:t>
            </a:r>
            <a:r>
              <a:rPr lang="tr-TR" altLang="tr-TR" sz="1600">
                <a:solidFill>
                  <a:srgbClr val="000000"/>
                </a:solidFill>
              </a:rPr>
              <a:t>ı</a:t>
            </a:r>
            <a:r>
              <a:rPr lang="tr-TR" altLang="tr-TR" sz="1600">
                <a:solidFill>
                  <a:srgbClr val="000000"/>
                </a:solidFill>
                <a:cs typeface="Times New Roman" panose="02020603050405020304" pitchFamily="18" charset="0"/>
              </a:rPr>
              <a:t>r. </a:t>
            </a:r>
            <a:endParaRPr lang="tr-TR" altLang="tr-TR" sz="1600">
              <a:solidFill>
                <a:srgbClr val="000000"/>
              </a:solidFill>
            </a:endParaRPr>
          </a:p>
          <a:p>
            <a:pPr algn="just" eaLnBrk="1" hangingPunct="1">
              <a:lnSpc>
                <a:spcPts val="2400"/>
              </a:lnSpc>
              <a:spcAft>
                <a:spcPts val="1200"/>
              </a:spcAft>
            </a:pPr>
            <a:r>
              <a:rPr lang="tr-TR" altLang="tr-TR" sz="1600">
                <a:solidFill>
                  <a:srgbClr val="000000"/>
                </a:solidFill>
                <a:cs typeface="Times New Roman" panose="02020603050405020304" pitchFamily="18" charset="0"/>
              </a:rPr>
              <a:t>“Gayrimenkul sermaye iratlar</a:t>
            </a:r>
            <a:r>
              <a:rPr lang="tr-TR" altLang="tr-TR" sz="1600">
                <a:solidFill>
                  <a:srgbClr val="000000"/>
                </a:solidFill>
              </a:rPr>
              <a:t>ı</a:t>
            </a:r>
            <a:r>
              <a:rPr lang="tr-TR" altLang="tr-TR" sz="1600">
                <a:solidFill>
                  <a:srgbClr val="000000"/>
                </a:solidFill>
                <a:cs typeface="Times New Roman" panose="02020603050405020304" pitchFamily="18" charset="0"/>
              </a:rPr>
              <a:t>nda, gayrisafi hâs</a:t>
            </a:r>
            <a:r>
              <a:rPr lang="tr-TR" altLang="tr-TR" sz="1600">
                <a:solidFill>
                  <a:srgbClr val="000000"/>
                </a:solidFill>
              </a:rPr>
              <a:t>ı</a:t>
            </a:r>
            <a:r>
              <a:rPr lang="tr-TR" altLang="tr-TR" sz="1600">
                <a:solidFill>
                  <a:srgbClr val="000000"/>
                </a:solidFill>
                <a:cs typeface="Times New Roman" panose="02020603050405020304" pitchFamily="18" charset="0"/>
              </a:rPr>
              <a:t>lat, 70'inci maddede yaz</a:t>
            </a:r>
            <a:r>
              <a:rPr lang="tr-TR" altLang="tr-TR" sz="1600">
                <a:solidFill>
                  <a:srgbClr val="000000"/>
                </a:solidFill>
              </a:rPr>
              <a:t>ılı</a:t>
            </a:r>
            <a:r>
              <a:rPr lang="tr-TR" altLang="tr-TR" sz="1600">
                <a:solidFill>
                  <a:srgbClr val="000000"/>
                </a:solidFill>
                <a:cs typeface="Times New Roman" panose="02020603050405020304" pitchFamily="18" charset="0"/>
              </a:rPr>
              <a:t> mal ve haklar</a:t>
            </a:r>
            <a:r>
              <a:rPr lang="tr-TR" altLang="tr-TR" sz="1600">
                <a:solidFill>
                  <a:srgbClr val="000000"/>
                </a:solidFill>
              </a:rPr>
              <a:t>ı</a:t>
            </a:r>
            <a:r>
              <a:rPr lang="tr-TR" altLang="tr-TR" sz="1600">
                <a:solidFill>
                  <a:srgbClr val="000000"/>
                </a:solidFill>
                <a:cs typeface="Times New Roman" panose="02020603050405020304" pitchFamily="18" charset="0"/>
              </a:rPr>
              <a:t>n kiraya verilmesinden bir takvim y</a:t>
            </a:r>
            <a:r>
              <a:rPr lang="tr-TR" altLang="tr-TR" sz="1600">
                <a:solidFill>
                  <a:srgbClr val="000000"/>
                </a:solidFill>
              </a:rPr>
              <a:t>ılı</a:t>
            </a:r>
            <a:r>
              <a:rPr lang="tr-TR" altLang="tr-TR" sz="1600">
                <a:solidFill>
                  <a:srgbClr val="000000"/>
                </a:solidFill>
                <a:cs typeface="Times New Roman" panose="02020603050405020304" pitchFamily="18" charset="0"/>
              </a:rPr>
              <a:t> içinde </a:t>
            </a:r>
            <a:r>
              <a:rPr lang="tr-TR" altLang="tr-TR" sz="1600">
                <a:solidFill>
                  <a:srgbClr val="CC3300"/>
                </a:solidFill>
                <a:cs typeface="Times New Roman" panose="02020603050405020304" pitchFamily="18" charset="0"/>
              </a:rPr>
              <a:t>o y</a:t>
            </a:r>
            <a:r>
              <a:rPr lang="tr-TR" altLang="tr-TR" sz="1600">
                <a:solidFill>
                  <a:srgbClr val="CC3300"/>
                </a:solidFill>
              </a:rPr>
              <a:t>ı</a:t>
            </a:r>
            <a:r>
              <a:rPr lang="tr-TR" altLang="tr-TR" sz="1600">
                <a:solidFill>
                  <a:srgbClr val="CC3300"/>
                </a:solidFill>
                <a:cs typeface="Times New Roman" panose="02020603050405020304" pitchFamily="18" charset="0"/>
              </a:rPr>
              <a:t>la veya geçmi</a:t>
            </a:r>
            <a:r>
              <a:rPr lang="tr-TR" altLang="tr-TR" sz="1600">
                <a:solidFill>
                  <a:srgbClr val="CC3300"/>
                </a:solidFill>
              </a:rPr>
              <a:t>ş</a:t>
            </a:r>
            <a:r>
              <a:rPr lang="tr-TR" altLang="tr-TR" sz="1600">
                <a:solidFill>
                  <a:srgbClr val="CC3300"/>
                </a:solidFill>
                <a:cs typeface="Times New Roman" panose="02020603050405020304" pitchFamily="18" charset="0"/>
              </a:rPr>
              <a:t> y</a:t>
            </a:r>
            <a:r>
              <a:rPr lang="tr-TR" altLang="tr-TR" sz="1600">
                <a:solidFill>
                  <a:srgbClr val="CC3300"/>
                </a:solidFill>
              </a:rPr>
              <a:t>ı</a:t>
            </a:r>
            <a:r>
              <a:rPr lang="tr-TR" altLang="tr-TR" sz="1600">
                <a:solidFill>
                  <a:srgbClr val="CC3300"/>
                </a:solidFill>
                <a:cs typeface="Times New Roman" panose="02020603050405020304" pitchFamily="18" charset="0"/>
              </a:rPr>
              <a:t>llara</a:t>
            </a:r>
            <a:r>
              <a:rPr lang="tr-TR" altLang="tr-TR" sz="1600">
                <a:solidFill>
                  <a:srgbClr val="000000"/>
                </a:solidFill>
                <a:cs typeface="Times New Roman" panose="02020603050405020304" pitchFamily="18" charset="0"/>
              </a:rPr>
              <a:t> ait olarak nakden veya aynen </a:t>
            </a:r>
            <a:r>
              <a:rPr lang="tr-TR" altLang="tr-TR" sz="1600">
                <a:solidFill>
                  <a:srgbClr val="CC3300"/>
                </a:solidFill>
                <a:cs typeface="Times New Roman" panose="02020603050405020304" pitchFamily="18" charset="0"/>
              </a:rPr>
              <a:t>tahsil  edilen</a:t>
            </a:r>
            <a:r>
              <a:rPr lang="tr-TR" altLang="tr-TR" sz="1600">
                <a:solidFill>
                  <a:srgbClr val="000000"/>
                </a:solidFill>
                <a:cs typeface="Times New Roman" panose="02020603050405020304" pitchFamily="18" charset="0"/>
              </a:rPr>
              <a:t> kira bedellerinin tutar</a:t>
            </a:r>
            <a:r>
              <a:rPr lang="tr-TR" altLang="tr-TR" sz="1600">
                <a:solidFill>
                  <a:srgbClr val="000000"/>
                </a:solidFill>
              </a:rPr>
              <a:t>ı</a:t>
            </a:r>
            <a:r>
              <a:rPr lang="tr-TR" altLang="tr-TR" sz="1600">
                <a:solidFill>
                  <a:srgbClr val="000000"/>
                </a:solidFill>
                <a:cs typeface="Times New Roman" panose="02020603050405020304" pitchFamily="18" charset="0"/>
              </a:rPr>
              <a:t>d</a:t>
            </a:r>
            <a:r>
              <a:rPr lang="tr-TR" altLang="tr-TR" sz="1600">
                <a:solidFill>
                  <a:srgbClr val="000000"/>
                </a:solidFill>
              </a:rPr>
              <a:t>ı</a:t>
            </a:r>
            <a:r>
              <a:rPr lang="tr-TR" altLang="tr-TR" sz="1600">
                <a:solidFill>
                  <a:srgbClr val="000000"/>
                </a:solidFill>
                <a:cs typeface="Times New Roman" panose="02020603050405020304" pitchFamily="18" charset="0"/>
              </a:rPr>
              <a:t>r. </a:t>
            </a:r>
          </a:p>
          <a:p>
            <a:pPr algn="just" eaLnBrk="1" hangingPunct="1">
              <a:lnSpc>
                <a:spcPts val="2400"/>
              </a:lnSpc>
              <a:spcAft>
                <a:spcPts val="1200"/>
              </a:spcAft>
            </a:pPr>
            <a:r>
              <a:rPr lang="tr-TR" altLang="tr-TR" sz="1600">
                <a:solidFill>
                  <a:srgbClr val="FF0000"/>
                </a:solidFill>
                <a:cs typeface="Times New Roman" panose="02020603050405020304" pitchFamily="18" charset="0"/>
              </a:rPr>
              <a:t>Ay</a:t>
            </a:r>
            <a:r>
              <a:rPr lang="tr-TR" altLang="tr-TR" sz="1600">
                <a:solidFill>
                  <a:srgbClr val="FF0000"/>
                </a:solidFill>
              </a:rPr>
              <a:t>ı</a:t>
            </a:r>
            <a:r>
              <a:rPr lang="tr-TR" altLang="tr-TR" sz="1600">
                <a:solidFill>
                  <a:srgbClr val="FF0000"/>
                </a:solidFill>
                <a:cs typeface="Times New Roman" panose="02020603050405020304" pitchFamily="18" charset="0"/>
              </a:rPr>
              <a:t>n olarak tahsil edilen kiralar</a:t>
            </a:r>
            <a:r>
              <a:rPr lang="tr-TR" altLang="tr-TR" sz="1600">
                <a:solidFill>
                  <a:srgbClr val="000000"/>
                </a:solidFill>
                <a:cs typeface="Times New Roman" panose="02020603050405020304" pitchFamily="18" charset="0"/>
              </a:rPr>
              <a:t>, Vergi Usul Kanunu hükümlerine göre emsal bedeli ile paraya çevrilir</a:t>
            </a:r>
            <a:r>
              <a:rPr lang="tr-TR" altLang="tr-TR" sz="1600">
                <a:solidFill>
                  <a:srgbClr val="000000"/>
                </a:solidFill>
              </a:rPr>
              <a:t>.</a:t>
            </a:r>
          </a:p>
          <a:p>
            <a:pPr algn="just" eaLnBrk="1" hangingPunct="1">
              <a:lnSpc>
                <a:spcPts val="2400"/>
              </a:lnSpc>
              <a:spcAft>
                <a:spcPts val="1200"/>
              </a:spcAft>
            </a:pPr>
            <a:r>
              <a:rPr lang="tr-TR" altLang="tr-TR" sz="1600">
                <a:solidFill>
                  <a:srgbClr val="C00000"/>
                </a:solidFill>
              </a:rPr>
              <a:t> Emsal Kira Bedeli Esası (Md. 73)</a:t>
            </a:r>
          </a:p>
          <a:p>
            <a:pPr algn="just" eaLnBrk="1" hangingPunct="1">
              <a:lnSpc>
                <a:spcPts val="2400"/>
              </a:lnSpc>
              <a:spcAft>
                <a:spcPts val="1200"/>
              </a:spcAft>
            </a:pPr>
            <a:r>
              <a:rPr lang="tr-TR" altLang="tr-TR" sz="1600">
                <a:solidFill>
                  <a:srgbClr val="000000"/>
                </a:solidFill>
                <a:cs typeface="Times New Roman" panose="02020603050405020304" pitchFamily="18" charset="0"/>
              </a:rPr>
              <a:t>Kiraya verilen mal ve hakların kira bedelleri</a:t>
            </a:r>
            <a:r>
              <a:rPr lang="tr-TR" altLang="tr-TR" sz="1600">
                <a:solidFill>
                  <a:srgbClr val="000000"/>
                </a:solidFill>
              </a:rPr>
              <a:t>,</a:t>
            </a:r>
            <a:r>
              <a:rPr lang="tr-TR" altLang="tr-TR" sz="1600">
                <a:solidFill>
                  <a:srgbClr val="000000"/>
                </a:solidFill>
                <a:cs typeface="Times New Roman" panose="02020603050405020304" pitchFamily="18" charset="0"/>
              </a:rPr>
              <a:t> </a:t>
            </a:r>
            <a:r>
              <a:rPr lang="tr-TR" altLang="tr-TR" sz="1600">
                <a:solidFill>
                  <a:srgbClr val="CC3300"/>
                </a:solidFill>
                <a:cs typeface="Times New Roman" panose="02020603050405020304" pitchFamily="18" charset="0"/>
              </a:rPr>
              <a:t>emsal kira bedelinden</a:t>
            </a:r>
            <a:r>
              <a:rPr lang="tr-TR" altLang="tr-TR" sz="1600">
                <a:solidFill>
                  <a:srgbClr val="000000"/>
                </a:solidFill>
                <a:cs typeface="Times New Roman" panose="02020603050405020304" pitchFamily="18" charset="0"/>
              </a:rPr>
              <a:t> dü</a:t>
            </a:r>
            <a:r>
              <a:rPr lang="tr-TR" altLang="tr-TR" sz="1600">
                <a:solidFill>
                  <a:srgbClr val="000000"/>
                </a:solidFill>
              </a:rPr>
              <a:t>ş</a:t>
            </a:r>
            <a:r>
              <a:rPr lang="tr-TR" altLang="tr-TR" sz="1600">
                <a:solidFill>
                  <a:srgbClr val="000000"/>
                </a:solidFill>
                <a:cs typeface="Times New Roman" panose="02020603050405020304" pitchFamily="18" charset="0"/>
              </a:rPr>
              <a:t>ük olamaz. Bedelsiz olarak ba</a:t>
            </a:r>
            <a:r>
              <a:rPr lang="tr-TR" altLang="tr-TR" sz="1600">
                <a:solidFill>
                  <a:srgbClr val="000000"/>
                </a:solidFill>
              </a:rPr>
              <a:t>şkalarının</a:t>
            </a:r>
            <a:r>
              <a:rPr lang="tr-TR" altLang="tr-TR" sz="1600">
                <a:solidFill>
                  <a:srgbClr val="000000"/>
                </a:solidFill>
                <a:cs typeface="Times New Roman" panose="02020603050405020304" pitchFamily="18" charset="0"/>
              </a:rPr>
              <a:t> intifas</a:t>
            </a:r>
            <a:r>
              <a:rPr lang="tr-TR" altLang="tr-TR" sz="1600">
                <a:solidFill>
                  <a:srgbClr val="000000"/>
                </a:solidFill>
              </a:rPr>
              <a:t>ı</a:t>
            </a:r>
            <a:r>
              <a:rPr lang="tr-TR" altLang="tr-TR" sz="1600">
                <a:solidFill>
                  <a:srgbClr val="000000"/>
                </a:solidFill>
                <a:cs typeface="Times New Roman" panose="02020603050405020304" pitchFamily="18" charset="0"/>
              </a:rPr>
              <a:t>na b</a:t>
            </a:r>
            <a:r>
              <a:rPr lang="tr-TR" altLang="tr-TR" sz="1600">
                <a:solidFill>
                  <a:srgbClr val="000000"/>
                </a:solidFill>
              </a:rPr>
              <a:t>ı</a:t>
            </a:r>
            <a:r>
              <a:rPr lang="tr-TR" altLang="tr-TR" sz="1600">
                <a:solidFill>
                  <a:srgbClr val="000000"/>
                </a:solidFill>
                <a:cs typeface="Times New Roman" panose="02020603050405020304" pitchFamily="18" charset="0"/>
              </a:rPr>
              <a:t>rak</a:t>
            </a:r>
            <a:r>
              <a:rPr lang="tr-TR" altLang="tr-TR" sz="1600">
                <a:solidFill>
                  <a:srgbClr val="000000"/>
                </a:solidFill>
              </a:rPr>
              <a:t>ı</a:t>
            </a:r>
            <a:r>
              <a:rPr lang="tr-TR" altLang="tr-TR" sz="1600">
                <a:solidFill>
                  <a:srgbClr val="000000"/>
                </a:solidFill>
                <a:cs typeface="Times New Roman" panose="02020603050405020304" pitchFamily="18" charset="0"/>
              </a:rPr>
              <a:t>lan mal ve haklar</a:t>
            </a:r>
            <a:r>
              <a:rPr lang="tr-TR" altLang="tr-TR" sz="1600">
                <a:solidFill>
                  <a:srgbClr val="000000"/>
                </a:solidFill>
              </a:rPr>
              <a:t>ı</a:t>
            </a:r>
            <a:r>
              <a:rPr lang="tr-TR" altLang="tr-TR" sz="1600">
                <a:solidFill>
                  <a:srgbClr val="000000"/>
                </a:solidFill>
                <a:cs typeface="Times New Roman" panose="02020603050405020304" pitchFamily="18" charset="0"/>
              </a:rPr>
              <a:t>n emsal kira bedeli, bu mal ve haklar</a:t>
            </a:r>
            <a:r>
              <a:rPr lang="tr-TR" altLang="tr-TR" sz="1600">
                <a:solidFill>
                  <a:srgbClr val="000000"/>
                </a:solidFill>
              </a:rPr>
              <a:t>ı</a:t>
            </a:r>
            <a:r>
              <a:rPr lang="tr-TR" altLang="tr-TR" sz="1600">
                <a:solidFill>
                  <a:srgbClr val="000000"/>
                </a:solidFill>
                <a:cs typeface="Times New Roman" panose="02020603050405020304" pitchFamily="18" charset="0"/>
              </a:rPr>
              <a:t>n kiras</a:t>
            </a:r>
            <a:r>
              <a:rPr lang="tr-TR" altLang="tr-TR" sz="1600">
                <a:solidFill>
                  <a:srgbClr val="000000"/>
                </a:solidFill>
              </a:rPr>
              <a:t>ı</a:t>
            </a:r>
            <a:r>
              <a:rPr lang="tr-TR" altLang="tr-TR" sz="1600">
                <a:solidFill>
                  <a:srgbClr val="000000"/>
                </a:solidFill>
                <a:cs typeface="Times New Roman" panose="02020603050405020304" pitchFamily="18" charset="0"/>
              </a:rPr>
              <a:t> say</a:t>
            </a:r>
            <a:r>
              <a:rPr lang="tr-TR" altLang="tr-TR" sz="1600">
                <a:solidFill>
                  <a:srgbClr val="000000"/>
                </a:solidFill>
              </a:rPr>
              <a:t>ılır</a:t>
            </a:r>
            <a:r>
              <a:rPr lang="tr-TR" altLang="tr-TR" sz="1600">
                <a:solidFill>
                  <a:srgbClr val="000000"/>
                </a:solidFill>
                <a:cs typeface="Times New Roman" panose="02020603050405020304" pitchFamily="18" charset="0"/>
              </a:rPr>
              <a:t>. Bina ve arazide emsal kira bedeli, </a:t>
            </a:r>
            <a:r>
              <a:rPr lang="tr-TR" altLang="tr-TR" sz="1600">
                <a:solidFill>
                  <a:srgbClr val="000000"/>
                </a:solidFill>
              </a:rPr>
              <a:t>emlak vergisine esas alınan </a:t>
            </a:r>
            <a:r>
              <a:rPr lang="tr-TR" altLang="tr-TR" sz="1600">
                <a:solidFill>
                  <a:srgbClr val="000000"/>
                </a:solidFill>
                <a:cs typeface="Times New Roman" panose="02020603050405020304" pitchFamily="18" charset="0"/>
              </a:rPr>
              <a:t> de</a:t>
            </a:r>
            <a:r>
              <a:rPr lang="tr-TR" altLang="tr-TR" sz="1600">
                <a:solidFill>
                  <a:srgbClr val="000000"/>
                </a:solidFill>
              </a:rPr>
              <a:t>ğ</a:t>
            </a:r>
            <a:r>
              <a:rPr lang="tr-TR" altLang="tr-TR" sz="1600">
                <a:solidFill>
                  <a:srgbClr val="000000"/>
                </a:solidFill>
                <a:cs typeface="Times New Roman" panose="02020603050405020304" pitchFamily="18" charset="0"/>
              </a:rPr>
              <a:t>erin </a:t>
            </a:r>
            <a:r>
              <a:rPr lang="tr-TR" altLang="tr-TR" sz="1600">
                <a:solidFill>
                  <a:srgbClr val="FF0000"/>
                </a:solidFill>
                <a:cs typeface="Times New Roman" panose="02020603050405020304" pitchFamily="18" charset="0"/>
              </a:rPr>
              <a:t>%5' </a:t>
            </a:r>
            <a:r>
              <a:rPr lang="tr-TR" altLang="tr-TR" sz="1600">
                <a:solidFill>
                  <a:srgbClr val="000000"/>
                </a:solidFill>
                <a:cs typeface="Times New Roman" panose="02020603050405020304" pitchFamily="18" charset="0"/>
              </a:rPr>
              <a:t>idir.</a:t>
            </a:r>
          </a:p>
          <a:p>
            <a:pPr algn="just"/>
            <a:r>
              <a:rPr lang="tr-TR" altLang="tr-TR" sz="1600">
                <a:solidFill>
                  <a:srgbClr val="000000"/>
                </a:solidFill>
                <a:cs typeface="Times New Roman" panose="02020603050405020304" pitchFamily="18" charset="0"/>
              </a:rPr>
              <a:t> </a:t>
            </a:r>
            <a:r>
              <a:rPr lang="tr-TR" altLang="tr-TR" sz="1600">
                <a:solidFill>
                  <a:srgbClr val="C00000"/>
                </a:solidFill>
              </a:rPr>
              <a:t>Maliye Bakanlığı elde edilen kira gelirin </a:t>
            </a:r>
            <a:r>
              <a:rPr lang="tr-TR" altLang="tr-TR" sz="1600" u="sng">
                <a:solidFill>
                  <a:srgbClr val="C00000"/>
                </a:solidFill>
              </a:rPr>
              <a:t>kira sözleşmesi, ödemeye ilişkin banka dekontu veya havale makbuzu vb. belgelerle veya kiracının ifadesi ile ispat veya tevsik edildiği durumlarda ayrıca emsal kira bedeli uygulanmaz </a:t>
            </a:r>
            <a:r>
              <a:rPr lang="tr-TR" altLang="tr-TR" sz="1600">
                <a:solidFill>
                  <a:srgbClr val="C00000"/>
                </a:solidFill>
              </a:rPr>
              <a:t>(1999/1 Sıra No.lu GVK Genelgesi)</a:t>
            </a:r>
          </a:p>
          <a:p>
            <a:pPr algn="just" eaLnBrk="1" hangingPunct="1">
              <a:lnSpc>
                <a:spcPts val="2400"/>
              </a:lnSpc>
              <a:spcAft>
                <a:spcPts val="1200"/>
              </a:spcAft>
            </a:pPr>
            <a:endParaRPr lang="tr-TR" altLang="tr-TR" sz="1600">
              <a:solidFill>
                <a:srgbClr val="000000"/>
              </a:solidFill>
              <a:cs typeface="Times New Roman" panose="02020603050405020304" pitchFamily="18" charset="0"/>
            </a:endParaRPr>
          </a:p>
        </p:txBody>
      </p:sp>
    </p:spTree>
    <p:extLst>
      <p:ext uri="{BB962C8B-B14F-4D97-AF65-F5344CB8AC3E}">
        <p14:creationId xmlns:p14="http://schemas.microsoft.com/office/powerpoint/2010/main" val="3706279817"/>
      </p:ext>
    </p:extLst>
  </p:cSld>
  <p:clrMapOvr>
    <a:masterClrMapping/>
  </p:clrMapOvr>
  <p:transition>
    <p:cover dir="d"/>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2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7911CD0-65AF-4833-96DB-0D861717B6DA}" type="slidenum">
              <a:rPr lang="tr-TR" altLang="tr-TR" sz="1200" smtClean="0">
                <a:solidFill>
                  <a:srgbClr val="898989"/>
                </a:solidFill>
              </a:rPr>
              <a:pPr/>
              <a:t>102</a:t>
            </a:fld>
            <a:endParaRPr lang="tr-TR" altLang="tr-TR" sz="1200">
              <a:solidFill>
                <a:srgbClr val="898989"/>
              </a:solidFill>
            </a:endParaRPr>
          </a:p>
        </p:txBody>
      </p:sp>
      <p:sp>
        <p:nvSpPr>
          <p:cNvPr id="89091"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grpSp>
        <p:nvGrpSpPr>
          <p:cNvPr id="89092" name="Group 7"/>
          <p:cNvGrpSpPr>
            <a:grpSpLocks/>
          </p:cNvGrpSpPr>
          <p:nvPr/>
        </p:nvGrpSpPr>
        <p:grpSpPr bwMode="auto">
          <a:xfrm>
            <a:off x="33338" y="404813"/>
            <a:ext cx="9110662" cy="6380162"/>
            <a:chOff x="-182" y="-1139"/>
            <a:chExt cx="3993" cy="3908"/>
          </a:xfrm>
        </p:grpSpPr>
        <p:grpSp>
          <p:nvGrpSpPr>
            <p:cNvPr id="89093" name="Group 8"/>
            <p:cNvGrpSpPr>
              <a:grpSpLocks/>
            </p:cNvGrpSpPr>
            <p:nvPr/>
          </p:nvGrpSpPr>
          <p:grpSpPr bwMode="auto">
            <a:xfrm>
              <a:off x="-182" y="-1139"/>
              <a:ext cx="3993" cy="3908"/>
              <a:chOff x="-182" y="-1139"/>
              <a:chExt cx="3993" cy="3908"/>
            </a:xfrm>
          </p:grpSpPr>
          <p:grpSp>
            <p:nvGrpSpPr>
              <p:cNvPr id="89095" name="Group 9"/>
              <p:cNvGrpSpPr>
                <a:grpSpLocks/>
              </p:cNvGrpSpPr>
              <p:nvPr/>
            </p:nvGrpSpPr>
            <p:grpSpPr bwMode="auto">
              <a:xfrm>
                <a:off x="0" y="0"/>
                <a:ext cx="2989" cy="384"/>
                <a:chOff x="0" y="0"/>
                <a:chExt cx="2989" cy="384"/>
              </a:xfrm>
            </p:grpSpPr>
            <p:sp>
              <p:nvSpPr>
                <p:cNvPr id="89110"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endParaRPr lang="en-US" altLang="tr-TR" sz="2000" b="0">
                    <a:solidFill>
                      <a:srgbClr val="000000"/>
                    </a:solidFill>
                  </a:endParaRPr>
                </a:p>
              </p:txBody>
            </p:sp>
            <p:sp>
              <p:nvSpPr>
                <p:cNvPr id="89111"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solidFill>
                      <a:srgbClr val="000000"/>
                    </a:solidFill>
                  </a:endParaRPr>
                </a:p>
              </p:txBody>
            </p:sp>
          </p:grpSp>
          <p:sp>
            <p:nvSpPr>
              <p:cNvPr id="89096" name="Rectangle 13"/>
              <p:cNvSpPr>
                <a:spLocks noChangeArrowheads="1"/>
              </p:cNvSpPr>
              <p:nvPr/>
            </p:nvSpPr>
            <p:spPr bwMode="auto">
              <a:xfrm>
                <a:off x="-182" y="-1139"/>
                <a:ext cx="3993" cy="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542925">
                  <a:tabLst>
                    <a:tab pos="209550" algn="l"/>
                  </a:tabLst>
                  <a:defRPr b="1">
                    <a:solidFill>
                      <a:schemeClr val="tx1"/>
                    </a:solidFill>
                    <a:latin typeface="Arial" panose="020B0604020202020204" pitchFamily="34" charset="0"/>
                  </a:defRPr>
                </a:lvl1pPr>
                <a:lvl2pPr marL="742950" indent="-285750" defTabSz="542925">
                  <a:tabLst>
                    <a:tab pos="209550" algn="l"/>
                  </a:tabLst>
                  <a:defRPr b="1">
                    <a:solidFill>
                      <a:schemeClr val="tx1"/>
                    </a:solidFill>
                    <a:latin typeface="Arial" panose="020B0604020202020204" pitchFamily="34" charset="0"/>
                  </a:defRPr>
                </a:lvl2pPr>
                <a:lvl3pPr marL="1143000" indent="-228600" defTabSz="542925">
                  <a:tabLst>
                    <a:tab pos="209550" algn="l"/>
                  </a:tabLst>
                  <a:defRPr b="1">
                    <a:solidFill>
                      <a:schemeClr val="tx1"/>
                    </a:solidFill>
                    <a:latin typeface="Arial" panose="020B0604020202020204" pitchFamily="34" charset="0"/>
                  </a:defRPr>
                </a:lvl3pPr>
                <a:lvl4pPr marL="1600200" indent="-228600" defTabSz="542925">
                  <a:tabLst>
                    <a:tab pos="209550" algn="l"/>
                  </a:tabLst>
                  <a:defRPr b="1">
                    <a:solidFill>
                      <a:schemeClr val="tx1"/>
                    </a:solidFill>
                    <a:latin typeface="Arial" panose="020B0604020202020204" pitchFamily="34" charset="0"/>
                  </a:defRPr>
                </a:lvl4pPr>
                <a:lvl5pPr marL="2057400" indent="-228600" defTabSz="542925">
                  <a:tabLst>
                    <a:tab pos="209550" algn="l"/>
                  </a:tabLst>
                  <a:defRPr b="1">
                    <a:solidFill>
                      <a:schemeClr val="tx1"/>
                    </a:solidFill>
                    <a:latin typeface="Arial" panose="020B0604020202020204" pitchFamily="34" charset="0"/>
                  </a:defRPr>
                </a:lvl5pPr>
                <a:lvl6pPr marL="2514600" indent="-228600" defTabSz="542925"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defTabSz="542925"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defTabSz="542925"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defTabSz="542925"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r>
                  <a:rPr lang="tr-TR" altLang="tr-TR" sz="2000">
                    <a:solidFill>
                      <a:srgbClr val="FF0000"/>
                    </a:solidFill>
                  </a:rPr>
                  <a:t>GAYRİMENKUL SERMAYE İRADI İSTİSNASI :</a:t>
                </a:r>
              </a:p>
              <a:p>
                <a:pPr algn="just" eaLnBrk="1" hangingPunct="1"/>
                <a:endParaRPr lang="tr-TR" altLang="tr-TR" sz="900">
                  <a:solidFill>
                    <a:srgbClr val="663300"/>
                  </a:solidFill>
                </a:endParaRPr>
              </a:p>
              <a:p>
                <a:pPr algn="just" eaLnBrk="1" hangingPunct="1"/>
                <a:r>
                  <a:rPr lang="tr-TR" altLang="tr-TR" sz="1600">
                    <a:solidFill>
                      <a:srgbClr val="000000"/>
                    </a:solidFill>
                    <a:cs typeface="Arial" panose="020B0604020202020204" pitchFamily="34" charset="0"/>
                  </a:rPr>
                  <a:t>Gelir Vergisi Kanunu’nun 21’inci maddesi hükmüne göre; </a:t>
                </a:r>
                <a:endParaRPr lang="tr-TR" altLang="tr-TR" sz="1600">
                  <a:solidFill>
                    <a:srgbClr val="000000"/>
                  </a:solidFill>
                </a:endParaRPr>
              </a:p>
              <a:p>
                <a:pPr algn="just" eaLnBrk="1" hangingPunct="1"/>
                <a:r>
                  <a:rPr lang="tr-TR" altLang="tr-TR" sz="900">
                    <a:solidFill>
                      <a:srgbClr val="000000"/>
                    </a:solidFill>
                  </a:rPr>
                  <a:t>	</a:t>
                </a:r>
              </a:p>
              <a:p>
                <a:pPr algn="just" eaLnBrk="1" hangingPunct="1">
                  <a:lnSpc>
                    <a:spcPts val="2000"/>
                  </a:lnSpc>
                </a:pPr>
                <a:r>
                  <a:rPr lang="tr-TR" altLang="tr-TR" sz="1600">
                    <a:solidFill>
                      <a:srgbClr val="000000"/>
                    </a:solidFill>
                    <a:cs typeface="Arial" panose="020B0604020202020204" pitchFamily="34" charset="0"/>
                  </a:rPr>
                  <a:t>“Binaların mesken olarak kiraya verilmesinden bir takvim yılı içinde elde edilen hâsılatın 2018 yılı için </a:t>
                </a:r>
                <a:r>
                  <a:rPr lang="tr-TR" altLang="tr-TR" sz="1600">
                    <a:solidFill>
                      <a:srgbClr val="FF0000"/>
                    </a:solidFill>
                    <a:cs typeface="Arial" panose="020B0604020202020204" pitchFamily="34" charset="0"/>
                  </a:rPr>
                  <a:t>4.400 TL’si  </a:t>
                </a:r>
                <a:r>
                  <a:rPr lang="tr-TR" altLang="tr-TR" sz="1600">
                    <a:solidFill>
                      <a:srgbClr val="000000"/>
                    </a:solidFill>
                    <a:cs typeface="Arial" panose="020B0604020202020204" pitchFamily="34" charset="0"/>
                  </a:rPr>
                  <a:t>gelir vergisinden müstesnadır. İstisna haddi üzerinde hasılat elde edilip, beyan edilmemesi veya eksik beyan edilmesi halinde, bu istisnadan yararlanılamaz. Ticari, zirai veya mesleki kazancını yıllık beyanname ile bildirmek mecburiyetinde olanlar ile </a:t>
                </a:r>
                <a:r>
                  <a:rPr lang="tr-TR" altLang="tr-TR" sz="1600"/>
                  <a:t>istisna haddinin üzerinde hasılat elde edenlerden, beyanı gerekip gerekmediğine bakılmaksızın ayrı ayrı veya birlikte elde ettiği ücret, menkul sermaye iradı, gayrimenkul sermaye iradı ile diğer kazanç ve iratlarının gayri safi tutarları toplamı 103 üncü maddede yazılı</a:t>
                </a:r>
                <a:r>
                  <a:rPr lang="tr-TR" altLang="tr-TR" sz="1600">
                    <a:solidFill>
                      <a:srgbClr val="C00000"/>
                    </a:solidFill>
                  </a:rPr>
                  <a:t> tarifenin üçüncü diliminde ücret gelirleri için yer alan tutarı </a:t>
                </a:r>
                <a:r>
                  <a:rPr lang="tr-TR" altLang="tr-TR" sz="1600">
                    <a:solidFill>
                      <a:srgbClr val="FF0000"/>
                    </a:solidFill>
                  </a:rPr>
                  <a:t>(120.000 TL) </a:t>
                </a:r>
                <a:r>
                  <a:rPr lang="tr-TR" altLang="tr-TR" sz="1600">
                    <a:solidFill>
                      <a:srgbClr val="C00000"/>
                    </a:solidFill>
                  </a:rPr>
                  <a:t>aşanlar </a:t>
                </a:r>
                <a:r>
                  <a:rPr lang="tr-TR" altLang="tr-TR" sz="1600">
                    <a:solidFill>
                      <a:srgbClr val="000000"/>
                    </a:solidFill>
                    <a:cs typeface="Arial" panose="020B0604020202020204" pitchFamily="34" charset="0"/>
                  </a:rPr>
                  <a:t>bu istisnadan faydalanmazlar.”</a:t>
                </a:r>
                <a:r>
                  <a:rPr lang="tr-TR" altLang="tr-TR" sz="1600">
                    <a:solidFill>
                      <a:srgbClr val="CC3300"/>
                    </a:solidFill>
                    <a:cs typeface="Arial" panose="020B0604020202020204" pitchFamily="34" charset="0"/>
                  </a:rPr>
                  <a:t> </a:t>
                </a:r>
              </a:p>
              <a:p>
                <a:pPr algn="just" eaLnBrk="1" hangingPunct="1">
                  <a:lnSpc>
                    <a:spcPct val="90000"/>
                  </a:lnSpc>
                  <a:spcBef>
                    <a:spcPct val="50000"/>
                  </a:spcBef>
                </a:pPr>
                <a:r>
                  <a:rPr lang="tr-TR" altLang="tr-TR" sz="1600">
                    <a:solidFill>
                      <a:srgbClr val="FF0000"/>
                    </a:solidFill>
                    <a:cs typeface="Arial" panose="020B0604020202020204" pitchFamily="34" charset="0"/>
                  </a:rPr>
                  <a:t>GAYRİMENKUL SERMAYE İRADI İSTİSNASINDAN YARARLANAMA</a:t>
                </a:r>
                <a:r>
                  <a:rPr lang="tr-TR" altLang="tr-TR" sz="1600">
                    <a:solidFill>
                      <a:srgbClr val="FF0000"/>
                    </a:solidFill>
                  </a:rPr>
                  <a:t>YACAK OLANLAR</a:t>
                </a:r>
              </a:p>
              <a:p>
                <a:pPr algn="just" eaLnBrk="1" hangingPunct="1">
                  <a:lnSpc>
                    <a:spcPct val="90000"/>
                  </a:lnSpc>
                  <a:spcBef>
                    <a:spcPct val="50000"/>
                  </a:spcBef>
                </a:pPr>
                <a:r>
                  <a:rPr lang="tr-TR" altLang="tr-TR" sz="1600">
                    <a:solidFill>
                      <a:srgbClr val="800000"/>
                    </a:solidFill>
                    <a:cs typeface="Arial" panose="020B0604020202020204" pitchFamily="34" charset="0"/>
                  </a:rPr>
                  <a:t>	</a:t>
                </a:r>
                <a:r>
                  <a:rPr lang="tr-TR" altLang="tr-TR" sz="1600">
                    <a:solidFill>
                      <a:srgbClr val="FF0000"/>
                    </a:solidFill>
                    <a:cs typeface="Arial" panose="020B0604020202020204" pitchFamily="34" charset="0"/>
                  </a:rPr>
                  <a:t>1. </a:t>
                </a:r>
                <a:r>
                  <a:rPr lang="tr-TR" altLang="tr-TR" sz="1600">
                    <a:solidFill>
                      <a:srgbClr val="000000"/>
                    </a:solidFill>
                  </a:rPr>
                  <a:t>İstisna haddinin üzerinde hasılat elde edenlerden, beyanı gerekip gerekmediğine bakılmaksızın ayrı ayrı veya birlikte elde ettiği ücret, menkul sermaye iradı, gayrimenkul sermaye iradı ile diğer kazanç ve iratlarının gayri safi tutarları toplamı 103 üncü maddede yazılı</a:t>
                </a:r>
                <a:r>
                  <a:rPr lang="tr-TR" altLang="tr-TR" sz="1600">
                    <a:solidFill>
                      <a:srgbClr val="C00000"/>
                    </a:solidFill>
                  </a:rPr>
                  <a:t> tarifenin üçüncü diliminde ücret gelirleri için yer alan tutarı </a:t>
                </a:r>
                <a:r>
                  <a:rPr lang="tr-TR" altLang="tr-TR" sz="1600">
                    <a:solidFill>
                      <a:srgbClr val="FF0000"/>
                    </a:solidFill>
                  </a:rPr>
                  <a:t>(120.000 TL) </a:t>
                </a:r>
                <a:r>
                  <a:rPr lang="tr-TR" altLang="tr-TR" sz="1600">
                    <a:solidFill>
                      <a:srgbClr val="C00000"/>
                    </a:solidFill>
                  </a:rPr>
                  <a:t>aşanlar</a:t>
                </a:r>
                <a:r>
                  <a:rPr lang="tr-TR" altLang="tr-TR" sz="1600">
                    <a:solidFill>
                      <a:srgbClr val="000000"/>
                    </a:solidFill>
                    <a:cs typeface="Arial" panose="020B0604020202020204" pitchFamily="34" charset="0"/>
                  </a:rPr>
                  <a:t>; </a:t>
                </a:r>
                <a:endParaRPr lang="tr-TR" altLang="tr-TR" sz="1600">
                  <a:solidFill>
                    <a:srgbClr val="000000"/>
                  </a:solidFill>
                </a:endParaRPr>
              </a:p>
              <a:p>
                <a:pPr algn="just" eaLnBrk="1" hangingPunct="1">
                  <a:lnSpc>
                    <a:spcPct val="90000"/>
                  </a:lnSpc>
                  <a:spcBef>
                    <a:spcPct val="50000"/>
                  </a:spcBef>
                </a:pPr>
                <a:r>
                  <a:rPr lang="tr-TR" altLang="tr-TR" sz="1600" b="0">
                    <a:solidFill>
                      <a:srgbClr val="FF0000"/>
                    </a:solidFill>
                    <a:cs typeface="Arial" panose="020B0604020202020204" pitchFamily="34" charset="0"/>
                  </a:rPr>
                  <a:t>	</a:t>
                </a:r>
                <a:r>
                  <a:rPr lang="tr-TR" altLang="tr-TR" sz="1600">
                    <a:solidFill>
                      <a:srgbClr val="FF0000"/>
                    </a:solidFill>
                    <a:cs typeface="Arial" panose="020B0604020202020204" pitchFamily="34" charset="0"/>
                  </a:rPr>
                  <a:t>2.</a:t>
                </a:r>
                <a:r>
                  <a:rPr lang="tr-TR" altLang="tr-TR" sz="1600" b="0">
                    <a:solidFill>
                      <a:srgbClr val="FF0000"/>
                    </a:solidFill>
                    <a:cs typeface="Arial" panose="020B0604020202020204" pitchFamily="34" charset="0"/>
                  </a:rPr>
                  <a:t> </a:t>
                </a:r>
                <a:r>
                  <a:rPr lang="tr-TR" altLang="tr-TR" sz="1600">
                    <a:solidFill>
                      <a:srgbClr val="000000"/>
                    </a:solidFill>
                    <a:cs typeface="Arial" panose="020B0604020202020204" pitchFamily="34" charset="0"/>
                  </a:rPr>
                  <a:t>Mesken dışında kiraya verilen binalardan elde edilen gelirler;</a:t>
                </a:r>
                <a:r>
                  <a:rPr lang="tr-TR" altLang="tr-TR" sz="1600" b="0">
                    <a:solidFill>
                      <a:srgbClr val="000000"/>
                    </a:solidFill>
                    <a:cs typeface="Arial" panose="020B0604020202020204" pitchFamily="34" charset="0"/>
                  </a:rPr>
                  <a:t> </a:t>
                </a:r>
                <a:endParaRPr lang="tr-TR" altLang="tr-TR" sz="1600" b="0">
                  <a:solidFill>
                    <a:srgbClr val="000000"/>
                  </a:solidFill>
                  <a:cs typeface="Times New Roman" panose="02020603050405020304" pitchFamily="18" charset="0"/>
                </a:endParaRPr>
              </a:p>
              <a:p>
                <a:pPr algn="just" eaLnBrk="1" hangingPunct="1">
                  <a:lnSpc>
                    <a:spcPct val="90000"/>
                  </a:lnSpc>
                  <a:spcBef>
                    <a:spcPct val="50000"/>
                  </a:spcBef>
                </a:pPr>
                <a:r>
                  <a:rPr lang="tr-TR" altLang="tr-TR" sz="1600" b="0">
                    <a:solidFill>
                      <a:srgbClr val="000000"/>
                    </a:solidFill>
                    <a:cs typeface="Arial" panose="020B0604020202020204" pitchFamily="34" charset="0"/>
                  </a:rPr>
                  <a:t> </a:t>
                </a:r>
                <a:r>
                  <a:rPr lang="tr-TR" altLang="tr-TR" sz="1600">
                    <a:solidFill>
                      <a:srgbClr val="800000"/>
                    </a:solidFill>
                  </a:rPr>
                  <a:t>	</a:t>
                </a:r>
                <a:r>
                  <a:rPr lang="tr-TR" altLang="tr-TR" sz="1600">
                    <a:solidFill>
                      <a:srgbClr val="FF0000"/>
                    </a:solidFill>
                    <a:cs typeface="Arial" panose="020B0604020202020204" pitchFamily="34" charset="0"/>
                  </a:rPr>
                  <a:t>3. </a:t>
                </a:r>
                <a:r>
                  <a:rPr lang="tr-TR" altLang="tr-TR" sz="1600">
                    <a:solidFill>
                      <a:srgbClr val="000000"/>
                    </a:solidFill>
                    <a:cs typeface="Arial" panose="020B0604020202020204" pitchFamily="34" charset="0"/>
                  </a:rPr>
                  <a:t>İstisna haddi üzerinde hasılat elde edip beyan etmeyenler veya eksik beyan edenler;</a:t>
                </a:r>
                <a:r>
                  <a:rPr lang="tr-TR" altLang="tr-TR" sz="1600" b="0">
                    <a:solidFill>
                      <a:srgbClr val="000000"/>
                    </a:solidFill>
                    <a:cs typeface="Arial" panose="020B0604020202020204" pitchFamily="34" charset="0"/>
                  </a:rPr>
                  <a:t>  </a:t>
                </a:r>
                <a:endParaRPr lang="tr-TR" altLang="tr-TR" sz="1600" b="0">
                  <a:solidFill>
                    <a:srgbClr val="000000"/>
                  </a:solidFill>
                  <a:cs typeface="Times New Roman" panose="02020603050405020304" pitchFamily="18" charset="0"/>
                </a:endParaRPr>
              </a:p>
              <a:p>
                <a:pPr algn="just" eaLnBrk="1" hangingPunct="1">
                  <a:lnSpc>
                    <a:spcPct val="90000"/>
                  </a:lnSpc>
                  <a:spcBef>
                    <a:spcPct val="50000"/>
                  </a:spcBef>
                </a:pPr>
                <a:r>
                  <a:rPr lang="tr-TR" altLang="tr-TR" sz="1600">
                    <a:solidFill>
                      <a:srgbClr val="800000"/>
                    </a:solidFill>
                  </a:rPr>
                  <a:t>	</a:t>
                </a:r>
                <a:r>
                  <a:rPr lang="tr-TR" altLang="tr-TR" sz="1600">
                    <a:solidFill>
                      <a:srgbClr val="FF0000"/>
                    </a:solidFill>
                    <a:cs typeface="Arial" panose="020B0604020202020204" pitchFamily="34" charset="0"/>
                  </a:rPr>
                  <a:t>4. </a:t>
                </a:r>
                <a:r>
                  <a:rPr lang="tr-TR" altLang="tr-TR" sz="1600">
                    <a:solidFill>
                      <a:srgbClr val="000000"/>
                    </a:solidFill>
                    <a:cs typeface="Arial" panose="020B0604020202020204" pitchFamily="34" charset="0"/>
                  </a:rPr>
                  <a:t>Sahip olunan birden fazla konut dolayısıyla kira geliri elde edilmiş ise istisna yalnızca bir kez uygulanabilir.</a:t>
                </a:r>
                <a:r>
                  <a:rPr lang="tr-TR" altLang="tr-TR" sz="1600" b="0">
                    <a:solidFill>
                      <a:srgbClr val="000000"/>
                    </a:solidFill>
                    <a:cs typeface="Arial" panose="020B0604020202020204" pitchFamily="34" charset="0"/>
                  </a:rPr>
                  <a:t>  </a:t>
                </a:r>
                <a:endParaRPr lang="tr-TR" altLang="tr-TR" sz="1600" b="0">
                  <a:solidFill>
                    <a:srgbClr val="000000"/>
                  </a:solidFill>
                  <a:cs typeface="Times New Roman" panose="02020603050405020304" pitchFamily="18" charset="0"/>
                </a:endParaRPr>
              </a:p>
              <a:p>
                <a:pPr algn="just" eaLnBrk="1" hangingPunct="1">
                  <a:lnSpc>
                    <a:spcPct val="90000"/>
                  </a:lnSpc>
                  <a:spcBef>
                    <a:spcPct val="50000"/>
                  </a:spcBef>
                </a:pPr>
                <a:r>
                  <a:rPr lang="tr-TR" altLang="tr-TR" sz="1600">
                    <a:solidFill>
                      <a:srgbClr val="800000"/>
                    </a:solidFill>
                  </a:rPr>
                  <a:t>	</a:t>
                </a:r>
                <a:r>
                  <a:rPr lang="tr-TR" altLang="tr-TR" sz="1600">
                    <a:solidFill>
                      <a:srgbClr val="FF0000"/>
                    </a:solidFill>
                    <a:cs typeface="Times New Roman" panose="02020603050405020304" pitchFamily="18" charset="0"/>
                  </a:rPr>
                  <a:t>5.</a:t>
                </a:r>
                <a:r>
                  <a:rPr lang="tr-TR" altLang="tr-TR" sz="1600" b="0">
                    <a:solidFill>
                      <a:srgbClr val="FF0000"/>
                    </a:solidFill>
                    <a:cs typeface="Times New Roman" panose="02020603050405020304" pitchFamily="18" charset="0"/>
                  </a:rPr>
                  <a:t> </a:t>
                </a:r>
                <a:r>
                  <a:rPr lang="tr-TR" altLang="tr-TR" sz="1600">
                    <a:solidFill>
                      <a:srgbClr val="000000"/>
                    </a:solidFill>
                    <a:cs typeface="Times New Roman" panose="02020603050405020304" pitchFamily="18" charset="0"/>
                  </a:rPr>
                  <a:t>Kira geliri elde edilen meskene birden fazla ki</a:t>
                </a:r>
                <a:r>
                  <a:rPr lang="tr-TR" altLang="tr-TR" sz="1600">
                    <a:solidFill>
                      <a:srgbClr val="000000"/>
                    </a:solidFill>
                  </a:rPr>
                  <a:t>ş</a:t>
                </a:r>
                <a:r>
                  <a:rPr lang="tr-TR" altLang="tr-TR" sz="1600">
                    <a:solidFill>
                      <a:srgbClr val="000000"/>
                    </a:solidFill>
                    <a:cs typeface="Times New Roman" panose="02020603050405020304" pitchFamily="18" charset="0"/>
                  </a:rPr>
                  <a:t>i ortak ise </a:t>
                </a:r>
                <a:r>
                  <a:rPr lang="tr-TR" altLang="tr-TR" sz="1600">
                    <a:solidFill>
                      <a:srgbClr val="FF0000"/>
                    </a:solidFill>
                    <a:cs typeface="Times New Roman" panose="02020603050405020304" pitchFamily="18" charset="0"/>
                  </a:rPr>
                  <a:t>4.400 TL.’lik </a:t>
                </a:r>
                <a:r>
                  <a:rPr lang="tr-TR" altLang="tr-TR" sz="1600">
                    <a:solidFill>
                      <a:srgbClr val="000000"/>
                    </a:solidFill>
                    <a:cs typeface="Times New Roman" panose="02020603050405020304" pitchFamily="18" charset="0"/>
                  </a:rPr>
                  <a:t>istisna her bir ortak için ayr</a:t>
                </a:r>
                <a:r>
                  <a:rPr lang="tr-TR" altLang="tr-TR" sz="1600">
                    <a:solidFill>
                      <a:srgbClr val="000000"/>
                    </a:solidFill>
                  </a:rPr>
                  <a:t>ı</a:t>
                </a:r>
                <a:r>
                  <a:rPr lang="tr-TR" altLang="tr-TR" sz="1600">
                    <a:solidFill>
                      <a:srgbClr val="000000"/>
                    </a:solidFill>
                    <a:cs typeface="Times New Roman" panose="02020603050405020304" pitchFamily="18" charset="0"/>
                  </a:rPr>
                  <a:t> ayr</a:t>
                </a:r>
                <a:r>
                  <a:rPr lang="tr-TR" altLang="tr-TR" sz="1600">
                    <a:solidFill>
                      <a:srgbClr val="000000"/>
                    </a:solidFill>
                  </a:rPr>
                  <a:t>ı</a:t>
                </a:r>
                <a:r>
                  <a:rPr lang="tr-TR" altLang="tr-TR" sz="1600">
                    <a:solidFill>
                      <a:srgbClr val="000000"/>
                    </a:solidFill>
                    <a:cs typeface="Times New Roman" panose="02020603050405020304" pitchFamily="18" charset="0"/>
                  </a:rPr>
                  <a:t> uygulanabilecektir.</a:t>
                </a:r>
                <a:r>
                  <a:rPr lang="tr-TR" altLang="tr-TR" sz="1600">
                    <a:solidFill>
                      <a:srgbClr val="000000"/>
                    </a:solidFill>
                    <a:cs typeface="Arial" panose="020B0604020202020204" pitchFamily="34" charset="0"/>
                  </a:rPr>
                  <a:t> </a:t>
                </a:r>
                <a:endParaRPr lang="tr-TR" altLang="tr-TR" sz="1600">
                  <a:solidFill>
                    <a:srgbClr val="000000"/>
                  </a:solidFill>
                </a:endParaRPr>
              </a:p>
              <a:p>
                <a:pPr algn="just" eaLnBrk="1" hangingPunct="1"/>
                <a:endParaRPr lang="tr-TR" altLang="tr-TR" sz="1600">
                  <a:solidFill>
                    <a:srgbClr val="000000"/>
                  </a:solidFill>
                </a:endParaRPr>
              </a:p>
            </p:txBody>
          </p:sp>
          <p:grpSp>
            <p:nvGrpSpPr>
              <p:cNvPr id="89097" name="Group 15"/>
              <p:cNvGrpSpPr>
                <a:grpSpLocks/>
              </p:cNvGrpSpPr>
              <p:nvPr/>
            </p:nvGrpSpPr>
            <p:grpSpPr bwMode="auto">
              <a:xfrm>
                <a:off x="0" y="768"/>
                <a:ext cx="2989" cy="384"/>
                <a:chOff x="0" y="768"/>
                <a:chExt cx="2989" cy="384"/>
              </a:xfrm>
            </p:grpSpPr>
            <p:sp>
              <p:nvSpPr>
                <p:cNvPr id="89108"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a:endParaRPr lang="en-US" altLang="tr-TR" sz="1600" b="0">
                    <a:solidFill>
                      <a:srgbClr val="000000"/>
                    </a:solidFill>
                  </a:endParaRPr>
                </a:p>
              </p:txBody>
            </p:sp>
            <p:sp>
              <p:nvSpPr>
                <p:cNvPr id="89109"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solidFill>
                      <a:srgbClr val="000000"/>
                    </a:solidFill>
                  </a:endParaRPr>
                </a:p>
              </p:txBody>
            </p:sp>
          </p:grpSp>
          <p:grpSp>
            <p:nvGrpSpPr>
              <p:cNvPr id="89098" name="Group 18"/>
              <p:cNvGrpSpPr>
                <a:grpSpLocks/>
              </p:cNvGrpSpPr>
              <p:nvPr/>
            </p:nvGrpSpPr>
            <p:grpSpPr bwMode="auto">
              <a:xfrm>
                <a:off x="0" y="1152"/>
                <a:ext cx="2989" cy="384"/>
                <a:chOff x="0" y="1152"/>
                <a:chExt cx="2989" cy="384"/>
              </a:xfrm>
            </p:grpSpPr>
            <p:sp>
              <p:nvSpPr>
                <p:cNvPr id="89106"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1600" b="0">
                    <a:solidFill>
                      <a:srgbClr val="000000"/>
                    </a:solidFill>
                  </a:endParaRPr>
                </a:p>
              </p:txBody>
            </p:sp>
            <p:sp>
              <p:nvSpPr>
                <p:cNvPr id="89107"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solidFill>
                      <a:srgbClr val="000000"/>
                    </a:solidFill>
                  </a:endParaRPr>
                </a:p>
              </p:txBody>
            </p:sp>
          </p:grpSp>
          <p:grpSp>
            <p:nvGrpSpPr>
              <p:cNvPr id="89099" name="Group 21"/>
              <p:cNvGrpSpPr>
                <a:grpSpLocks/>
              </p:cNvGrpSpPr>
              <p:nvPr/>
            </p:nvGrpSpPr>
            <p:grpSpPr bwMode="auto">
              <a:xfrm>
                <a:off x="0" y="1536"/>
                <a:ext cx="2989" cy="384"/>
                <a:chOff x="0" y="1536"/>
                <a:chExt cx="2989" cy="384"/>
              </a:xfrm>
            </p:grpSpPr>
            <p:sp>
              <p:nvSpPr>
                <p:cNvPr id="89104"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eaLnBrk="1" hangingPunct="1"/>
                  <a:r>
                    <a:rPr lang="tr-TR" altLang="tr-TR" sz="1600">
                      <a:solidFill>
                        <a:srgbClr val="000000"/>
                      </a:solidFill>
                    </a:rPr>
                    <a:t>	</a:t>
                  </a:r>
                  <a:endParaRPr lang="tr-TR" altLang="tr-TR" sz="1600" b="0">
                    <a:solidFill>
                      <a:srgbClr val="000000"/>
                    </a:solidFill>
                  </a:endParaRPr>
                </a:p>
              </p:txBody>
            </p:sp>
            <p:sp>
              <p:nvSpPr>
                <p:cNvPr id="89105"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solidFill>
                      <a:srgbClr val="000000"/>
                    </a:solidFill>
                  </a:endParaRPr>
                </a:p>
              </p:txBody>
            </p:sp>
          </p:grpSp>
          <p:sp>
            <p:nvSpPr>
              <p:cNvPr id="89100"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2400" b="0">
                  <a:solidFill>
                    <a:srgbClr val="000000"/>
                  </a:solidFill>
                </a:endParaRPr>
              </a:p>
            </p:txBody>
          </p:sp>
          <p:grpSp>
            <p:nvGrpSpPr>
              <p:cNvPr id="89101" name="Group 27"/>
              <p:cNvGrpSpPr>
                <a:grpSpLocks/>
              </p:cNvGrpSpPr>
              <p:nvPr/>
            </p:nvGrpSpPr>
            <p:grpSpPr bwMode="auto">
              <a:xfrm>
                <a:off x="0" y="2304"/>
                <a:ext cx="2989" cy="384"/>
                <a:chOff x="0" y="2304"/>
                <a:chExt cx="2989" cy="384"/>
              </a:xfrm>
            </p:grpSpPr>
            <p:sp>
              <p:nvSpPr>
                <p:cNvPr id="89102"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solidFill>
                      <a:srgbClr val="000000"/>
                    </a:solidFill>
                    <a:latin typeface="Times New Roman" panose="02020603050405020304" pitchFamily="18" charset="0"/>
                    <a:cs typeface="Times New Roman" panose="02020603050405020304" pitchFamily="18" charset="0"/>
                  </a:endParaRPr>
                </a:p>
                <a:p>
                  <a:pPr algn="just"/>
                  <a:endParaRPr lang="tr-TR" altLang="tr-TR" sz="1600" b="0">
                    <a:solidFill>
                      <a:srgbClr val="000000"/>
                    </a:solidFill>
                  </a:endParaRPr>
                </a:p>
              </p:txBody>
            </p:sp>
            <p:sp>
              <p:nvSpPr>
                <p:cNvPr id="89103"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solidFill>
                      <a:srgbClr val="000000"/>
                    </a:solidFill>
                  </a:endParaRPr>
                </a:p>
              </p:txBody>
            </p:sp>
          </p:grpSp>
        </p:grpSp>
        <p:sp>
          <p:nvSpPr>
            <p:cNvPr id="89094"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solidFill>
                  <a:srgbClr val="000000"/>
                </a:solidFill>
              </a:endParaRPr>
            </a:p>
          </p:txBody>
        </p:sp>
      </p:grpSp>
    </p:spTree>
    <p:extLst>
      <p:ext uri="{BB962C8B-B14F-4D97-AF65-F5344CB8AC3E}">
        <p14:creationId xmlns:p14="http://schemas.microsoft.com/office/powerpoint/2010/main" val="2370992083"/>
      </p:ext>
    </p:extLst>
  </p:cSld>
  <p:clrMapOvr>
    <a:masterClrMapping/>
  </p:clrMapOvr>
  <p:transition>
    <p:cover dir="d"/>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Slayt Numarası Yer Tutucusu"/>
          <p:cNvSpPr>
            <a:spLocks noGrp="1"/>
          </p:cNvSpPr>
          <p:nvPr>
            <p:ph type="sldNum" sz="quarter" idx="12"/>
          </p:nvPr>
        </p:nvSpPr>
        <p:spPr bwMode="auto">
          <a:xfrm>
            <a:off x="8748713" y="6481763"/>
            <a:ext cx="381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08EF1B1-844A-4F5E-B236-1DADA33F9DBF}" type="slidenum">
              <a:rPr lang="tr-TR" altLang="tr-TR" sz="1200" smtClean="0">
                <a:solidFill>
                  <a:srgbClr val="898989"/>
                </a:solidFill>
              </a:rPr>
              <a:pPr/>
              <a:t>103</a:t>
            </a:fld>
            <a:endParaRPr lang="tr-TR" altLang="tr-TR" sz="1200">
              <a:solidFill>
                <a:srgbClr val="898989"/>
              </a:solidFill>
            </a:endParaRPr>
          </a:p>
        </p:txBody>
      </p:sp>
      <p:sp>
        <p:nvSpPr>
          <p:cNvPr id="91139" name="2 Dikdörtgen"/>
          <p:cNvSpPr>
            <a:spLocks noChangeArrowheads="1"/>
          </p:cNvSpPr>
          <p:nvPr/>
        </p:nvSpPr>
        <p:spPr bwMode="auto">
          <a:xfrm>
            <a:off x="26988" y="692150"/>
            <a:ext cx="91186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ts val="2400"/>
              </a:lnSpc>
              <a:spcAft>
                <a:spcPts val="1200"/>
              </a:spcAft>
            </a:pPr>
            <a:r>
              <a:rPr lang="tr-TR" altLang="tr-TR" sz="1600">
                <a:solidFill>
                  <a:srgbClr val="FF0000"/>
                </a:solidFill>
              </a:rPr>
              <a:t>GAYRİMENKUL SERMAYE İRADI İSTİSNASI UYGULAMASINDA TOPLAM GELİR KISTASI</a:t>
            </a:r>
          </a:p>
          <a:p>
            <a:pPr algn="just" eaLnBrk="1" hangingPunct="1">
              <a:lnSpc>
                <a:spcPts val="2400"/>
              </a:lnSpc>
              <a:spcAft>
                <a:spcPts val="1200"/>
              </a:spcAft>
            </a:pPr>
            <a:r>
              <a:rPr lang="tr-TR" altLang="tr-TR" sz="1600"/>
              <a:t>6322 sayılı Kanunun 5. Maddesi ile </a:t>
            </a:r>
            <a:r>
              <a:rPr lang="tr-TR" altLang="tr-TR" sz="1600">
                <a:solidFill>
                  <a:srgbClr val="C00000"/>
                </a:solidFill>
              </a:rPr>
              <a:t>01.01.2013 tarihinden itibaren elde edilen hasılata uygulanmak üzere; </a:t>
            </a:r>
            <a:r>
              <a:rPr lang="tr-TR" altLang="tr-TR" sz="1600"/>
              <a:t>Gelir Vergisi Kanunu'nun 21 inci maddesinin ikinci fıkrasında yer alan “gelirleri bunlar tarafından bildirilecek olanlar” ibaresi “</a:t>
            </a:r>
            <a:r>
              <a:rPr lang="tr-TR" altLang="tr-TR" sz="1600">
                <a:solidFill>
                  <a:srgbClr val="FF0000"/>
                </a:solidFill>
              </a:rPr>
              <a:t>istisna haddinin üzerinde hasılat elde edenlerden</a:t>
            </a:r>
            <a:r>
              <a:rPr lang="tr-TR" altLang="tr-TR" sz="1600"/>
              <a:t>, beyanı gerekip gerekmediğine bakılmaksızın ayrı ayrı veya birlikte elde ettiği ücret, menkul sermaye iradı, gayrimenkul sermaye iradı ile diğer kazanç ve iratlarının gayri safi tutarları toplamı 103 üncü maddede yazılı</a:t>
            </a:r>
            <a:r>
              <a:rPr lang="tr-TR" altLang="tr-TR" sz="1600">
                <a:solidFill>
                  <a:srgbClr val="C00000"/>
                </a:solidFill>
              </a:rPr>
              <a:t> tarifenin üçüncü diliminde ücret gelirleri için yer alan tutarı (120.000 TL) aşanlar</a:t>
            </a:r>
            <a:r>
              <a:rPr lang="tr-TR" altLang="tr-TR" sz="1600"/>
              <a:t>” şeklinde değiştirilmiştir. </a:t>
            </a:r>
          </a:p>
          <a:p>
            <a:pPr algn="just" eaLnBrk="1" hangingPunct="1">
              <a:lnSpc>
                <a:spcPts val="2400"/>
              </a:lnSpc>
              <a:spcAft>
                <a:spcPts val="1200"/>
              </a:spcAft>
            </a:pPr>
            <a:r>
              <a:rPr lang="tr-TR" altLang="tr-TR" sz="1600"/>
              <a:t>Buna göre istisna miktarının üzerinde konut kira geliri elde edenlerin diğer gelirlerin toplamına göre değerlendirmesi yapılırken, </a:t>
            </a:r>
            <a:r>
              <a:rPr lang="tr-TR" altLang="tr-TR" sz="1600">
                <a:solidFill>
                  <a:srgbClr val="C00000"/>
                </a:solidFill>
              </a:rPr>
              <a:t>bu gelirlerin beyanının gerekip gerekmediğine de bakılmayacaktır.</a:t>
            </a:r>
          </a:p>
        </p:txBody>
      </p:sp>
    </p:spTree>
    <p:extLst>
      <p:ext uri="{BB962C8B-B14F-4D97-AF65-F5344CB8AC3E}">
        <p14:creationId xmlns:p14="http://schemas.microsoft.com/office/powerpoint/2010/main" val="41895661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F5261F3-AD8B-44D7-974A-0EBD35E7FBED}" type="slidenum">
              <a:rPr lang="tr-TR" altLang="tr-TR" sz="1200" smtClean="0">
                <a:solidFill>
                  <a:srgbClr val="898989"/>
                </a:solidFill>
              </a:rPr>
              <a:pPr/>
              <a:t>104</a:t>
            </a:fld>
            <a:endParaRPr lang="tr-TR" altLang="tr-TR" sz="1200">
              <a:solidFill>
                <a:srgbClr val="898989"/>
              </a:solidFill>
            </a:endParaRPr>
          </a:p>
        </p:txBody>
      </p:sp>
      <p:sp>
        <p:nvSpPr>
          <p:cNvPr id="92163" name="Dikdörtgen 2"/>
          <p:cNvSpPr>
            <a:spLocks noChangeArrowheads="1"/>
          </p:cNvSpPr>
          <p:nvPr/>
        </p:nvSpPr>
        <p:spPr bwMode="auto">
          <a:xfrm>
            <a:off x="-30163" y="404813"/>
            <a:ext cx="9144001" cy="64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1900"/>
              </a:lnSpc>
              <a:spcAft>
                <a:spcPts val="600"/>
              </a:spcAft>
            </a:pP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GAYRİMENKUL SERMAYE İRADI İSTİSNASI UYGULAMASINA İLİŞKİN ÖRNEKLER</a:t>
            </a:r>
          </a:p>
          <a:p>
            <a:pPr algn="just">
              <a:lnSpc>
                <a:spcPts val="1900"/>
              </a:lnSpc>
              <a:spcAft>
                <a:spcPts val="600"/>
              </a:spcAft>
            </a:pP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Örnek 1: </a:t>
            </a:r>
            <a:r>
              <a:rPr lang="tr-TR" altLang="tr-TR" sz="1600">
                <a:latin typeface="Arial TUR" panose="020B0604020202020204" pitchFamily="34" charset="0"/>
                <a:ea typeface="Times New Roman" panose="02020603050405020304" pitchFamily="18" charset="0"/>
                <a:cs typeface="Arial TUR" panose="020B0604020202020204" pitchFamily="34" charset="0"/>
              </a:rPr>
              <a:t>Bayan (Z), 2018 yılında konut olarak kiraya verdiği dairesinden 132.000 TL kira hasılatı elde etmiştir.</a:t>
            </a:r>
          </a:p>
          <a:p>
            <a:pPr algn="just">
              <a:lnSpc>
                <a:spcPts val="1900"/>
              </a:lnSpc>
              <a:spcAft>
                <a:spcPts val="600"/>
              </a:spcAft>
            </a:pPr>
            <a:r>
              <a:rPr lang="tr-TR" altLang="tr-TR" sz="1600">
                <a:latin typeface="Arial TUR" panose="020B0604020202020204" pitchFamily="34" charset="0"/>
                <a:ea typeface="Times New Roman" panose="02020603050405020304" pitchFamily="18" charset="0"/>
                <a:cs typeface="Arial TUR" panose="020B0604020202020204" pitchFamily="34" charset="0"/>
              </a:rPr>
              <a:t>Bayan (Z)’nin elde ettiği konut kira geliri (132.000 TL), 2018 yılı bakımından Gelir Vergisi Kanununun 103 üncü maddesinde yazılı tarifenin üçüncü diliminde ücret gelirleri için belirlenen tutarı (120.000 TL) aştığından elde edilen kira geliri için istisna uygulanmayacaktır. </a:t>
            </a:r>
          </a:p>
          <a:p>
            <a:pPr algn="just">
              <a:lnSpc>
                <a:spcPts val="1900"/>
              </a:lnSpc>
              <a:spcAft>
                <a:spcPts val="600"/>
              </a:spcAft>
            </a:pP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Örnek 2: </a:t>
            </a:r>
            <a:r>
              <a:rPr lang="tr-TR" altLang="tr-TR" sz="1600">
                <a:latin typeface="Arial TUR" panose="020B0604020202020204" pitchFamily="34" charset="0"/>
                <a:ea typeface="Times New Roman" panose="02020603050405020304" pitchFamily="18" charset="0"/>
                <a:cs typeface="Arial TUR" panose="020B0604020202020204" pitchFamily="34" charset="0"/>
              </a:rPr>
              <a:t>Bay (C), 2018 takvim yılında, konut olarak kiraya verdiği dairesinden 7.000 TL kira geliri, tamamı tevkif yoluyla vergilendirilmiş 25.000 TL işyeri kira geliri ve 95.000 TL ücret geliri elde etmiştir. </a:t>
            </a:r>
          </a:p>
          <a:p>
            <a:pPr algn="just">
              <a:lnSpc>
                <a:spcPts val="1900"/>
              </a:lnSpc>
              <a:spcAft>
                <a:spcPts val="600"/>
              </a:spcAft>
              <a:buFont typeface="Arial" panose="020B0604020202020204" pitchFamily="34" charset="0"/>
              <a:buNone/>
            </a:pPr>
            <a:r>
              <a:rPr lang="tr-TR" altLang="tr-TR" sz="1600">
                <a:latin typeface="Arial TUR" panose="020B0604020202020204" pitchFamily="34" charset="0"/>
                <a:ea typeface="Times New Roman" panose="02020603050405020304" pitchFamily="18" charset="0"/>
                <a:cs typeface="Arial TUR" panose="020B0604020202020204" pitchFamily="34" charset="0"/>
              </a:rPr>
              <a:t>Elde edilen gelir toplamının (7.000 + 25.000 + 95.000 = 127.000 TL) 2018 takvim yılı için Gelir Vergisi Kanunu’nun 103. maddesinde yazılı tarifenin üçüncü diliminde ücret gelirleri için belirlenen tutarı (120.000 TL) aşması nedeniyle, 7.000 TL’lik konut kira geliri bakımından 4.400 TL’lik istisnanın uygulanması söz konusu olmayacaktır. </a:t>
            </a:r>
          </a:p>
          <a:p>
            <a:pPr algn="just">
              <a:lnSpc>
                <a:spcPts val="1900"/>
              </a:lnSpc>
              <a:spcAft>
                <a:spcPts val="600"/>
              </a:spcAft>
              <a:buFont typeface="Arial" panose="020B0604020202020204" pitchFamily="34" charset="0"/>
              <a:buNone/>
            </a:pP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Örnek 3: </a:t>
            </a:r>
            <a:r>
              <a:rPr lang="tr-TR" altLang="tr-TR" sz="1600">
                <a:latin typeface="Arial TUR" panose="020B0604020202020204" pitchFamily="34" charset="0"/>
                <a:ea typeface="Times New Roman" panose="02020603050405020304" pitchFamily="18" charset="0"/>
                <a:cs typeface="Arial TUR" panose="020B0604020202020204" pitchFamily="34" charset="0"/>
              </a:rPr>
              <a:t>Bay (D), 2018 takvim yılında, konut olarak kiraya verdiği dairesinden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4.000 TL kira geliri, </a:t>
            </a:r>
            <a:r>
              <a:rPr lang="tr-TR" altLang="tr-TR" sz="1600">
                <a:latin typeface="Arial TUR" panose="020B0604020202020204" pitchFamily="34" charset="0"/>
                <a:ea typeface="Times New Roman" panose="02020603050405020304" pitchFamily="18" charset="0"/>
                <a:cs typeface="Arial TUR" panose="020B0604020202020204" pitchFamily="34" charset="0"/>
              </a:rPr>
              <a:t>tamamı tevkif yoluyla vergilendirilmiş 50.000 TL mevduat faiz geliri ve 90.000 TL ücret geliri elde etmiştir. </a:t>
            </a:r>
          </a:p>
          <a:p>
            <a:pPr algn="just">
              <a:lnSpc>
                <a:spcPts val="1900"/>
              </a:lnSpc>
              <a:spcAft>
                <a:spcPts val="600"/>
              </a:spcAft>
              <a:buFont typeface="Arial" panose="020B0604020202020204" pitchFamily="34" charset="0"/>
              <a:buNone/>
            </a:pPr>
            <a:r>
              <a:rPr lang="tr-TR" altLang="tr-TR" sz="1600">
                <a:latin typeface="Arial TUR" panose="020B0604020202020204" pitchFamily="34" charset="0"/>
                <a:ea typeface="Times New Roman" panose="02020603050405020304" pitchFamily="18" charset="0"/>
                <a:cs typeface="Arial TUR" panose="020B0604020202020204" pitchFamily="34" charset="0"/>
              </a:rPr>
              <a:t>Bay (D)’nin elde etmiş olduğu kira geliri istisna haddinin altında kaldığından, bu gelirin istisnaya konu edilip edilmeyeceğinin tespiti bakımından mükellefin elde etmiş olduğu diğer  gelirleri toplamının GVK’nun 103. maddesinde yer alan tarifenin üçüncü diliminde ücret gelirleri için belirlenen tutarı aşıp aşmadığına ayrıca bakılmayacaktır. Dolayısıyla, Bay (D) elde etmiş olduğu toplam gelir (4.000 + 50.000 + 90.000 =) 144.000 TL GVK’nun 103. maddesinde yazılı tarifenin üçüncü diliminde ücret gelirleri için belirlenen tutarı (120.000 TL) aşmasına karşın mesken kira geliri (4.000 TL)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4.400 TL’lik istisna tutarının altında kaldığından bu gelir için beyanname vermeyecektir.</a:t>
            </a:r>
          </a:p>
        </p:txBody>
      </p:sp>
    </p:spTree>
    <p:extLst>
      <p:ext uri="{BB962C8B-B14F-4D97-AF65-F5344CB8AC3E}">
        <p14:creationId xmlns:p14="http://schemas.microsoft.com/office/powerpoint/2010/main" val="39035207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2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2C757D5-FFEE-4BA9-BD12-81120A4F1AF4}" type="slidenum">
              <a:rPr lang="tr-TR" altLang="tr-TR" sz="1200" smtClean="0">
                <a:solidFill>
                  <a:srgbClr val="898989"/>
                </a:solidFill>
              </a:rPr>
              <a:pPr/>
              <a:t>105</a:t>
            </a:fld>
            <a:endParaRPr lang="tr-TR" altLang="tr-TR" sz="1200">
              <a:solidFill>
                <a:srgbClr val="898989"/>
              </a:solidFill>
            </a:endParaRPr>
          </a:p>
        </p:txBody>
      </p:sp>
      <p:grpSp>
        <p:nvGrpSpPr>
          <p:cNvPr id="94211" name="Group 7"/>
          <p:cNvGrpSpPr>
            <a:grpSpLocks/>
          </p:cNvGrpSpPr>
          <p:nvPr/>
        </p:nvGrpSpPr>
        <p:grpSpPr bwMode="auto">
          <a:xfrm>
            <a:off x="1219200" y="1295400"/>
            <a:ext cx="7086600" cy="4276725"/>
            <a:chOff x="-3" y="-3"/>
            <a:chExt cx="2995" cy="2694"/>
          </a:xfrm>
        </p:grpSpPr>
        <p:grpSp>
          <p:nvGrpSpPr>
            <p:cNvPr id="94214" name="Group 8"/>
            <p:cNvGrpSpPr>
              <a:grpSpLocks/>
            </p:cNvGrpSpPr>
            <p:nvPr/>
          </p:nvGrpSpPr>
          <p:grpSpPr bwMode="auto">
            <a:xfrm>
              <a:off x="0" y="0"/>
              <a:ext cx="2989" cy="2688"/>
              <a:chOff x="0" y="0"/>
              <a:chExt cx="2989" cy="2688"/>
            </a:xfrm>
          </p:grpSpPr>
          <p:grpSp>
            <p:nvGrpSpPr>
              <p:cNvPr id="94216" name="Group 9"/>
              <p:cNvGrpSpPr>
                <a:grpSpLocks/>
              </p:cNvGrpSpPr>
              <p:nvPr/>
            </p:nvGrpSpPr>
            <p:grpSpPr bwMode="auto">
              <a:xfrm>
                <a:off x="0" y="0"/>
                <a:ext cx="2989" cy="384"/>
                <a:chOff x="0" y="0"/>
                <a:chExt cx="2989" cy="384"/>
              </a:xfrm>
            </p:grpSpPr>
            <p:sp>
              <p:nvSpPr>
                <p:cNvPr id="94235"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endParaRPr lang="en-US" altLang="tr-TR" sz="2000" b="0"/>
                </a:p>
              </p:txBody>
            </p:sp>
            <p:sp>
              <p:nvSpPr>
                <p:cNvPr id="94236"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4217" name="Group 12"/>
              <p:cNvGrpSpPr>
                <a:grpSpLocks/>
              </p:cNvGrpSpPr>
              <p:nvPr/>
            </p:nvGrpSpPr>
            <p:grpSpPr bwMode="auto">
              <a:xfrm>
                <a:off x="0" y="384"/>
                <a:ext cx="2989" cy="384"/>
                <a:chOff x="0" y="384"/>
                <a:chExt cx="2989" cy="384"/>
              </a:xfrm>
            </p:grpSpPr>
            <p:sp>
              <p:nvSpPr>
                <p:cNvPr id="94233" name="Rectangle 13"/>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94234"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4218" name="Group 15"/>
              <p:cNvGrpSpPr>
                <a:grpSpLocks/>
              </p:cNvGrpSpPr>
              <p:nvPr/>
            </p:nvGrpSpPr>
            <p:grpSpPr bwMode="auto">
              <a:xfrm>
                <a:off x="0" y="768"/>
                <a:ext cx="2989" cy="384"/>
                <a:chOff x="0" y="768"/>
                <a:chExt cx="2989" cy="384"/>
              </a:xfrm>
            </p:grpSpPr>
            <p:sp>
              <p:nvSpPr>
                <p:cNvPr id="94231"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a:endParaRPr lang="en-US" altLang="tr-TR" sz="1600" b="0"/>
                </a:p>
              </p:txBody>
            </p:sp>
            <p:sp>
              <p:nvSpPr>
                <p:cNvPr id="94232"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4219" name="Group 18"/>
              <p:cNvGrpSpPr>
                <a:grpSpLocks/>
              </p:cNvGrpSpPr>
              <p:nvPr/>
            </p:nvGrpSpPr>
            <p:grpSpPr bwMode="auto">
              <a:xfrm>
                <a:off x="0" y="1152"/>
                <a:ext cx="2989" cy="384"/>
                <a:chOff x="0" y="1152"/>
                <a:chExt cx="2989" cy="384"/>
              </a:xfrm>
            </p:grpSpPr>
            <p:sp>
              <p:nvSpPr>
                <p:cNvPr id="94229"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1600" b="0"/>
                </a:p>
              </p:txBody>
            </p:sp>
            <p:sp>
              <p:nvSpPr>
                <p:cNvPr id="94230"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4220" name="Group 21"/>
              <p:cNvGrpSpPr>
                <a:grpSpLocks/>
              </p:cNvGrpSpPr>
              <p:nvPr/>
            </p:nvGrpSpPr>
            <p:grpSpPr bwMode="auto">
              <a:xfrm>
                <a:off x="0" y="1536"/>
                <a:ext cx="2989" cy="384"/>
                <a:chOff x="0" y="1536"/>
                <a:chExt cx="2989" cy="384"/>
              </a:xfrm>
            </p:grpSpPr>
            <p:sp>
              <p:nvSpPr>
                <p:cNvPr id="94227"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eaLnBrk="1" hangingPunct="1"/>
                  <a:r>
                    <a:rPr lang="tr-TR" altLang="tr-TR" sz="1600"/>
                    <a:t>	</a:t>
                  </a:r>
                  <a:endParaRPr lang="tr-TR" altLang="tr-TR" sz="1600" b="0"/>
                </a:p>
              </p:txBody>
            </p:sp>
            <p:sp>
              <p:nvSpPr>
                <p:cNvPr id="94228"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4221" name="Group 24"/>
              <p:cNvGrpSpPr>
                <a:grpSpLocks/>
              </p:cNvGrpSpPr>
              <p:nvPr/>
            </p:nvGrpSpPr>
            <p:grpSpPr bwMode="auto">
              <a:xfrm>
                <a:off x="0" y="1920"/>
                <a:ext cx="2989" cy="384"/>
                <a:chOff x="0" y="1920"/>
                <a:chExt cx="2989" cy="384"/>
              </a:xfrm>
            </p:grpSpPr>
            <p:sp>
              <p:nvSpPr>
                <p:cNvPr id="94225"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2400" b="0"/>
                </a:p>
              </p:txBody>
            </p:sp>
            <p:sp>
              <p:nvSpPr>
                <p:cNvPr id="94226" name="Rectangle 26"/>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4222" name="Group 27"/>
              <p:cNvGrpSpPr>
                <a:grpSpLocks/>
              </p:cNvGrpSpPr>
              <p:nvPr/>
            </p:nvGrpSpPr>
            <p:grpSpPr bwMode="auto">
              <a:xfrm>
                <a:off x="0" y="2304"/>
                <a:ext cx="2989" cy="384"/>
                <a:chOff x="0" y="2304"/>
                <a:chExt cx="2989" cy="384"/>
              </a:xfrm>
            </p:grpSpPr>
            <p:sp>
              <p:nvSpPr>
                <p:cNvPr id="94223"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a:endParaRPr lang="tr-TR" altLang="tr-TR" sz="1600" b="0"/>
                </a:p>
              </p:txBody>
            </p:sp>
            <p:sp>
              <p:nvSpPr>
                <p:cNvPr id="94224"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94215"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94212"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56325" name="Rectangle 34">
            <a:extLst/>
          </p:cNvPr>
          <p:cNvSpPr>
            <a:spLocks noChangeArrowheads="1"/>
          </p:cNvSpPr>
          <p:nvPr/>
        </p:nvSpPr>
        <p:spPr bwMode="auto">
          <a:xfrm>
            <a:off x="0" y="188913"/>
            <a:ext cx="9109075" cy="64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651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651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651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651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651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651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651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651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200"/>
              </a:lnSpc>
              <a:spcBef>
                <a:spcPts val="0"/>
              </a:spcBef>
              <a:spcAft>
                <a:spcPts val="600"/>
              </a:spcAft>
              <a:buFont typeface="Wingdings" panose="05000000000000000000" pitchFamily="2" charset="2"/>
              <a:buNone/>
              <a:defRPr/>
            </a:pPr>
            <a:r>
              <a:rPr lang="tr-TR" sz="1600" dirty="0">
                <a:solidFill>
                  <a:srgbClr val="FF0000"/>
                </a:solidFill>
                <a:latin typeface="Arial" panose="020B0604020202020204" pitchFamily="34" charset="0"/>
              </a:rPr>
              <a:t>GÖTÜRÜ GİDER USULÜ</a:t>
            </a:r>
            <a:br>
              <a:rPr lang="tr-TR" sz="1600" dirty="0">
                <a:solidFill>
                  <a:srgbClr val="800000"/>
                </a:solidFill>
                <a:latin typeface="Arial" panose="020B0604020202020204" pitchFamily="34" charset="0"/>
              </a:rPr>
            </a:br>
            <a:endParaRPr lang="tr-TR" sz="1600" dirty="0">
              <a:solidFill>
                <a:srgbClr val="800000"/>
              </a:solidFill>
              <a:latin typeface="Arial" panose="020B0604020202020204" pitchFamily="34" charset="0"/>
            </a:endParaRPr>
          </a:p>
          <a:p>
            <a:pPr marL="285750" indent="-285750" algn="just" eaLnBrk="1" hangingPunct="1">
              <a:lnSpc>
                <a:spcPts val="2200"/>
              </a:lnSpc>
              <a:spcBef>
                <a:spcPts val="0"/>
              </a:spcBef>
              <a:spcAft>
                <a:spcPts val="600"/>
              </a:spcAft>
              <a:buClr>
                <a:srgbClr val="FF0000"/>
              </a:buClr>
              <a:buFont typeface="Wingdings" panose="05000000000000000000" pitchFamily="2" charset="2"/>
              <a:buChar char="Ø"/>
              <a:defRPr/>
            </a:pPr>
            <a:r>
              <a:rPr lang="tr-TR" sz="1600" dirty="0">
                <a:solidFill>
                  <a:srgbClr val="FF0000"/>
                </a:solidFill>
                <a:latin typeface="Arial" panose="020B0604020202020204" pitchFamily="34" charset="0"/>
                <a:cs typeface="Arial" panose="020B0604020202020204" pitchFamily="34" charset="0"/>
              </a:rPr>
              <a:t>7061 sayılı Kanunun 14. maddesiyle, </a:t>
            </a:r>
            <a:r>
              <a:rPr lang="tr-TR" sz="1600" dirty="0">
                <a:solidFill>
                  <a:srgbClr val="000000"/>
                </a:solidFill>
                <a:latin typeface="Arial" panose="020B0604020202020204" pitchFamily="34" charset="0"/>
                <a:cs typeface="Arial" panose="020B0604020202020204" pitchFamily="34" charset="0"/>
              </a:rPr>
              <a:t>Gelir Vergisi Kanunu’nun 74 üncü maddesinin üçüncü fıkrasında yapılan değişiklik ile 01.01.2017 tarihinden itibaren elde edilen gayrimenkul sermaye iradı gelirlerine uygulanmak üzere mükellefler isterlerse gerçek gider usulünde indirilebilecekleri giderlere karşılık olmak üzere kira hasılatlarının  </a:t>
            </a:r>
            <a:r>
              <a:rPr lang="tr-TR" sz="1600" dirty="0">
                <a:solidFill>
                  <a:srgbClr val="FF0000"/>
                </a:solidFill>
                <a:latin typeface="Arial" panose="020B0604020202020204" pitchFamily="34" charset="0"/>
                <a:cs typeface="Arial" panose="020B0604020202020204" pitchFamily="34" charset="0"/>
              </a:rPr>
              <a:t>%15</a:t>
            </a:r>
            <a:r>
              <a:rPr lang="tr-TR" sz="1600" dirty="0">
                <a:solidFill>
                  <a:srgbClr val="000000"/>
                </a:solidFill>
                <a:latin typeface="Arial" panose="020B0604020202020204" pitchFamily="34" charset="0"/>
                <a:cs typeface="Arial" panose="020B0604020202020204" pitchFamily="34" charset="0"/>
              </a:rPr>
              <a:t>'ini götürü gider olarak indirebilirler. </a:t>
            </a:r>
            <a:endParaRPr lang="tr-TR" sz="1600" dirty="0">
              <a:solidFill>
                <a:srgbClr val="000000"/>
              </a:solidFill>
              <a:latin typeface="Arial" panose="020B0604020202020204" pitchFamily="34" charset="0"/>
            </a:endParaRPr>
          </a:p>
          <a:p>
            <a:pPr marL="285750" indent="-285750" algn="just" eaLnBrk="1" hangingPunct="1">
              <a:lnSpc>
                <a:spcPts val="2200"/>
              </a:lnSpc>
              <a:spcBef>
                <a:spcPts val="0"/>
              </a:spcBef>
              <a:spcAft>
                <a:spcPts val="600"/>
              </a:spcAft>
              <a:buClr>
                <a:srgbClr val="FF0000"/>
              </a:buClr>
              <a:buFont typeface="Wingdings" panose="05000000000000000000" pitchFamily="2" charset="2"/>
              <a:buChar char="Ø"/>
              <a:defRPr/>
            </a:pPr>
            <a:r>
              <a:rPr lang="tr-TR" sz="1600" dirty="0">
                <a:solidFill>
                  <a:srgbClr val="000000"/>
                </a:solidFill>
                <a:latin typeface="Arial" panose="020B0604020202020204" pitchFamily="34" charset="0"/>
              </a:rPr>
              <a:t>G</a:t>
            </a:r>
            <a:r>
              <a:rPr lang="tr-TR" sz="1600" dirty="0">
                <a:solidFill>
                  <a:srgbClr val="000000"/>
                </a:solidFill>
                <a:latin typeface="Arial" panose="020B0604020202020204" pitchFamily="34" charset="0"/>
                <a:cs typeface="Arial" panose="020B0604020202020204" pitchFamily="34" charset="0"/>
              </a:rPr>
              <a:t>ötürü gider usulünü </a:t>
            </a:r>
            <a:r>
              <a:rPr lang="tr-TR" sz="1600" dirty="0">
                <a:solidFill>
                  <a:srgbClr val="000000"/>
                </a:solidFill>
                <a:latin typeface="Arial" panose="020B0604020202020204" pitchFamily="34" charset="0"/>
              </a:rPr>
              <a:t>seçen m</a:t>
            </a:r>
            <a:r>
              <a:rPr lang="tr-TR" sz="1600" dirty="0">
                <a:solidFill>
                  <a:srgbClr val="000000"/>
                </a:solidFill>
                <a:latin typeface="Arial" panose="020B0604020202020204" pitchFamily="34" charset="0"/>
                <a:cs typeface="Arial" panose="020B0604020202020204" pitchFamily="34" charset="0"/>
              </a:rPr>
              <a:t>ükellefler seçmişlerse bu usule göre belirledikleri gidere ek olarak GVK’nun 74 üncü maddesinde sayılan </a:t>
            </a:r>
            <a:r>
              <a:rPr lang="tr-TR" sz="1600" dirty="0">
                <a:solidFill>
                  <a:srgbClr val="FF0000"/>
                </a:solidFill>
                <a:latin typeface="Arial" panose="020B0604020202020204" pitchFamily="34" charset="0"/>
                <a:cs typeface="Arial" panose="020B0604020202020204" pitchFamily="34" charset="0"/>
              </a:rPr>
              <a:t>gerçek gider unsurlarından hiç</a:t>
            </a:r>
            <a:r>
              <a:rPr lang="tr-TR" sz="1600" dirty="0">
                <a:solidFill>
                  <a:srgbClr val="FF0000"/>
                </a:solidFill>
                <a:latin typeface="Arial" panose="020B0604020202020204" pitchFamily="34" charset="0"/>
              </a:rPr>
              <a:t> </a:t>
            </a:r>
            <a:r>
              <a:rPr lang="tr-TR" sz="1600" dirty="0">
                <a:solidFill>
                  <a:srgbClr val="FF0000"/>
                </a:solidFill>
                <a:latin typeface="Arial" panose="020B0604020202020204" pitchFamily="34" charset="0"/>
                <a:cs typeface="Arial" panose="020B0604020202020204" pitchFamily="34" charset="0"/>
              </a:rPr>
              <a:t>birini </a:t>
            </a:r>
            <a:r>
              <a:rPr lang="tr-TR" sz="1600" dirty="0">
                <a:solidFill>
                  <a:srgbClr val="000000"/>
                </a:solidFill>
                <a:latin typeface="Arial" panose="020B0604020202020204" pitchFamily="34" charset="0"/>
                <a:cs typeface="Arial" panose="020B0604020202020204" pitchFamily="34" charset="0"/>
              </a:rPr>
              <a:t>ayrıca indirime konu edemeyeceklerdir.</a:t>
            </a:r>
            <a:endParaRPr lang="tr-TR" sz="1600" dirty="0">
              <a:solidFill>
                <a:srgbClr val="000000"/>
              </a:solidFill>
              <a:latin typeface="Arial" panose="020B0604020202020204" pitchFamily="34" charset="0"/>
            </a:endParaRPr>
          </a:p>
          <a:p>
            <a:pPr marL="285750" indent="-285750" algn="just" eaLnBrk="1" hangingPunct="1">
              <a:lnSpc>
                <a:spcPts val="2200"/>
              </a:lnSpc>
              <a:spcBef>
                <a:spcPts val="0"/>
              </a:spcBef>
              <a:spcAft>
                <a:spcPts val="600"/>
              </a:spcAft>
              <a:buClr>
                <a:srgbClr val="FF0000"/>
              </a:buClr>
              <a:buFont typeface="Wingdings" panose="05000000000000000000" pitchFamily="2" charset="2"/>
              <a:buChar char="Ø"/>
              <a:defRPr/>
            </a:pPr>
            <a:r>
              <a:rPr lang="tr-TR" sz="1600" dirty="0">
                <a:solidFill>
                  <a:srgbClr val="000000"/>
                </a:solidFill>
                <a:latin typeface="Arial" panose="020B0604020202020204" pitchFamily="34" charset="0"/>
                <a:cs typeface="Arial" panose="020B0604020202020204" pitchFamily="34" charset="0"/>
              </a:rPr>
              <a:t> Götürü gider usulünü seçmek mükelleflerin tercihine bırakmıştır. Mükellefler gerçek veya götürü gider usullerinden lehlerine olanı seçmekte serbesttirler. </a:t>
            </a:r>
            <a:r>
              <a:rPr lang="tr-TR" sz="1600" dirty="0">
                <a:solidFill>
                  <a:srgbClr val="000000"/>
                </a:solidFill>
                <a:latin typeface="Arial" panose="020B0604020202020204" pitchFamily="34" charset="0"/>
              </a:rPr>
              <a:t>Ancak, g</a:t>
            </a:r>
            <a:r>
              <a:rPr lang="tr-TR" sz="1600" dirty="0">
                <a:solidFill>
                  <a:srgbClr val="000000"/>
                </a:solidFill>
                <a:latin typeface="Arial" panose="020B0604020202020204" pitchFamily="34" charset="0"/>
                <a:cs typeface="Arial" panose="020B0604020202020204" pitchFamily="34" charset="0"/>
              </a:rPr>
              <a:t>ötürü gider usulü mükelleflerin sahip oldukları tüm gayrimenkuller için (Haklar hariç) bir bütün olarak uygulanır. Yani </a:t>
            </a:r>
            <a:r>
              <a:rPr lang="tr-TR" sz="1600" dirty="0">
                <a:solidFill>
                  <a:srgbClr val="FF0000"/>
                </a:solidFill>
                <a:latin typeface="Arial" panose="020B0604020202020204" pitchFamily="34" charset="0"/>
                <a:cs typeface="Arial" panose="020B0604020202020204" pitchFamily="34" charset="0"/>
              </a:rPr>
              <a:t>mükellefler sahip oldukları gayrimenkullerin safi iradının tespitinde bir kısım gayrimenkulleri için götürü gider usulünü, diğer kısmı için ise gerçek gider usulünü uygulayamazlar.</a:t>
            </a:r>
            <a:endParaRPr lang="tr-TR" sz="1600" dirty="0">
              <a:solidFill>
                <a:srgbClr val="FF0000"/>
              </a:solidFill>
              <a:latin typeface="Arial" panose="020B0604020202020204" pitchFamily="34" charset="0"/>
            </a:endParaRPr>
          </a:p>
          <a:p>
            <a:pPr marL="285750" indent="-285750" algn="just" eaLnBrk="1" hangingPunct="1">
              <a:lnSpc>
                <a:spcPts val="2200"/>
              </a:lnSpc>
              <a:spcBef>
                <a:spcPts val="0"/>
              </a:spcBef>
              <a:spcAft>
                <a:spcPts val="600"/>
              </a:spcAft>
              <a:buClr>
                <a:srgbClr val="FF0000"/>
              </a:buClr>
              <a:buFont typeface="Wingdings" panose="05000000000000000000" pitchFamily="2" charset="2"/>
              <a:buChar char="Ø"/>
              <a:defRPr/>
            </a:pPr>
            <a:r>
              <a:rPr lang="tr-TR" sz="1600" dirty="0">
                <a:solidFill>
                  <a:srgbClr val="000000"/>
                </a:solidFill>
                <a:latin typeface="Arial" panose="020B0604020202020204" pitchFamily="34" charset="0"/>
                <a:cs typeface="Arial" panose="020B0604020202020204" pitchFamily="34" charset="0"/>
              </a:rPr>
              <a:t>Gerçek gider usulünü seçenler istedikleri dönemde götürü gider usulüne dönebilirken, </a:t>
            </a:r>
            <a:r>
              <a:rPr lang="tr-TR" sz="1600" dirty="0">
                <a:solidFill>
                  <a:srgbClr val="FF0000"/>
                </a:solidFill>
                <a:latin typeface="Arial" panose="020B0604020202020204" pitchFamily="34" charset="0"/>
                <a:cs typeface="Arial" panose="020B0604020202020204" pitchFamily="34" charset="0"/>
              </a:rPr>
              <a:t>götürü gider usulünü kabul edenler iki yıl geçmedikçe bu usulden dönemezler.</a:t>
            </a:r>
          </a:p>
          <a:p>
            <a:pPr marL="285750" indent="-285750" algn="just" eaLnBrk="1" hangingPunct="1">
              <a:lnSpc>
                <a:spcPts val="2200"/>
              </a:lnSpc>
              <a:spcBef>
                <a:spcPts val="0"/>
              </a:spcBef>
              <a:spcAft>
                <a:spcPts val="600"/>
              </a:spcAft>
              <a:buClr>
                <a:srgbClr val="FF0000"/>
              </a:buClr>
              <a:buFont typeface="Wingdings" panose="05000000000000000000" pitchFamily="2" charset="2"/>
              <a:buChar char="Ø"/>
              <a:defRPr/>
            </a:pPr>
            <a:r>
              <a:rPr lang="tr-TR" sz="1600" dirty="0">
                <a:solidFill>
                  <a:srgbClr val="000000"/>
                </a:solidFill>
                <a:latin typeface="Arial" panose="020B0604020202020204" pitchFamily="34" charset="0"/>
                <a:cs typeface="Arial" panose="020B0604020202020204" pitchFamily="34" charset="0"/>
              </a:rPr>
              <a:t> Götürü gider usulü uygulamasından  sahip oldukları gayrimenkulleri  </a:t>
            </a:r>
            <a:r>
              <a:rPr lang="tr-TR" sz="1600" dirty="0">
                <a:solidFill>
                  <a:srgbClr val="FF0000"/>
                </a:solidFill>
                <a:latin typeface="Arial" panose="020B0604020202020204" pitchFamily="34" charset="0"/>
                <a:cs typeface="Arial" panose="020B0604020202020204" pitchFamily="34" charset="0"/>
              </a:rPr>
              <a:t>hem mesken ve hem de işyeri</a:t>
            </a:r>
            <a:r>
              <a:rPr lang="tr-TR" sz="1600" dirty="0">
                <a:solidFill>
                  <a:srgbClr val="000000"/>
                </a:solidFill>
                <a:latin typeface="Arial" panose="020B0604020202020204" pitchFamily="34" charset="0"/>
                <a:cs typeface="Arial" panose="020B0604020202020204" pitchFamily="34" charset="0"/>
              </a:rPr>
              <a:t> olarak kiraya verenler yararlanabileceklerdir. </a:t>
            </a:r>
          </a:p>
          <a:p>
            <a:pPr marL="285750" indent="-285750" algn="just" eaLnBrk="1" hangingPunct="1">
              <a:lnSpc>
                <a:spcPts val="2200"/>
              </a:lnSpc>
              <a:spcBef>
                <a:spcPts val="0"/>
              </a:spcBef>
              <a:spcAft>
                <a:spcPts val="600"/>
              </a:spcAft>
              <a:buClr>
                <a:srgbClr val="FF0000"/>
              </a:buClr>
              <a:buFont typeface="Wingdings" panose="05000000000000000000" pitchFamily="2" charset="2"/>
              <a:buChar char="Ø"/>
              <a:defRPr/>
            </a:pPr>
            <a:r>
              <a:rPr lang="tr-TR" sz="1600" dirty="0">
                <a:solidFill>
                  <a:srgbClr val="FF0000"/>
                </a:solidFill>
                <a:latin typeface="Arial" panose="020B0604020202020204" pitchFamily="34" charset="0"/>
                <a:cs typeface="Arial" panose="020B0604020202020204" pitchFamily="34" charset="0"/>
              </a:rPr>
              <a:t>Haklar </a:t>
            </a:r>
            <a:r>
              <a:rPr lang="tr-TR" sz="1600" dirty="0">
                <a:solidFill>
                  <a:srgbClr val="000000"/>
                </a:solidFill>
                <a:latin typeface="Arial" panose="020B0604020202020204" pitchFamily="34" charset="0"/>
                <a:cs typeface="Arial" panose="020B0604020202020204" pitchFamily="34" charset="0"/>
              </a:rPr>
              <a:t>için götürü gider </a:t>
            </a:r>
            <a:r>
              <a:rPr lang="tr-TR" sz="1600" dirty="0">
                <a:solidFill>
                  <a:srgbClr val="FF0000"/>
                </a:solidFill>
                <a:latin typeface="Arial" panose="020B0604020202020204" pitchFamily="34" charset="0"/>
                <a:cs typeface="Arial" panose="020B0604020202020204" pitchFamily="34" charset="0"/>
              </a:rPr>
              <a:t>uygulanamaz.</a:t>
            </a:r>
          </a:p>
        </p:txBody>
      </p:sp>
    </p:spTree>
    <p:extLst>
      <p:ext uri="{BB962C8B-B14F-4D97-AF65-F5344CB8AC3E}">
        <p14:creationId xmlns:p14="http://schemas.microsoft.com/office/powerpoint/2010/main" val="3716662318"/>
      </p:ext>
    </p:extLst>
  </p:cSld>
  <p:clrMapOvr>
    <a:masterClrMapping/>
  </p:clrMapOvr>
  <p:transition>
    <p:cover dir="d"/>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2 Slayt Numarası Yer Tutucusu"/>
          <p:cNvSpPr>
            <a:spLocks noGrp="1"/>
          </p:cNvSpPr>
          <p:nvPr>
            <p:ph type="sldNum" sz="quarter" idx="12"/>
          </p:nvPr>
        </p:nvSpPr>
        <p:spPr bwMode="auto">
          <a:xfrm>
            <a:off x="8558213" y="6461125"/>
            <a:ext cx="585787"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9FA9592-2E07-48FA-AF95-2E6D1B0EFE5B}" type="slidenum">
              <a:rPr lang="tr-TR" altLang="tr-TR" sz="1200" smtClean="0">
                <a:solidFill>
                  <a:srgbClr val="898989"/>
                </a:solidFill>
              </a:rPr>
              <a:pPr/>
              <a:t>106</a:t>
            </a:fld>
            <a:endParaRPr lang="tr-TR" altLang="tr-TR" sz="1200">
              <a:solidFill>
                <a:srgbClr val="898989"/>
              </a:solidFill>
            </a:endParaRPr>
          </a:p>
        </p:txBody>
      </p:sp>
      <p:sp>
        <p:nvSpPr>
          <p:cNvPr id="96259"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96260" name="Rectangle 57"/>
          <p:cNvSpPr>
            <a:spLocks noChangeArrowheads="1"/>
          </p:cNvSpPr>
          <p:nvPr/>
        </p:nvSpPr>
        <p:spPr bwMode="auto">
          <a:xfrm>
            <a:off x="0" y="422275"/>
            <a:ext cx="91440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tabLst>
                <a:tab pos="925513" algn="l"/>
              </a:tabLst>
              <a:defRPr b="1">
                <a:solidFill>
                  <a:schemeClr val="tx1"/>
                </a:solidFill>
                <a:latin typeface="Arial" panose="020B0604020202020204" pitchFamily="34" charset="0"/>
              </a:defRPr>
            </a:lvl1pPr>
            <a:lvl2pPr marL="742950" indent="-285750">
              <a:tabLst>
                <a:tab pos="925513" algn="l"/>
              </a:tabLst>
              <a:defRPr b="1">
                <a:solidFill>
                  <a:schemeClr val="tx1"/>
                </a:solidFill>
                <a:latin typeface="Arial" panose="020B0604020202020204" pitchFamily="34" charset="0"/>
              </a:defRPr>
            </a:lvl2pPr>
            <a:lvl3pPr marL="1143000" indent="-228600">
              <a:tabLst>
                <a:tab pos="925513" algn="l"/>
              </a:tabLst>
              <a:defRPr b="1">
                <a:solidFill>
                  <a:schemeClr val="tx1"/>
                </a:solidFill>
                <a:latin typeface="Arial" panose="020B0604020202020204" pitchFamily="34" charset="0"/>
              </a:defRPr>
            </a:lvl3pPr>
            <a:lvl4pPr marL="1600200" indent="-228600">
              <a:tabLst>
                <a:tab pos="925513" algn="l"/>
              </a:tabLst>
              <a:defRPr b="1">
                <a:solidFill>
                  <a:schemeClr val="tx1"/>
                </a:solidFill>
                <a:latin typeface="Arial" panose="020B0604020202020204" pitchFamily="34" charset="0"/>
              </a:defRPr>
            </a:lvl4pPr>
            <a:lvl5pPr marL="2057400" indent="-228600">
              <a:tabLst>
                <a:tab pos="925513"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925513"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925513"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925513"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925513" algn="l"/>
              </a:tabLst>
              <a:defRPr b="1">
                <a:solidFill>
                  <a:schemeClr val="tx1"/>
                </a:solidFill>
                <a:latin typeface="Arial" panose="020B0604020202020204" pitchFamily="34" charset="0"/>
              </a:defRPr>
            </a:lvl9pPr>
          </a:lstStyle>
          <a:p>
            <a:pPr algn="ctr" eaLnBrk="1" hangingPunct="1">
              <a:lnSpc>
                <a:spcPts val="2200"/>
              </a:lnSpc>
              <a:spcAft>
                <a:spcPts val="300"/>
              </a:spcAft>
            </a:pP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GERÇEK GİDER YÖNTEMİNDE İNDİRİLECEK GİDERLER NELERDİR ?</a:t>
            </a:r>
          </a:p>
          <a:p>
            <a:pPr algn="just" eaLnBrk="1" hangingPunct="1">
              <a:lnSpc>
                <a:spcPts val="2400"/>
              </a:lnSpc>
              <a:spcAft>
                <a:spcPts val="600"/>
              </a:spcAft>
              <a:buClr>
                <a:srgbClr val="800000"/>
              </a:buClr>
            </a:pPr>
            <a:r>
              <a:rPr lang="tr-TR" altLang="tr-TR" sz="1600">
                <a:latin typeface="Arial TUR" panose="020B0604020202020204" pitchFamily="34" charset="0"/>
                <a:ea typeface="Arial TUR" panose="020B0604020202020204" pitchFamily="34" charset="0"/>
                <a:cs typeface="Arial TUR" panose="020B0604020202020204" pitchFamily="34" charset="0"/>
              </a:rPr>
              <a:t>	Gerçek gider yönteminin seçilmesi durumunda;</a:t>
            </a:r>
          </a:p>
          <a:p>
            <a:pPr algn="just" eaLnBrk="1" hangingPunct="1">
              <a:lnSpc>
                <a:spcPts val="2400"/>
              </a:lnSpc>
              <a:spcAft>
                <a:spcPts val="600"/>
              </a:spcAft>
              <a:buClr>
                <a:srgbClr val="FF0000"/>
              </a:buClr>
              <a:buFont typeface="Calibri" panose="020F0502020204030204" pitchFamily="34" charset="0"/>
              <a:buAutoNum type="arabicPeriod"/>
            </a:pPr>
            <a:r>
              <a:rPr lang="tr-TR" altLang="tr-TR" sz="1600">
                <a:latin typeface="Arial TUR" panose="020B0604020202020204" pitchFamily="34" charset="0"/>
                <a:ea typeface="Arial TUR" panose="020B0604020202020204" pitchFamily="34" charset="0"/>
                <a:cs typeface="Arial TUR" panose="020B0604020202020204" pitchFamily="34" charset="0"/>
              </a:rPr>
              <a:t>Kiraya veren tarafından, kiraya verilen gayrimenkul için ödenen; aydınlatma, ısıtma, su ve asansör giderleri,</a:t>
            </a:r>
          </a:p>
          <a:p>
            <a:pPr algn="just" eaLnBrk="1" hangingPunct="1">
              <a:lnSpc>
                <a:spcPts val="2400"/>
              </a:lnSpc>
              <a:spcAft>
                <a:spcPts val="600"/>
              </a:spcAft>
              <a:buClr>
                <a:srgbClr val="FF0000"/>
              </a:buClr>
              <a:buFont typeface="Calibri" panose="020F0502020204030204" pitchFamily="34" charset="0"/>
              <a:buAutoNum type="arabicPeriod"/>
            </a:pPr>
            <a:r>
              <a:rPr lang="tr-TR" altLang="tr-TR" sz="1600">
                <a:latin typeface="Arial TUR" panose="020B0604020202020204" pitchFamily="34" charset="0"/>
                <a:ea typeface="Arial TUR" panose="020B0604020202020204" pitchFamily="34" charset="0"/>
                <a:cs typeface="Arial TUR" panose="020B0604020202020204" pitchFamily="34" charset="0"/>
              </a:rPr>
              <a:t>Kiraya verilen malların idaresi için yapılan ve gayrimenkulün önemi ile mütenasip olan idare giderleri ,</a:t>
            </a:r>
          </a:p>
          <a:p>
            <a:pPr algn="just" eaLnBrk="1" hangingPunct="1">
              <a:lnSpc>
                <a:spcPts val="2400"/>
              </a:lnSpc>
              <a:spcAft>
                <a:spcPts val="600"/>
              </a:spcAft>
              <a:buClr>
                <a:srgbClr val="FF0000"/>
              </a:buClr>
              <a:buFont typeface="Calibri" panose="020F0502020204030204" pitchFamily="34" charset="0"/>
              <a:buAutoNum type="arabicPeriod"/>
            </a:pPr>
            <a:r>
              <a:rPr lang="tr-TR" altLang="tr-TR" sz="1600">
                <a:latin typeface="Arial TUR" panose="020B0604020202020204" pitchFamily="34" charset="0"/>
                <a:ea typeface="Arial TUR" panose="020B0604020202020204" pitchFamily="34" charset="0"/>
                <a:cs typeface="Arial TUR" panose="020B0604020202020204" pitchFamily="34" charset="0"/>
              </a:rPr>
              <a:t>Kiraya verilen mal ve haklara ait sigorta giderleri,</a:t>
            </a:r>
          </a:p>
          <a:p>
            <a:pPr algn="just" eaLnBrk="1" hangingPunct="1">
              <a:lnSpc>
                <a:spcPts val="2400"/>
              </a:lnSpc>
              <a:spcAft>
                <a:spcPts val="600"/>
              </a:spcAft>
              <a:buClr>
                <a:srgbClr val="FF0000"/>
              </a:buClr>
              <a:buFont typeface="Calibri" panose="020F0502020204030204" pitchFamily="34" charset="0"/>
              <a:buAutoNum type="arabicPeriod"/>
            </a:pPr>
            <a:r>
              <a:rPr lang="tr-TR" altLang="tr-TR" sz="1600">
                <a:latin typeface="Arial TUR" panose="020B0604020202020204" pitchFamily="34" charset="0"/>
                <a:ea typeface="Arial TUR" panose="020B0604020202020204" pitchFamily="34" charset="0"/>
                <a:cs typeface="Arial TUR" panose="020B0604020202020204" pitchFamily="34" charset="0"/>
              </a:rPr>
              <a:t>Kiraya verilen mal ve haklar dolayısıyla yapılan ve bunlara sarf olunan borçların faizleri ile konut olarak kiraya verilen  bir adet gayrimenkulün iktisap yılından itibaren 5 yıl süre ile iktisap bedelinin % 5’i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(iktisap bedelinin % 5’i tutarındaki bu indirim, sadece ilgili gayrimenkule ait hasılata uygulanacak, indirilmeyen kısım gider fazlalığı sayılmayacaktır.)</a:t>
            </a:r>
          </a:p>
          <a:p>
            <a:pPr algn="just" eaLnBrk="1" hangingPunct="1">
              <a:lnSpc>
                <a:spcPts val="2400"/>
              </a:lnSpc>
              <a:spcAft>
                <a:spcPts val="600"/>
              </a:spcAft>
              <a:buClr>
                <a:srgbClr val="FF0000"/>
              </a:buClr>
              <a:buFont typeface="Calibri" panose="020F0502020204030204" pitchFamily="34" charset="0"/>
              <a:buAutoNum type="arabicPeriod"/>
            </a:pPr>
            <a:r>
              <a:rPr lang="tr-TR" altLang="tr-TR" sz="1600">
                <a:latin typeface="Arial TUR" panose="020B0604020202020204" pitchFamily="34" charset="0"/>
                <a:ea typeface="Arial TUR" panose="020B0604020202020204" pitchFamily="34" charset="0"/>
                <a:cs typeface="Arial TUR" panose="020B0604020202020204" pitchFamily="34" charset="0"/>
              </a:rPr>
              <a:t>Kiraya verilen mal ve haklar için ödenen, emlak vergisi, resim, harç ve şerefiyelerle kiraya veren tarafından belediyelere ödenen harcamalara katılma payları,</a:t>
            </a:r>
          </a:p>
          <a:p>
            <a:pPr algn="just" eaLnBrk="1" hangingPunct="1">
              <a:lnSpc>
                <a:spcPts val="2400"/>
              </a:lnSpc>
              <a:spcAft>
                <a:spcPts val="600"/>
              </a:spcAft>
              <a:buClr>
                <a:srgbClr val="FF0000"/>
              </a:buClr>
              <a:buFont typeface="Calibri" panose="020F0502020204030204" pitchFamily="34" charset="0"/>
              <a:buAutoNum type="arabicPeriod"/>
            </a:pPr>
            <a:r>
              <a:rPr lang="tr-TR" altLang="tr-TR" sz="1600">
                <a:latin typeface="Arial TUR" panose="020B0604020202020204" pitchFamily="34" charset="0"/>
                <a:ea typeface="Arial TUR" panose="020B0604020202020204" pitchFamily="34" charset="0"/>
                <a:cs typeface="Arial TUR" panose="020B0604020202020204" pitchFamily="34" charset="0"/>
              </a:rPr>
              <a:t>Kiraya verilen mal ve haklar için ayrılan amortismanlar ile kiraya veren tarafından yapılan ve gayrimenkulün iktisadi değerini artırıcı niteliği olan ısı yalıtımı ve enerji tasarrufu sağlamaya yönelik harcamalar, </a:t>
            </a:r>
          </a:p>
          <a:p>
            <a:pPr algn="just" eaLnBrk="1" hangingPunct="1">
              <a:lnSpc>
                <a:spcPts val="2400"/>
              </a:lnSpc>
              <a:spcAft>
                <a:spcPts val="600"/>
              </a:spcAft>
              <a:buClr>
                <a:srgbClr val="FF0000"/>
              </a:buClr>
              <a:buFont typeface="Calibri" panose="020F0502020204030204" pitchFamily="34" charset="0"/>
              <a:buAutoNum type="arabicPeriod"/>
            </a:pPr>
            <a:r>
              <a:rPr lang="tr-TR" altLang="tr-TR" sz="1600">
                <a:latin typeface="Arial TUR" panose="020B0604020202020204" pitchFamily="34" charset="0"/>
                <a:ea typeface="Arial TUR" panose="020B0604020202020204" pitchFamily="34" charset="0"/>
                <a:cs typeface="Arial TUR" panose="020B0604020202020204" pitchFamily="34" charset="0"/>
              </a:rPr>
              <a:t>Kiraya veren tarafından, kiraya verilen gayrimenkul için yapılan onarım giderleri ile bakım ve idame giderleri,</a:t>
            </a:r>
          </a:p>
        </p:txBody>
      </p:sp>
    </p:spTree>
    <p:extLst>
      <p:ext uri="{BB962C8B-B14F-4D97-AF65-F5344CB8AC3E}">
        <p14:creationId xmlns:p14="http://schemas.microsoft.com/office/powerpoint/2010/main" val="401745045"/>
      </p:ext>
    </p:extLst>
  </p:cSld>
  <p:clrMapOvr>
    <a:masterClrMapping/>
  </p:clrMapOvr>
  <p:transition>
    <p:cover dir="d"/>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2 Slayt Numarası Yer Tutucusu"/>
          <p:cNvSpPr>
            <a:spLocks noGrp="1"/>
          </p:cNvSpPr>
          <p:nvPr>
            <p:ph type="sldNum" sz="quarter" idx="12"/>
          </p:nvPr>
        </p:nvSpPr>
        <p:spPr bwMode="auto">
          <a:xfrm>
            <a:off x="8413750" y="6605588"/>
            <a:ext cx="730250" cy="252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748BCED-A706-4A64-900E-9D7D06B1186E}" type="slidenum">
              <a:rPr lang="tr-TR" altLang="tr-TR" sz="1200" smtClean="0">
                <a:solidFill>
                  <a:srgbClr val="898989"/>
                </a:solidFill>
              </a:rPr>
              <a:pPr/>
              <a:t>107</a:t>
            </a:fld>
            <a:endParaRPr lang="tr-TR" altLang="tr-TR" sz="1200">
              <a:solidFill>
                <a:srgbClr val="898989"/>
              </a:solidFill>
            </a:endParaRPr>
          </a:p>
        </p:txBody>
      </p:sp>
      <p:grpSp>
        <p:nvGrpSpPr>
          <p:cNvPr id="98307" name="Group 6"/>
          <p:cNvGrpSpPr>
            <a:grpSpLocks/>
          </p:cNvGrpSpPr>
          <p:nvPr/>
        </p:nvGrpSpPr>
        <p:grpSpPr bwMode="auto">
          <a:xfrm>
            <a:off x="1219200" y="1295400"/>
            <a:ext cx="7086600" cy="4276725"/>
            <a:chOff x="-3" y="-3"/>
            <a:chExt cx="2995" cy="2694"/>
          </a:xfrm>
        </p:grpSpPr>
        <p:grpSp>
          <p:nvGrpSpPr>
            <p:cNvPr id="98334" name="Group 7"/>
            <p:cNvGrpSpPr>
              <a:grpSpLocks/>
            </p:cNvGrpSpPr>
            <p:nvPr/>
          </p:nvGrpSpPr>
          <p:grpSpPr bwMode="auto">
            <a:xfrm>
              <a:off x="0" y="0"/>
              <a:ext cx="2989" cy="2688"/>
              <a:chOff x="0" y="0"/>
              <a:chExt cx="2989" cy="2688"/>
            </a:xfrm>
          </p:grpSpPr>
          <p:grpSp>
            <p:nvGrpSpPr>
              <p:cNvPr id="98336" name="Group 8"/>
              <p:cNvGrpSpPr>
                <a:grpSpLocks/>
              </p:cNvGrpSpPr>
              <p:nvPr/>
            </p:nvGrpSpPr>
            <p:grpSpPr bwMode="auto">
              <a:xfrm>
                <a:off x="0" y="0"/>
                <a:ext cx="2989" cy="384"/>
                <a:chOff x="0" y="0"/>
                <a:chExt cx="2989" cy="384"/>
              </a:xfrm>
            </p:grpSpPr>
            <p:sp>
              <p:nvSpPr>
                <p:cNvPr id="98355" name="Rectangle 9"/>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endParaRPr lang="en-US" altLang="tr-TR" sz="2000" b="0"/>
                </a:p>
              </p:txBody>
            </p:sp>
            <p:sp>
              <p:nvSpPr>
                <p:cNvPr id="98356" name="Rectangle 10"/>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8337" name="Group 11"/>
              <p:cNvGrpSpPr>
                <a:grpSpLocks/>
              </p:cNvGrpSpPr>
              <p:nvPr/>
            </p:nvGrpSpPr>
            <p:grpSpPr bwMode="auto">
              <a:xfrm>
                <a:off x="0" y="384"/>
                <a:ext cx="2989" cy="384"/>
                <a:chOff x="0" y="384"/>
                <a:chExt cx="2989" cy="384"/>
              </a:xfrm>
            </p:grpSpPr>
            <p:sp>
              <p:nvSpPr>
                <p:cNvPr id="98353" name="Rectangle 12"/>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98354" name="Rectangle 13"/>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8338" name="Group 14"/>
              <p:cNvGrpSpPr>
                <a:grpSpLocks/>
              </p:cNvGrpSpPr>
              <p:nvPr/>
            </p:nvGrpSpPr>
            <p:grpSpPr bwMode="auto">
              <a:xfrm>
                <a:off x="0" y="768"/>
                <a:ext cx="2989" cy="384"/>
                <a:chOff x="0" y="768"/>
                <a:chExt cx="2989" cy="384"/>
              </a:xfrm>
            </p:grpSpPr>
            <p:sp>
              <p:nvSpPr>
                <p:cNvPr id="98351" name="Rectangle 15"/>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a:endParaRPr lang="en-US" altLang="tr-TR" sz="1600" b="0"/>
                </a:p>
              </p:txBody>
            </p:sp>
            <p:sp>
              <p:nvSpPr>
                <p:cNvPr id="98352" name="Rectangle 16"/>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8339" name="Group 17"/>
              <p:cNvGrpSpPr>
                <a:grpSpLocks/>
              </p:cNvGrpSpPr>
              <p:nvPr/>
            </p:nvGrpSpPr>
            <p:grpSpPr bwMode="auto">
              <a:xfrm>
                <a:off x="0" y="1152"/>
                <a:ext cx="2989" cy="384"/>
                <a:chOff x="0" y="1152"/>
                <a:chExt cx="2989" cy="384"/>
              </a:xfrm>
            </p:grpSpPr>
            <p:sp>
              <p:nvSpPr>
                <p:cNvPr id="98349" name="Rectangle 18"/>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1600" b="0"/>
                </a:p>
              </p:txBody>
            </p:sp>
            <p:sp>
              <p:nvSpPr>
                <p:cNvPr id="98350" name="Rectangle 19"/>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8340" name="Group 20"/>
              <p:cNvGrpSpPr>
                <a:grpSpLocks/>
              </p:cNvGrpSpPr>
              <p:nvPr/>
            </p:nvGrpSpPr>
            <p:grpSpPr bwMode="auto">
              <a:xfrm>
                <a:off x="0" y="1536"/>
                <a:ext cx="2989" cy="384"/>
                <a:chOff x="0" y="1536"/>
                <a:chExt cx="2989" cy="384"/>
              </a:xfrm>
            </p:grpSpPr>
            <p:sp>
              <p:nvSpPr>
                <p:cNvPr id="98347" name="Rectangle 21"/>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eaLnBrk="1" hangingPunct="1"/>
                  <a:r>
                    <a:rPr lang="tr-TR" altLang="tr-TR" sz="1600"/>
                    <a:t>	</a:t>
                  </a:r>
                  <a:endParaRPr lang="tr-TR" altLang="tr-TR" sz="1600" b="0"/>
                </a:p>
              </p:txBody>
            </p:sp>
            <p:sp>
              <p:nvSpPr>
                <p:cNvPr id="98348" name="Rectangle 22"/>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8341" name="Group 23"/>
              <p:cNvGrpSpPr>
                <a:grpSpLocks/>
              </p:cNvGrpSpPr>
              <p:nvPr/>
            </p:nvGrpSpPr>
            <p:grpSpPr bwMode="auto">
              <a:xfrm>
                <a:off x="0" y="1920"/>
                <a:ext cx="2989" cy="384"/>
                <a:chOff x="0" y="1920"/>
                <a:chExt cx="2989" cy="384"/>
              </a:xfrm>
            </p:grpSpPr>
            <p:sp>
              <p:nvSpPr>
                <p:cNvPr id="98345" name="Rectangle 24"/>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2400" b="0"/>
                </a:p>
              </p:txBody>
            </p:sp>
            <p:sp>
              <p:nvSpPr>
                <p:cNvPr id="98346" name="Rectangle 25"/>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8342" name="Group 26"/>
              <p:cNvGrpSpPr>
                <a:grpSpLocks/>
              </p:cNvGrpSpPr>
              <p:nvPr/>
            </p:nvGrpSpPr>
            <p:grpSpPr bwMode="auto">
              <a:xfrm>
                <a:off x="0" y="2304"/>
                <a:ext cx="2989" cy="384"/>
                <a:chOff x="0" y="2304"/>
                <a:chExt cx="2989" cy="384"/>
              </a:xfrm>
            </p:grpSpPr>
            <p:sp>
              <p:nvSpPr>
                <p:cNvPr id="98343" name="Rectangle 27"/>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a:endParaRPr lang="tr-TR" altLang="tr-TR" sz="1600" b="0"/>
                </a:p>
              </p:txBody>
            </p:sp>
            <p:sp>
              <p:nvSpPr>
                <p:cNvPr id="98344" name="Rectangle 28"/>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98335" name="Rectangle 29"/>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98308"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grpSp>
        <p:nvGrpSpPr>
          <p:cNvPr id="98309" name="Group 31"/>
          <p:cNvGrpSpPr>
            <a:grpSpLocks/>
          </p:cNvGrpSpPr>
          <p:nvPr/>
        </p:nvGrpSpPr>
        <p:grpSpPr bwMode="auto">
          <a:xfrm>
            <a:off x="1187450" y="1268413"/>
            <a:ext cx="7086600" cy="4276725"/>
            <a:chOff x="-3" y="-3"/>
            <a:chExt cx="2995" cy="2694"/>
          </a:xfrm>
        </p:grpSpPr>
        <p:grpSp>
          <p:nvGrpSpPr>
            <p:cNvPr id="98311" name="Group 32"/>
            <p:cNvGrpSpPr>
              <a:grpSpLocks/>
            </p:cNvGrpSpPr>
            <p:nvPr/>
          </p:nvGrpSpPr>
          <p:grpSpPr bwMode="auto">
            <a:xfrm>
              <a:off x="0" y="0"/>
              <a:ext cx="2989" cy="2688"/>
              <a:chOff x="0" y="0"/>
              <a:chExt cx="2989" cy="2688"/>
            </a:xfrm>
          </p:grpSpPr>
          <p:grpSp>
            <p:nvGrpSpPr>
              <p:cNvPr id="98313" name="Group 33"/>
              <p:cNvGrpSpPr>
                <a:grpSpLocks/>
              </p:cNvGrpSpPr>
              <p:nvPr/>
            </p:nvGrpSpPr>
            <p:grpSpPr bwMode="auto">
              <a:xfrm>
                <a:off x="0" y="0"/>
                <a:ext cx="2989" cy="384"/>
                <a:chOff x="0" y="0"/>
                <a:chExt cx="2989" cy="384"/>
              </a:xfrm>
            </p:grpSpPr>
            <p:sp>
              <p:nvSpPr>
                <p:cNvPr id="98332" name="Rectangle 34"/>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endParaRPr lang="en-US" altLang="tr-TR" sz="2000" b="0"/>
                </a:p>
              </p:txBody>
            </p:sp>
            <p:sp>
              <p:nvSpPr>
                <p:cNvPr id="98333" name="Rectangle 35"/>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8314" name="Group 36"/>
              <p:cNvGrpSpPr>
                <a:grpSpLocks/>
              </p:cNvGrpSpPr>
              <p:nvPr/>
            </p:nvGrpSpPr>
            <p:grpSpPr bwMode="auto">
              <a:xfrm>
                <a:off x="0" y="384"/>
                <a:ext cx="2989" cy="384"/>
                <a:chOff x="0" y="384"/>
                <a:chExt cx="2989" cy="384"/>
              </a:xfrm>
            </p:grpSpPr>
            <p:sp>
              <p:nvSpPr>
                <p:cNvPr id="98330" name="Rectangle 37"/>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98331" name="Rectangle 38"/>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8315" name="Group 39"/>
              <p:cNvGrpSpPr>
                <a:grpSpLocks/>
              </p:cNvGrpSpPr>
              <p:nvPr/>
            </p:nvGrpSpPr>
            <p:grpSpPr bwMode="auto">
              <a:xfrm>
                <a:off x="0" y="768"/>
                <a:ext cx="2989" cy="384"/>
                <a:chOff x="0" y="768"/>
                <a:chExt cx="2989" cy="384"/>
              </a:xfrm>
            </p:grpSpPr>
            <p:sp>
              <p:nvSpPr>
                <p:cNvPr id="98328" name="Rectangle 40"/>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a:endParaRPr lang="en-US" altLang="tr-TR" sz="1600" b="0"/>
                </a:p>
              </p:txBody>
            </p:sp>
            <p:sp>
              <p:nvSpPr>
                <p:cNvPr id="98329" name="Rectangle 41"/>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8316" name="Group 42"/>
              <p:cNvGrpSpPr>
                <a:grpSpLocks/>
              </p:cNvGrpSpPr>
              <p:nvPr/>
            </p:nvGrpSpPr>
            <p:grpSpPr bwMode="auto">
              <a:xfrm>
                <a:off x="0" y="1152"/>
                <a:ext cx="2989" cy="384"/>
                <a:chOff x="0" y="1152"/>
                <a:chExt cx="2989" cy="384"/>
              </a:xfrm>
            </p:grpSpPr>
            <p:sp>
              <p:nvSpPr>
                <p:cNvPr id="98326" name="Rectangle 43"/>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1600" b="0"/>
                </a:p>
              </p:txBody>
            </p:sp>
            <p:sp>
              <p:nvSpPr>
                <p:cNvPr id="98327" name="Rectangle 44"/>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8317" name="Group 45"/>
              <p:cNvGrpSpPr>
                <a:grpSpLocks/>
              </p:cNvGrpSpPr>
              <p:nvPr/>
            </p:nvGrpSpPr>
            <p:grpSpPr bwMode="auto">
              <a:xfrm>
                <a:off x="0" y="1536"/>
                <a:ext cx="2989" cy="384"/>
                <a:chOff x="0" y="1536"/>
                <a:chExt cx="2989" cy="384"/>
              </a:xfrm>
            </p:grpSpPr>
            <p:sp>
              <p:nvSpPr>
                <p:cNvPr id="98324" name="Rectangle 46"/>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eaLnBrk="1" hangingPunct="1"/>
                  <a:r>
                    <a:rPr lang="tr-TR" altLang="tr-TR" sz="1600"/>
                    <a:t>	</a:t>
                  </a:r>
                  <a:endParaRPr lang="tr-TR" altLang="tr-TR" sz="1600" b="0"/>
                </a:p>
              </p:txBody>
            </p:sp>
            <p:sp>
              <p:nvSpPr>
                <p:cNvPr id="98325" name="Rectangle 47"/>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8318" name="Group 48"/>
              <p:cNvGrpSpPr>
                <a:grpSpLocks/>
              </p:cNvGrpSpPr>
              <p:nvPr/>
            </p:nvGrpSpPr>
            <p:grpSpPr bwMode="auto">
              <a:xfrm>
                <a:off x="0" y="1920"/>
                <a:ext cx="2989" cy="384"/>
                <a:chOff x="0" y="1920"/>
                <a:chExt cx="2989" cy="384"/>
              </a:xfrm>
            </p:grpSpPr>
            <p:sp>
              <p:nvSpPr>
                <p:cNvPr id="98322" name="Rectangle 49"/>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2400" b="0"/>
                </a:p>
              </p:txBody>
            </p:sp>
            <p:sp>
              <p:nvSpPr>
                <p:cNvPr id="98323" name="Rectangle 50"/>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98319" name="Group 51"/>
              <p:cNvGrpSpPr>
                <a:grpSpLocks/>
              </p:cNvGrpSpPr>
              <p:nvPr/>
            </p:nvGrpSpPr>
            <p:grpSpPr bwMode="auto">
              <a:xfrm>
                <a:off x="0" y="2304"/>
                <a:ext cx="2989" cy="384"/>
                <a:chOff x="0" y="2304"/>
                <a:chExt cx="2989" cy="384"/>
              </a:xfrm>
            </p:grpSpPr>
            <p:sp>
              <p:nvSpPr>
                <p:cNvPr id="98320" name="Rectangle 52"/>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a:endParaRPr lang="tr-TR" altLang="tr-TR" sz="1600" b="0"/>
                </a:p>
              </p:txBody>
            </p:sp>
            <p:sp>
              <p:nvSpPr>
                <p:cNvPr id="98321" name="Rectangle 53"/>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98312" name="Rectangle 54"/>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54278" name="Rectangle 58">
            <a:extLst/>
          </p:cNvPr>
          <p:cNvSpPr>
            <a:spLocks noChangeArrowheads="1"/>
          </p:cNvSpPr>
          <p:nvPr/>
        </p:nvSpPr>
        <p:spPr bwMode="auto">
          <a:xfrm>
            <a:off x="107950" y="650875"/>
            <a:ext cx="8928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eaLnBrk="1" hangingPunct="1">
              <a:lnSpc>
                <a:spcPts val="2300"/>
              </a:lnSpc>
              <a:spcBef>
                <a:spcPct val="0"/>
              </a:spcBef>
              <a:spcAft>
                <a:spcPts val="600"/>
              </a:spcAft>
              <a:buClr>
                <a:srgbClr val="FF0000"/>
              </a:buClr>
              <a:buFont typeface="+mj-lt"/>
              <a:buAutoNum type="arabicPeriod" startAt="8"/>
              <a:defRPr/>
            </a:pPr>
            <a:r>
              <a:rPr lang="tr-TR" sz="1600" dirty="0">
                <a:latin typeface="Arial" panose="020B0604020202020204" pitchFamily="34" charset="0"/>
                <a:cs typeface="Arial" panose="020B0604020202020204" pitchFamily="34" charset="0"/>
              </a:rPr>
              <a:t>Kira ile tuttukları mal ve hakları kiraya verenlerin ödedikleri kiralar ve diğer gerçek giderler,</a:t>
            </a:r>
          </a:p>
          <a:p>
            <a:pPr marL="342900" indent="-342900" algn="just" eaLnBrk="1" hangingPunct="1">
              <a:lnSpc>
                <a:spcPts val="2300"/>
              </a:lnSpc>
              <a:spcBef>
                <a:spcPct val="0"/>
              </a:spcBef>
              <a:spcAft>
                <a:spcPts val="600"/>
              </a:spcAft>
              <a:buClr>
                <a:srgbClr val="FF0000"/>
              </a:buClr>
              <a:buFont typeface="+mj-lt"/>
              <a:buAutoNum type="arabicPeriod" startAt="8"/>
              <a:defRPr/>
            </a:pPr>
            <a:r>
              <a:rPr lang="tr-TR" sz="1600" dirty="0">
                <a:solidFill>
                  <a:srgbClr val="FF0000"/>
                </a:solidFill>
                <a:latin typeface="Arial" panose="020B0604020202020204" pitchFamily="34" charset="0"/>
                <a:cs typeface="Arial" panose="020B0604020202020204" pitchFamily="34" charset="0"/>
              </a:rPr>
              <a:t>Sahibi bulundukları konutları kiraya verenlerin kirayla oturdukları konut veya lojmanların kira bedeli</a:t>
            </a:r>
            <a:r>
              <a:rPr lang="tr-TR" sz="1600" dirty="0">
                <a:latin typeface="Arial" panose="020B0604020202020204" pitchFamily="34" charset="0"/>
                <a:cs typeface="Arial" panose="020B0604020202020204" pitchFamily="34" charset="0"/>
              </a:rPr>
              <a:t>  [Dar mükelleflerin (yurt dışında işçi olarak çalışan Türk vatandaşlarımız da dar mükellef kapsamındadır) yabancı ülkelerde ödedikleri kira bedelleri hariç],</a:t>
            </a:r>
          </a:p>
          <a:p>
            <a:pPr marL="342900" indent="-342900" algn="just" eaLnBrk="1" hangingPunct="1">
              <a:lnSpc>
                <a:spcPts val="2300"/>
              </a:lnSpc>
              <a:spcBef>
                <a:spcPct val="0"/>
              </a:spcBef>
              <a:spcAft>
                <a:spcPts val="600"/>
              </a:spcAft>
              <a:buClr>
                <a:srgbClr val="FF0000"/>
              </a:buClr>
              <a:buFont typeface="+mj-lt"/>
              <a:buAutoNum type="arabicPeriod" startAt="8"/>
              <a:defRPr/>
            </a:pPr>
            <a:r>
              <a:rPr lang="tr-TR" sz="1600" dirty="0">
                <a:latin typeface="Arial" panose="020B0604020202020204" pitchFamily="34" charset="0"/>
                <a:cs typeface="Arial" panose="020B0604020202020204" pitchFamily="34" charset="0"/>
              </a:rPr>
              <a:t>Kiraya verilen mal ve haklarla ilgili olarak sözleşmeye, kanuna veya ilama istinaden ödenen zarar, ziyan ve tazminatlar, brüt kira tutarından indirilir.</a:t>
            </a:r>
          </a:p>
          <a:p>
            <a:pPr algn="just" eaLnBrk="1" hangingPunct="1">
              <a:lnSpc>
                <a:spcPts val="2300"/>
              </a:lnSpc>
              <a:spcBef>
                <a:spcPct val="0"/>
              </a:spcBef>
              <a:spcAft>
                <a:spcPts val="600"/>
              </a:spcAft>
              <a:buClr>
                <a:srgbClr val="800000"/>
              </a:buClr>
              <a:buFontTx/>
              <a:buNone/>
              <a:defRPr/>
            </a:pPr>
            <a:r>
              <a:rPr lang="tr-TR" sz="1600" dirty="0">
                <a:solidFill>
                  <a:srgbClr val="FF0000"/>
                </a:solidFill>
                <a:latin typeface="Arial" panose="020B0604020202020204" pitchFamily="34" charset="0"/>
                <a:cs typeface="Arial" panose="020B0604020202020204" pitchFamily="34" charset="0"/>
              </a:rPr>
              <a:t>Ancak, bu giderlerin vergiden istisna edilen tutara isabet eden kısmı indirilemez. </a:t>
            </a:r>
            <a:r>
              <a:rPr lang="tr-TR" sz="1600" dirty="0">
                <a:latin typeface="Arial" panose="020B0604020202020204" pitchFamily="34" charset="0"/>
                <a:cs typeface="Arial" panose="020B0604020202020204" pitchFamily="34" charset="0"/>
              </a:rPr>
              <a:t>Vergiye tabi hasılata isabet eden yani indirilebilecek gider kısmı aşağıdaki formül kullanılarak bulunacaktır.</a:t>
            </a:r>
          </a:p>
          <a:p>
            <a:pPr algn="just" eaLnBrk="1" hangingPunct="1">
              <a:spcBef>
                <a:spcPct val="0"/>
              </a:spcBef>
              <a:buClr>
                <a:srgbClr val="800000"/>
              </a:buClr>
              <a:buFontTx/>
              <a:buNone/>
              <a:defRPr/>
            </a:pPr>
            <a:endParaRPr lang="tr-TR" sz="1600" u="sng" dirty="0">
              <a:solidFill>
                <a:srgbClr val="CC3300"/>
              </a:solidFill>
              <a:latin typeface="Arial" panose="020B0604020202020204" pitchFamily="34" charset="0"/>
              <a:cs typeface="Arial" panose="020B0604020202020204" pitchFamily="34" charset="0"/>
            </a:endParaRPr>
          </a:p>
          <a:p>
            <a:pPr marL="179388" algn="just" eaLnBrk="1" hangingPunct="1">
              <a:spcBef>
                <a:spcPct val="0"/>
              </a:spcBef>
              <a:buClr>
                <a:srgbClr val="800000"/>
              </a:buClr>
              <a:buFontTx/>
              <a:buNone/>
              <a:tabLst>
                <a:tab pos="263525" algn="l"/>
              </a:tabLst>
              <a:defRPr/>
            </a:pPr>
            <a:r>
              <a:rPr lang="tr-TR" sz="1600" u="sng" dirty="0">
                <a:solidFill>
                  <a:srgbClr val="FF0000"/>
                </a:solidFill>
                <a:latin typeface="Arial" panose="020B0604020202020204" pitchFamily="34" charset="0"/>
                <a:cs typeface="Arial" panose="020B0604020202020204" pitchFamily="34" charset="0"/>
              </a:rPr>
              <a:t>Vergiye Tabi Hasılat x Toplam Gider</a:t>
            </a:r>
            <a:endParaRPr lang="tr-TR" sz="1600" dirty="0">
              <a:solidFill>
                <a:srgbClr val="FF0000"/>
              </a:solidFill>
              <a:latin typeface="Arial" panose="020B0604020202020204" pitchFamily="34" charset="0"/>
              <a:cs typeface="Arial" panose="020B0604020202020204" pitchFamily="34" charset="0"/>
            </a:endParaRPr>
          </a:p>
          <a:p>
            <a:pPr marL="179388" algn="just" eaLnBrk="1" hangingPunct="1">
              <a:spcBef>
                <a:spcPct val="0"/>
              </a:spcBef>
              <a:buClr>
                <a:srgbClr val="800000"/>
              </a:buClr>
              <a:buFontTx/>
              <a:buNone/>
              <a:tabLst>
                <a:tab pos="263525" algn="l"/>
              </a:tabLst>
              <a:defRPr/>
            </a:pPr>
            <a:r>
              <a:rPr lang="tr-TR" sz="1600" dirty="0">
                <a:solidFill>
                  <a:srgbClr val="FF0000"/>
                </a:solidFill>
                <a:latin typeface="Arial" panose="020B0604020202020204" pitchFamily="34" charset="0"/>
                <a:cs typeface="Arial" panose="020B0604020202020204" pitchFamily="34" charset="0"/>
              </a:rPr>
              <a:t>                 Toplam Hasılat</a:t>
            </a:r>
          </a:p>
          <a:p>
            <a:pPr marL="179388" algn="just" eaLnBrk="1" hangingPunct="1">
              <a:spcBef>
                <a:spcPct val="0"/>
              </a:spcBef>
              <a:buClr>
                <a:srgbClr val="800000"/>
              </a:buClr>
              <a:buFontTx/>
              <a:buNone/>
              <a:tabLst>
                <a:tab pos="263525" algn="l"/>
              </a:tabLst>
              <a:defRPr/>
            </a:pPr>
            <a:endParaRPr lang="tr-TR" sz="1600" dirty="0">
              <a:solidFill>
                <a:srgbClr val="CC3300"/>
              </a:solidFill>
              <a:latin typeface="Arial" panose="020B0604020202020204" pitchFamily="34" charset="0"/>
              <a:cs typeface="Arial" panose="020B0604020202020204" pitchFamily="34" charset="0"/>
            </a:endParaRPr>
          </a:p>
          <a:p>
            <a:pPr marL="179388" algn="just" eaLnBrk="1" hangingPunct="1">
              <a:spcBef>
                <a:spcPct val="0"/>
              </a:spcBef>
              <a:buClr>
                <a:srgbClr val="800000"/>
              </a:buClr>
              <a:buFontTx/>
              <a:buNone/>
              <a:tabLst>
                <a:tab pos="263525" algn="l"/>
              </a:tabLst>
              <a:defRPr/>
            </a:pPr>
            <a:r>
              <a:rPr lang="tr-TR" sz="1600" dirty="0">
                <a:solidFill>
                  <a:srgbClr val="FF0000"/>
                </a:solidFill>
                <a:latin typeface="Arial" panose="020B0604020202020204" pitchFamily="34" charset="0"/>
                <a:cs typeface="Arial" panose="020B0604020202020204" pitchFamily="34" charset="0"/>
              </a:rPr>
              <a:t>Vergiye Tabi Hasılat = </a:t>
            </a:r>
            <a:r>
              <a:rPr lang="tr-TR" sz="1600" dirty="0">
                <a:latin typeface="Arial" panose="020B0604020202020204" pitchFamily="34" charset="0"/>
                <a:cs typeface="Arial" panose="020B0604020202020204" pitchFamily="34" charset="0"/>
              </a:rPr>
              <a:t>Toplam Hasılat – Konut Kira Geliri İstisnası</a:t>
            </a:r>
          </a:p>
        </p:txBody>
      </p:sp>
    </p:spTree>
    <p:extLst>
      <p:ext uri="{BB962C8B-B14F-4D97-AF65-F5344CB8AC3E}">
        <p14:creationId xmlns:p14="http://schemas.microsoft.com/office/powerpoint/2010/main" val="153142659"/>
      </p:ext>
    </p:extLst>
  </p:cSld>
  <p:clrMapOvr>
    <a:masterClrMapping/>
  </p:clrMapOvr>
  <p:transition>
    <p:cover dir="d"/>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2 Slayt Numarası Yer Tutucusu"/>
          <p:cNvSpPr>
            <a:spLocks noGrp="1"/>
          </p:cNvSpPr>
          <p:nvPr>
            <p:ph type="sldNum" sz="quarter" idx="12"/>
          </p:nvPr>
        </p:nvSpPr>
        <p:spPr bwMode="auto">
          <a:xfrm>
            <a:off x="8675688" y="6470650"/>
            <a:ext cx="369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8B64DF2-DF7F-4035-9E6F-FB3049FBA2F4}" type="slidenum">
              <a:rPr lang="tr-TR" altLang="tr-TR" sz="1200" smtClean="0">
                <a:solidFill>
                  <a:srgbClr val="898989"/>
                </a:solidFill>
              </a:rPr>
              <a:pPr/>
              <a:t>108</a:t>
            </a:fld>
            <a:endParaRPr lang="tr-TR" altLang="tr-TR" sz="1200">
              <a:solidFill>
                <a:srgbClr val="898989"/>
              </a:solidFill>
            </a:endParaRPr>
          </a:p>
        </p:txBody>
      </p:sp>
      <p:sp>
        <p:nvSpPr>
          <p:cNvPr id="100355" name="Rectangle 33"/>
          <p:cNvSpPr>
            <a:spLocks noChangeArrowheads="1"/>
          </p:cNvSpPr>
          <p:nvPr/>
        </p:nvSpPr>
        <p:spPr bwMode="auto">
          <a:xfrm>
            <a:off x="0" y="360363"/>
            <a:ext cx="9109075"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88900">
              <a:tabLst>
                <a:tab pos="542925" algn="l"/>
              </a:tabLst>
              <a:defRPr b="1">
                <a:solidFill>
                  <a:schemeClr val="tx1"/>
                </a:solidFill>
                <a:latin typeface="Arial" panose="020B0604020202020204" pitchFamily="34" charset="0"/>
              </a:defRPr>
            </a:lvl1pPr>
            <a:lvl2pPr marL="742950" indent="-285750">
              <a:tabLst>
                <a:tab pos="542925" algn="l"/>
              </a:tabLst>
              <a:defRPr b="1">
                <a:solidFill>
                  <a:schemeClr val="tx1"/>
                </a:solidFill>
                <a:latin typeface="Arial" panose="020B0604020202020204" pitchFamily="34" charset="0"/>
              </a:defRPr>
            </a:lvl2pPr>
            <a:lvl3pPr marL="1143000" indent="-228600">
              <a:tabLst>
                <a:tab pos="542925" algn="l"/>
              </a:tabLst>
              <a:defRPr b="1">
                <a:solidFill>
                  <a:schemeClr val="tx1"/>
                </a:solidFill>
                <a:latin typeface="Arial" panose="020B0604020202020204" pitchFamily="34" charset="0"/>
              </a:defRPr>
            </a:lvl3pPr>
            <a:lvl4pPr marL="1600200" indent="-228600">
              <a:tabLst>
                <a:tab pos="542925" algn="l"/>
              </a:tabLst>
              <a:defRPr b="1">
                <a:solidFill>
                  <a:schemeClr val="tx1"/>
                </a:solidFill>
                <a:latin typeface="Arial" panose="020B0604020202020204" pitchFamily="34" charset="0"/>
              </a:defRPr>
            </a:lvl4pPr>
            <a:lvl5pPr marL="2057400" indent="-228600">
              <a:tabLst>
                <a:tab pos="542925"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542925"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542925"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542925"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542925" algn="l"/>
              </a:tabLst>
              <a:defRPr b="1">
                <a:solidFill>
                  <a:schemeClr val="tx1"/>
                </a:solidFill>
                <a:latin typeface="Arial" panose="020B0604020202020204" pitchFamily="34" charset="0"/>
              </a:defRPr>
            </a:lvl9pPr>
          </a:lstStyle>
          <a:p>
            <a:pPr algn="just" eaLnBrk="1" hangingPunct="1">
              <a:lnSpc>
                <a:spcPts val="2400"/>
              </a:lnSpc>
            </a:pPr>
            <a:r>
              <a:rPr lang="tr-TR" altLang="tr-TR" sz="1600" u="sng">
                <a:solidFill>
                  <a:srgbClr val="FF0000"/>
                </a:solidFill>
                <a:latin typeface="Arial TUR" panose="020B0604020202020204" pitchFamily="34" charset="0"/>
                <a:ea typeface="Arial TUR" panose="020B0604020202020204" pitchFamily="34" charset="0"/>
                <a:cs typeface="Arial TUR" panose="020B0604020202020204" pitchFamily="34" charset="0"/>
              </a:rPr>
              <a:t>Örnek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 : Gerçek Gider Usulü</a:t>
            </a:r>
          </a:p>
          <a:p>
            <a:pPr algn="just">
              <a:lnSpc>
                <a:spcPts val="2400"/>
              </a:lnSpc>
              <a:spcBef>
                <a:spcPct val="20000"/>
              </a:spcBef>
              <a:buFont typeface="Arial" panose="020B0604020202020204" pitchFamily="34" charset="0"/>
              <a:buNone/>
            </a:pPr>
            <a:r>
              <a:rPr lang="tr-TR" altLang="tr-TR" sz="1600">
                <a:latin typeface="Arial TUR" panose="020B0604020202020204" pitchFamily="34" charset="0"/>
                <a:ea typeface="Arial TUR" panose="020B0604020202020204" pitchFamily="34" charset="0"/>
                <a:cs typeface="Arial TUR" panose="020B0604020202020204" pitchFamily="34" charset="0"/>
              </a:rPr>
              <a:t>Mükellef Hülya KAYA, Adana’da bulunan dairesini konut olarak kiraya vermesi sonucu, 2018 takvim yılında 44.000 TL kira hasılatı elde etmiştir. Beyana tabi başka geliri olmayan mükellef, gerçek gider yöntemini seçmiş olup, bu konut ile ilgili gerçek giderleri toplamı 20.000 TL’dir. </a:t>
            </a:r>
          </a:p>
          <a:p>
            <a:pPr algn="just">
              <a:lnSpc>
                <a:spcPts val="2400"/>
              </a:lnSpc>
              <a:spcBef>
                <a:spcPct val="20000"/>
              </a:spcBef>
              <a:buFont typeface="Arial" panose="020B0604020202020204" pitchFamily="34" charset="0"/>
              <a:buNone/>
            </a:pPr>
            <a:r>
              <a:rPr lang="tr-TR" altLang="tr-TR" sz="1600">
                <a:latin typeface="Arial TUR" panose="020B0604020202020204" pitchFamily="34" charset="0"/>
                <a:ea typeface="Arial TUR" panose="020B0604020202020204" pitchFamily="34" charset="0"/>
                <a:cs typeface="Arial TUR" panose="020B0604020202020204" pitchFamily="34" charset="0"/>
              </a:rPr>
              <a:t>Gerçek gider usulünü seçen mükellefler, vergiden istisna edilen kısma isabet eden giderleri hasılatlarından indiremeyecekler, sadece vergiye tabi hasılata isabet eden giderleri indirebileceklerdir. Vergiye tabi hasılata (44.000 – 4.400 =) 39.600 TL isabet eden gider aşağıdaki formüle göre hesaplanacaktır. </a:t>
            </a:r>
          </a:p>
          <a:p>
            <a:pPr algn="just">
              <a:spcBef>
                <a:spcPct val="20000"/>
              </a:spcBef>
              <a:buFont typeface="Arial" panose="020B0604020202020204" pitchFamily="34" charset="0"/>
              <a:buNone/>
            </a:pPr>
            <a:endParaRPr lang="tr-TR" altLang="tr-TR" sz="1600">
              <a:latin typeface="Arial TUR" panose="020B0604020202020204" pitchFamily="34" charset="0"/>
              <a:ea typeface="Arial TUR" panose="020B0604020202020204" pitchFamily="34" charset="0"/>
              <a:cs typeface="Arial TUR" panose="020B0604020202020204" pitchFamily="34" charset="0"/>
            </a:endParaRPr>
          </a:p>
          <a:p>
            <a:pPr algn="just">
              <a:spcBef>
                <a:spcPct val="20000"/>
              </a:spcBef>
              <a:buFont typeface="Arial" panose="020B0604020202020204" pitchFamily="34" charset="0"/>
              <a:buNone/>
            </a:pPr>
            <a:r>
              <a:rPr lang="tr-TR" altLang="tr-TR" sz="1600" u="sng">
                <a:latin typeface="Arial TUR" panose="020B0604020202020204" pitchFamily="34" charset="0"/>
                <a:ea typeface="Arial TUR" panose="020B0604020202020204" pitchFamily="34" charset="0"/>
                <a:cs typeface="Arial TUR" panose="020B0604020202020204" pitchFamily="34" charset="0"/>
              </a:rPr>
              <a:t> Vergiye Tabi Hasılat x Toplam Gider</a:t>
            </a:r>
            <a:r>
              <a:rPr lang="tr-TR" altLang="tr-TR" sz="1600">
                <a:latin typeface="Arial TUR" panose="020B0604020202020204" pitchFamily="34" charset="0"/>
                <a:ea typeface="Arial TUR" panose="020B0604020202020204" pitchFamily="34" charset="0"/>
                <a:cs typeface="Arial TUR" panose="020B0604020202020204" pitchFamily="34" charset="0"/>
              </a:rPr>
              <a:t>  =  </a:t>
            </a:r>
            <a:r>
              <a:rPr lang="tr-TR" altLang="tr-TR" sz="1600" u="sng">
                <a:latin typeface="Arial TUR" panose="020B0604020202020204" pitchFamily="34" charset="0"/>
                <a:ea typeface="Arial TUR" panose="020B0604020202020204" pitchFamily="34" charset="0"/>
                <a:cs typeface="Arial TUR" panose="020B0604020202020204" pitchFamily="34" charset="0"/>
              </a:rPr>
              <a:t>39.600 TL x 20.000 TL </a:t>
            </a:r>
            <a:r>
              <a:rPr lang="tr-TR" altLang="tr-TR" sz="1600">
                <a:latin typeface="Arial TUR" panose="020B0604020202020204" pitchFamily="34" charset="0"/>
                <a:ea typeface="Arial TUR" panose="020B0604020202020204" pitchFamily="34" charset="0"/>
                <a:cs typeface="Arial TUR" panose="020B0604020202020204" pitchFamily="34" charset="0"/>
              </a:rPr>
              <a:t> </a:t>
            </a:r>
            <a:r>
              <a:rPr lang="tr-TR" altLang="tr-TR" sz="1600" baseline="-25000">
                <a:latin typeface="Arial TUR" panose="020B0604020202020204" pitchFamily="34" charset="0"/>
                <a:ea typeface="Arial TUR" panose="020B0604020202020204" pitchFamily="34" charset="0"/>
                <a:cs typeface="Arial TUR" panose="020B0604020202020204" pitchFamily="34" charset="0"/>
              </a:rPr>
              <a:t>= </a:t>
            </a:r>
            <a:r>
              <a:rPr lang="tr-TR" altLang="tr-TR" sz="1600">
                <a:latin typeface="Arial TUR" panose="020B0604020202020204" pitchFamily="34" charset="0"/>
                <a:ea typeface="Arial TUR" panose="020B0604020202020204" pitchFamily="34" charset="0"/>
                <a:cs typeface="Arial TUR" panose="020B0604020202020204" pitchFamily="34" charset="0"/>
              </a:rPr>
              <a:t>18.000 TL </a:t>
            </a:r>
          </a:p>
          <a:p>
            <a:pPr algn="just">
              <a:spcBef>
                <a:spcPct val="20000"/>
              </a:spcBef>
              <a:buFont typeface="Arial" panose="020B0604020202020204" pitchFamily="34" charset="0"/>
              <a:buNone/>
            </a:pPr>
            <a:r>
              <a:rPr lang="tr-TR" altLang="tr-TR" sz="1600">
                <a:latin typeface="Arial TUR" panose="020B0604020202020204" pitchFamily="34" charset="0"/>
                <a:ea typeface="Arial TUR" panose="020B0604020202020204" pitchFamily="34" charset="0"/>
                <a:cs typeface="Arial TUR" panose="020B0604020202020204" pitchFamily="34" charset="0"/>
              </a:rPr>
              <a:t>           Toplam Hasılat 		         44.000 TL </a:t>
            </a:r>
          </a:p>
          <a:p>
            <a:pPr algn="just">
              <a:spcBef>
                <a:spcPct val="20000"/>
              </a:spcBef>
              <a:buFont typeface="Arial" panose="020B0604020202020204" pitchFamily="34" charset="0"/>
              <a:buChar char="•"/>
            </a:pPr>
            <a:endParaRPr lang="tr-TR" altLang="tr-TR" sz="1600">
              <a:latin typeface="Arial TUR" panose="020B0604020202020204" pitchFamily="34" charset="0"/>
              <a:ea typeface="Arial TUR" panose="020B0604020202020204" pitchFamily="34" charset="0"/>
              <a:cs typeface="Arial TUR" panose="020B0604020202020204" pitchFamily="34" charset="0"/>
            </a:endParaRPr>
          </a:p>
          <a:p>
            <a:pPr algn="just" eaLnBrk="1" hangingPunct="1"/>
            <a:r>
              <a:rPr lang="tr-TR" altLang="tr-TR" sz="1600">
                <a:latin typeface="Arial TUR" panose="020B0604020202020204" pitchFamily="34" charset="0"/>
                <a:ea typeface="Arial TUR" panose="020B0604020202020204" pitchFamily="34" charset="0"/>
                <a:cs typeface="Arial TUR" panose="020B0604020202020204" pitchFamily="34" charset="0"/>
              </a:rPr>
              <a:t> Mükellefin kira gelirine ilişkin gelir vergisi aşağıdaki gibi hesaplanacaktır. </a:t>
            </a:r>
          </a:p>
        </p:txBody>
      </p:sp>
      <p:graphicFrame>
        <p:nvGraphicFramePr>
          <p:cNvPr id="3" name="Tablo 2"/>
          <p:cNvGraphicFramePr>
            <a:graphicFrameLocks noGrp="1"/>
          </p:cNvGraphicFramePr>
          <p:nvPr/>
        </p:nvGraphicFramePr>
        <p:xfrm>
          <a:off x="250825" y="4848225"/>
          <a:ext cx="7561263" cy="1622427"/>
        </p:xfrm>
        <a:graphic>
          <a:graphicData uri="http://schemas.openxmlformats.org/drawingml/2006/table">
            <a:tbl>
              <a:tblPr/>
              <a:tblGrid>
                <a:gridCol w="4392613">
                  <a:extLst>
                    <a:ext uri="{9D8B030D-6E8A-4147-A177-3AD203B41FA5}">
                      <a16:colId xmlns:a16="http://schemas.microsoft.com/office/drawing/2014/main" val="20000"/>
                    </a:ext>
                  </a:extLst>
                </a:gridCol>
                <a:gridCol w="3168650">
                  <a:extLst>
                    <a:ext uri="{9D8B030D-6E8A-4147-A177-3AD203B41FA5}">
                      <a16:colId xmlns:a16="http://schemas.microsoft.com/office/drawing/2014/main" val="20001"/>
                    </a:ext>
                  </a:extLst>
                </a:gridCol>
              </a:tblGrid>
              <a:tr h="358775">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3366"/>
                          </a:solidFill>
                          <a:effectLst/>
                          <a:latin typeface="Arial TUR" panose="020B0604020202020204" pitchFamily="34" charset="0"/>
                          <a:ea typeface="Arial TUR" panose="020B0604020202020204" pitchFamily="34" charset="0"/>
                          <a:cs typeface="Arial TUR" panose="020B0604020202020204" pitchFamily="34" charset="0"/>
                        </a:rPr>
                        <a:t>Gayrisafi Kira Hasılatı </a:t>
                      </a:r>
                      <a:endParaRPr kumimoji="0" lang="tr-TR" altLang="tr-TR" sz="1600" b="1" i="0" u="none" strike="noStrike" cap="none" normalizeH="0" baseline="0">
                        <a:ln>
                          <a:noFill/>
                        </a:ln>
                        <a:solidFill>
                          <a:srgbClr val="003366"/>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44.000,00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15913">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3366"/>
                          </a:solidFill>
                          <a:effectLst/>
                          <a:latin typeface="Arial TUR" panose="020B0604020202020204" pitchFamily="34" charset="0"/>
                          <a:ea typeface="Arial TUR" panose="020B0604020202020204" pitchFamily="34" charset="0"/>
                          <a:cs typeface="Arial TUR" panose="020B0604020202020204" pitchFamily="34" charset="0"/>
                        </a:rPr>
                        <a:t>G.M.S.İ. İstisnası (-)</a:t>
                      </a:r>
                      <a:endParaRPr kumimoji="0" lang="tr-TR" altLang="tr-TR" sz="1600" b="1" i="0" u="none" strike="noStrike" cap="none" normalizeH="0" baseline="0">
                        <a:ln>
                          <a:noFill/>
                        </a:ln>
                        <a:solidFill>
                          <a:srgbClr val="003366"/>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 4.400,00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315913">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3366"/>
                          </a:solidFill>
                          <a:effectLst/>
                          <a:latin typeface="Arial TUR" panose="020B0604020202020204" pitchFamily="34" charset="0"/>
                          <a:ea typeface="Arial TUR" panose="020B0604020202020204" pitchFamily="34" charset="0"/>
                          <a:cs typeface="Arial TUR" panose="020B0604020202020204" pitchFamily="34" charset="0"/>
                        </a:rPr>
                        <a:t>Kalan </a:t>
                      </a:r>
                      <a:endParaRPr kumimoji="0" lang="tr-TR" altLang="tr-TR" sz="1600" b="1" i="0" u="none" strike="noStrike" cap="none" normalizeH="0" baseline="0">
                        <a:ln>
                          <a:noFill/>
                        </a:ln>
                        <a:solidFill>
                          <a:srgbClr val="003366"/>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39.600,00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315913">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3366"/>
                          </a:solidFill>
                          <a:effectLst/>
                          <a:latin typeface="Arial TUR" panose="020B0604020202020204" pitchFamily="34" charset="0"/>
                          <a:ea typeface="Arial TUR" panose="020B0604020202020204" pitchFamily="34" charset="0"/>
                          <a:cs typeface="Arial TUR" panose="020B0604020202020204" pitchFamily="34" charset="0"/>
                        </a:rPr>
                        <a:t>İndirilebilecek Gerçek Gider Tutarı</a:t>
                      </a:r>
                      <a:endParaRPr kumimoji="0" lang="tr-TR" altLang="tr-TR" sz="1600" b="1" i="0" u="none" strike="noStrike" cap="none" normalizeH="0" baseline="0">
                        <a:ln>
                          <a:noFill/>
                        </a:ln>
                        <a:solidFill>
                          <a:srgbClr val="003366"/>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18.000,00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315913">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3366"/>
                          </a:solidFill>
                          <a:effectLst/>
                          <a:latin typeface="Arial TUR" panose="020B0604020202020204" pitchFamily="34" charset="0"/>
                          <a:ea typeface="Arial TUR" panose="020B0604020202020204" pitchFamily="34" charset="0"/>
                          <a:cs typeface="Arial TUR" panose="020B0604020202020204" pitchFamily="34" charset="0"/>
                        </a:rPr>
                        <a:t>Beyan Edilecek G.M.S.İ </a:t>
                      </a:r>
                      <a:endParaRPr kumimoji="0" lang="tr-TR" altLang="tr-TR" sz="1600" b="1" i="0" u="none" strike="noStrike" cap="none" normalizeH="0" baseline="0">
                        <a:ln>
                          <a:noFill/>
                        </a:ln>
                        <a:solidFill>
                          <a:srgbClr val="003366"/>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21.600,00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72911404"/>
      </p:ext>
    </p:extLst>
  </p:cSld>
  <p:clrMapOvr>
    <a:masterClrMapping/>
  </p:clrMapOvr>
  <p:transition>
    <p:cover dir="d"/>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2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17C488F-ABD8-405F-BAA0-00052F518D51}" type="slidenum">
              <a:rPr lang="tr-TR" altLang="tr-TR" sz="1200" smtClean="0">
                <a:solidFill>
                  <a:srgbClr val="898989"/>
                </a:solidFill>
              </a:rPr>
              <a:pPr/>
              <a:t>109</a:t>
            </a:fld>
            <a:endParaRPr lang="tr-TR" altLang="tr-TR" sz="1200">
              <a:solidFill>
                <a:srgbClr val="898989"/>
              </a:solidFill>
            </a:endParaRPr>
          </a:p>
        </p:txBody>
      </p:sp>
      <p:sp>
        <p:nvSpPr>
          <p:cNvPr id="71683" name="Rectangle 3">
            <a:extLst/>
          </p:cNvPr>
          <p:cNvSpPr>
            <a:spLocks noChangeArrowheads="1"/>
          </p:cNvSpPr>
          <p:nvPr/>
        </p:nvSpPr>
        <p:spPr bwMode="auto">
          <a:xfrm>
            <a:off x="-33338" y="692150"/>
            <a:ext cx="8928101" cy="5264150"/>
          </a:xfrm>
          <a:prstGeom prst="rect">
            <a:avLst/>
          </a:prstGeom>
          <a:noFill/>
          <a:ln w="9525" algn="ctr">
            <a:noFill/>
            <a:miter lim="800000"/>
            <a:headEnd/>
            <a:tailEnd/>
          </a:ln>
        </p:spPr>
        <p:txBody>
          <a:bodyPr anchor="ctr">
            <a:spAutoFit/>
          </a:bodyPr>
          <a:lstStyle/>
          <a:p>
            <a:pPr indent="450850" algn="just">
              <a:lnSpc>
                <a:spcPts val="2400"/>
              </a:lnSpc>
              <a:spcAft>
                <a:spcPts val="1200"/>
              </a:spcAft>
              <a:defRPr/>
            </a:pPr>
            <a:r>
              <a:rPr lang="tr-TR" dirty="0">
                <a:solidFill>
                  <a:srgbClr val="FF0000"/>
                </a:solidFill>
                <a:latin typeface="Arial" charset="0"/>
                <a:ea typeface="Times New Roman" pitchFamily="18" charset="0"/>
                <a:cs typeface="Arial" charset="0"/>
              </a:rPr>
              <a:t>İŞYERİ KİRALARINDA STOPAJ YOLUYLA VERGİLENDİRME VE BEYAN</a:t>
            </a:r>
          </a:p>
          <a:p>
            <a:pPr marL="285750" indent="-285750" algn="just">
              <a:lnSpc>
                <a:spcPts val="2400"/>
              </a:lnSpc>
              <a:spcAft>
                <a:spcPts val="1200"/>
              </a:spcAft>
              <a:buClr>
                <a:srgbClr val="FF0000"/>
              </a:buClr>
              <a:buFont typeface="Wingdings" panose="05000000000000000000" pitchFamily="2" charset="2"/>
              <a:buChar char="Ø"/>
              <a:defRPr/>
            </a:pPr>
            <a:r>
              <a:rPr lang="tr-TR" sz="1600" dirty="0">
                <a:latin typeface="Arial" charset="0"/>
                <a:ea typeface="Times New Roman" pitchFamily="18" charset="0"/>
                <a:cs typeface="Arial" charset="0"/>
              </a:rPr>
              <a:t>Gelir Vergisi Kanunu’nun 94/5. maddesi hükmü çerçevesinde gayrimenkulleri işyeri olarak kiralayan kişi ve kuruluşlar, kira ödemeleri üzerinden </a:t>
            </a:r>
            <a:r>
              <a:rPr lang="tr-TR" sz="1600" dirty="0">
                <a:solidFill>
                  <a:srgbClr val="FF0000"/>
                </a:solidFill>
                <a:latin typeface="Arial" charset="0"/>
                <a:ea typeface="Times New Roman" pitchFamily="18" charset="0"/>
                <a:cs typeface="Arial" charset="0"/>
              </a:rPr>
              <a:t>%20 </a:t>
            </a:r>
            <a:r>
              <a:rPr lang="tr-TR" sz="1600" dirty="0">
                <a:latin typeface="Arial" charset="0"/>
                <a:ea typeface="Times New Roman" pitchFamily="18" charset="0"/>
                <a:cs typeface="Arial" charset="0"/>
              </a:rPr>
              <a:t>oranında </a:t>
            </a:r>
            <a:r>
              <a:rPr lang="tr-TR" sz="1600" dirty="0">
                <a:solidFill>
                  <a:srgbClr val="FF0000"/>
                </a:solidFill>
                <a:latin typeface="Arial" charset="0"/>
                <a:ea typeface="Times New Roman" pitchFamily="18" charset="0"/>
                <a:cs typeface="Arial" charset="0"/>
              </a:rPr>
              <a:t>stopaj</a:t>
            </a:r>
            <a:r>
              <a:rPr lang="tr-TR" sz="1600" dirty="0">
                <a:latin typeface="Arial" charset="0"/>
                <a:ea typeface="Times New Roman" pitchFamily="18" charset="0"/>
                <a:cs typeface="Arial" charset="0"/>
              </a:rPr>
              <a:t> (tevkifat) yapmak zorundadırlar. Yani işyerinin kiracıları, ödeyecekleri kira üzerinden vergi keseceklerdir. </a:t>
            </a:r>
          </a:p>
          <a:p>
            <a:pPr marL="285750" indent="-285750" algn="just">
              <a:lnSpc>
                <a:spcPts val="2400"/>
              </a:lnSpc>
              <a:spcAft>
                <a:spcPts val="1200"/>
              </a:spcAft>
              <a:buClr>
                <a:srgbClr val="FF0000"/>
              </a:buClr>
              <a:buFont typeface="Wingdings" panose="05000000000000000000" pitchFamily="2" charset="2"/>
              <a:buChar char="Ø"/>
              <a:defRPr/>
            </a:pPr>
            <a:r>
              <a:rPr lang="tr-TR" sz="1600" dirty="0">
                <a:latin typeface="Arial" charset="0"/>
                <a:ea typeface="Times New Roman" pitchFamily="18" charset="0"/>
                <a:cs typeface="Arial" charset="0"/>
              </a:rPr>
              <a:t>Ancak, gayrimenkulü kiralayan mükellef </a:t>
            </a:r>
            <a:r>
              <a:rPr lang="tr-TR" sz="1600" dirty="0">
                <a:solidFill>
                  <a:srgbClr val="FF0000"/>
                </a:solidFill>
                <a:latin typeface="Arial" charset="0"/>
                <a:ea typeface="Times New Roman" pitchFamily="18" charset="0"/>
                <a:cs typeface="Arial" charset="0"/>
              </a:rPr>
              <a:t>basit usulde vergiye tabi </a:t>
            </a:r>
            <a:r>
              <a:rPr lang="tr-TR" sz="1600" dirty="0">
                <a:latin typeface="Arial" charset="0"/>
                <a:ea typeface="Times New Roman" pitchFamily="18" charset="0"/>
                <a:cs typeface="Arial" charset="0"/>
              </a:rPr>
              <a:t>ise; kira ödemesi üzerinden her hangi bir vergi kesintisi yapılmaz. Bu durumda gayrimenkulden elde edilen kira geliri GVK’nun 1/d bendinde yer alan </a:t>
            </a:r>
            <a:r>
              <a:rPr lang="tr-TR" sz="1600" dirty="0">
                <a:solidFill>
                  <a:srgbClr val="FF0000"/>
                </a:solidFill>
                <a:latin typeface="Arial" charset="0"/>
                <a:ea typeface="Times New Roman" pitchFamily="18" charset="0"/>
                <a:cs typeface="Arial" charset="0"/>
              </a:rPr>
              <a:t>1.800 TL</a:t>
            </a:r>
            <a:r>
              <a:rPr lang="tr-TR" sz="1600" dirty="0">
                <a:latin typeface="Arial" charset="0"/>
                <a:ea typeface="Times New Roman" pitchFamily="18" charset="0"/>
                <a:cs typeface="Arial" charset="0"/>
              </a:rPr>
              <a:t>’lik beyan sınırını aşıyorsa yıllık beyanname ile beyan edilir. </a:t>
            </a:r>
          </a:p>
          <a:p>
            <a:pPr marL="285750" indent="-285750" algn="just">
              <a:lnSpc>
                <a:spcPts val="2400"/>
              </a:lnSpc>
              <a:spcAft>
                <a:spcPts val="1200"/>
              </a:spcAft>
              <a:buClr>
                <a:srgbClr val="FF0000"/>
              </a:buClr>
              <a:buFont typeface="Wingdings" panose="05000000000000000000" pitchFamily="2" charset="2"/>
              <a:buChar char="Ø"/>
              <a:defRPr/>
            </a:pPr>
            <a:r>
              <a:rPr lang="tr-TR" sz="1600" dirty="0">
                <a:latin typeface="Arial" charset="0"/>
                <a:ea typeface="Times New Roman" pitchFamily="18" charset="0"/>
                <a:cs typeface="Arial" charset="0"/>
              </a:rPr>
              <a:t>Diğer taraftan Gelir Vergisi Kanunu’nun “Toplama Yapılmayan Haller”  başlıklı 86 </a:t>
            </a:r>
            <a:r>
              <a:rPr lang="tr-TR" sz="1600" dirty="0" err="1">
                <a:latin typeface="Arial" charset="0"/>
                <a:ea typeface="Times New Roman" pitchFamily="18" charset="0"/>
                <a:cs typeface="Arial" charset="0"/>
              </a:rPr>
              <a:t>ncı</a:t>
            </a:r>
            <a:r>
              <a:rPr lang="tr-TR" sz="1600" dirty="0">
                <a:latin typeface="Arial" charset="0"/>
                <a:ea typeface="Times New Roman" pitchFamily="18" charset="0"/>
                <a:cs typeface="Arial" charset="0"/>
              </a:rPr>
              <a:t> maddesinin 1/c bendi hükmüne göre; 2018 takvim yılında elde edilen işyeri kira gelirlerinin brüt tutarının </a:t>
            </a:r>
            <a:r>
              <a:rPr lang="tr-TR" sz="1600" dirty="0">
                <a:solidFill>
                  <a:srgbClr val="FF0000"/>
                </a:solidFill>
                <a:latin typeface="Arial" charset="0"/>
                <a:ea typeface="Times New Roman" pitchFamily="18" charset="0"/>
                <a:cs typeface="Arial" charset="0"/>
              </a:rPr>
              <a:t>34.000 TL’yi </a:t>
            </a:r>
            <a:r>
              <a:rPr lang="tr-TR" sz="1600" dirty="0">
                <a:latin typeface="Arial" charset="0"/>
                <a:ea typeface="Times New Roman" pitchFamily="18" charset="0"/>
                <a:cs typeface="Arial" charset="0"/>
              </a:rPr>
              <a:t>aşması halinde, yıllık beyanname verilecek, ancak bu durumda daha önce kesinti yoluyla ödenen vergiler beyanname üzerinden mahsup edilecektir.</a:t>
            </a:r>
          </a:p>
          <a:p>
            <a:pPr indent="450850" algn="just">
              <a:defRPr/>
            </a:pPr>
            <a:r>
              <a:rPr lang="tr-TR" sz="1600" dirty="0">
                <a:latin typeface="Arial" charset="0"/>
                <a:ea typeface="Times New Roman" pitchFamily="18" charset="0"/>
                <a:cs typeface="Arial" charset="0"/>
              </a:rPr>
              <a:t> </a:t>
            </a:r>
            <a:endParaRPr lang="tr-TR" dirty="0">
              <a:latin typeface="Arial" charset="0"/>
              <a:ea typeface="Times New Roman" pitchFamily="18" charset="0"/>
              <a:cs typeface="Arial" charset="0"/>
            </a:endParaRPr>
          </a:p>
        </p:txBody>
      </p:sp>
    </p:spTree>
    <p:extLst>
      <p:ext uri="{BB962C8B-B14F-4D97-AF65-F5344CB8AC3E}">
        <p14:creationId xmlns:p14="http://schemas.microsoft.com/office/powerpoint/2010/main" val="3589536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Autofit/>
          </a:bodyPr>
          <a:lstStyle/>
          <a:p>
            <a:pPr marL="0" indent="0" algn="just">
              <a:lnSpc>
                <a:spcPct val="120000"/>
              </a:lnSpc>
              <a:buNone/>
            </a:pPr>
            <a:r>
              <a:rPr lang="tr-TR" sz="1400" dirty="0">
                <a:solidFill>
                  <a:srgbClr val="FF0000"/>
                </a:solidFill>
              </a:rPr>
              <a:t>7166 SAYILI KANUN DÜZENLEMELERİ (Çevre Kanunu’nun Ek 11. Maddesinin 2, 3 ve 4. fıkraları)</a:t>
            </a:r>
          </a:p>
          <a:p>
            <a:pPr marL="0" indent="0" algn="just">
              <a:lnSpc>
                <a:spcPct val="120000"/>
              </a:lnSpc>
              <a:buNone/>
            </a:pPr>
            <a:endParaRPr lang="tr-TR" sz="1400" dirty="0"/>
          </a:p>
          <a:p>
            <a:pPr marL="0" indent="0" algn="just">
              <a:lnSpc>
                <a:spcPct val="120000"/>
              </a:lnSpc>
              <a:buNone/>
            </a:pPr>
            <a:r>
              <a:rPr lang="tr-TR" sz="1400" dirty="0"/>
              <a:t>(Değişik fıkra:21/2/2019-7166/3 </a:t>
            </a:r>
            <a:r>
              <a:rPr lang="tr-TR" sz="1400" dirty="0" err="1"/>
              <a:t>md.</a:t>
            </a:r>
            <a:r>
              <a:rPr lang="tr-TR" sz="1400" dirty="0"/>
              <a:t>) Geri kazanım katılım payları ürünün piyasaya sürüldüğü/ithal edildiği tarihi takip eden ayın yirmi dördüncü günü sonuna kadar ilgililerin gelir veya kurumlar vergisi yönünden bağlı olduğu vergi dairesine, gelir veya kurumlar vergisi mükellefiyeti bulunmayanlar tarafından ise Gelir İdaresi Başkanlığı tarafından belirlenecek vergi dairesine beyan edilerek aynı ayın sonuna kadar ödenir. Katılım payının süresinde beyan edilmediğinin veya eksik beyan edildiğinin tespiti halinde beyan edilmeyen veya eksik beyan edilen katılım payının bir ay içinde ödenmesi gerektiği ilgiliye tebliğ edilir. Süresinde beyan edilmeyen veya eksik beyan edilen katılım payının beyan edilmesi gereken son günden ödendiği tarihe kadar geçen süre için 6183 sayılı Amme Alacaklarının Tahsil Usulü Hakkında Kanunun 51 inci maddesine göre hesaplanacak gecikme zammı oranında faiz uygulanarak aynı Kanuna göre tahsil edilir. Bu madde kapsamında tahsil edilen tutarlar genel bütçeye gelir kaydedilir. </a:t>
            </a:r>
          </a:p>
          <a:p>
            <a:pPr marL="0" indent="0" algn="just">
              <a:lnSpc>
                <a:spcPct val="120000"/>
              </a:lnSpc>
              <a:buNone/>
            </a:pPr>
            <a:r>
              <a:rPr lang="tr-TR" sz="1400" dirty="0"/>
              <a:t>(Ek fıkra:21/2/2019-7166/3 </a:t>
            </a:r>
            <a:r>
              <a:rPr lang="tr-TR" sz="1400" dirty="0" err="1"/>
              <a:t>md.</a:t>
            </a:r>
            <a:r>
              <a:rPr lang="tr-TR" sz="1400" dirty="0"/>
              <a:t>) Hazine ve Maliye Bakanlığı, geri kazanım katılım payının beyan ve ödeme sürelerini kanuni süresinden itibaren bir ayı geçmeyecek şekilde yeniden belirlemeye yetkilidir. </a:t>
            </a:r>
          </a:p>
          <a:p>
            <a:pPr marL="0" indent="0" algn="just">
              <a:lnSpc>
                <a:spcPct val="120000"/>
              </a:lnSpc>
              <a:buNone/>
            </a:pPr>
            <a:r>
              <a:rPr lang="tr-TR" sz="1400" dirty="0"/>
              <a:t>(Ek fıkra:21/2/2019-7166/3 </a:t>
            </a:r>
            <a:r>
              <a:rPr lang="tr-TR" sz="1400" dirty="0" err="1"/>
              <a:t>md.</a:t>
            </a:r>
            <a:r>
              <a:rPr lang="tr-TR" sz="1400" dirty="0"/>
              <a:t>) Geri kazanım katılım payı beyannamelerinin verilme sürelerini; kapsama girenlerin sektörleri, gayrisafi iş hasılatları, istihdam edilen işçi sayıları dikkate alınarak il ve ilçe sınırları itibarıyla ayrı ayrı veya birlikte aylık, üç aylık veya altı aylık dönemler halinde tespit etmeye; beyannamelerin şekil, içerik ve eklerini belirlemeye, beyannamelerin elektronik ortamda gönderilmesine zorunluluk getirmeye, bu beyannamelerin yetki verilmiş gerçek veya tüzel kişiler aracı kılınarak gönderilmesi hususunda izin vermeye, bu kişileri aracı kılmaya veya zorunlu tutmaya ve uygulamaya ilişkin usul ve esasları belirlemeye, Bakanlığın görüşünü alarak, Hazine ve Maliye Bakanlığı yetkilidir.</a:t>
            </a:r>
          </a:p>
          <a:p>
            <a:pPr marL="0" indent="0" algn="just">
              <a:lnSpc>
                <a:spcPct val="120000"/>
              </a:lnSpc>
              <a:buNone/>
            </a:pPr>
            <a:endParaRPr lang="tr-TR" sz="1400" dirty="0"/>
          </a:p>
          <a:p>
            <a:pPr marL="0" indent="0" algn="just">
              <a:lnSpc>
                <a:spcPct val="120000"/>
              </a:lnSpc>
              <a:buNone/>
            </a:pPr>
            <a:endParaRPr lang="tr-TR" sz="1400" dirty="0"/>
          </a:p>
        </p:txBody>
      </p:sp>
    </p:spTree>
    <p:extLst>
      <p:ext uri="{BB962C8B-B14F-4D97-AF65-F5344CB8AC3E}">
        <p14:creationId xmlns:p14="http://schemas.microsoft.com/office/powerpoint/2010/main" val="10857614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nvGraphicFramePr>
        <p:xfrm>
          <a:off x="107950" y="2133600"/>
          <a:ext cx="8928100" cy="4294188"/>
        </p:xfrm>
        <a:graphic>
          <a:graphicData uri="http://schemas.openxmlformats.org/drawingml/2006/table">
            <a:tbl>
              <a:tblPr/>
              <a:tblGrid>
                <a:gridCol w="1243013">
                  <a:extLst>
                    <a:ext uri="{9D8B030D-6E8A-4147-A177-3AD203B41FA5}">
                      <a16:colId xmlns:a16="http://schemas.microsoft.com/office/drawing/2014/main" val="20000"/>
                    </a:ext>
                  </a:extLst>
                </a:gridCol>
                <a:gridCol w="1374775">
                  <a:extLst>
                    <a:ext uri="{9D8B030D-6E8A-4147-A177-3AD203B41FA5}">
                      <a16:colId xmlns:a16="http://schemas.microsoft.com/office/drawing/2014/main" val="20001"/>
                    </a:ext>
                  </a:extLst>
                </a:gridCol>
                <a:gridCol w="1404937">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03325">
                  <a:extLst>
                    <a:ext uri="{9D8B030D-6E8A-4147-A177-3AD203B41FA5}">
                      <a16:colId xmlns:a16="http://schemas.microsoft.com/office/drawing/2014/main" val="20004"/>
                    </a:ext>
                  </a:extLst>
                </a:gridCol>
                <a:gridCol w="1289050">
                  <a:extLst>
                    <a:ext uri="{9D8B030D-6E8A-4147-A177-3AD203B41FA5}">
                      <a16:colId xmlns:a16="http://schemas.microsoft.com/office/drawing/2014/main" val="20005"/>
                    </a:ext>
                  </a:extLst>
                </a:gridCol>
                <a:gridCol w="1168400">
                  <a:extLst>
                    <a:ext uri="{9D8B030D-6E8A-4147-A177-3AD203B41FA5}">
                      <a16:colId xmlns:a16="http://schemas.microsoft.com/office/drawing/2014/main" val="20006"/>
                    </a:ext>
                  </a:extLst>
                </a:gridCol>
              </a:tblGrid>
              <a:tr h="652463">
                <a:tc gridSpan="7">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600" b="1" i="0" u="none" strike="noStrike" cap="none" normalizeH="0" baseline="0">
                          <a:ln>
                            <a:noFill/>
                          </a:ln>
                          <a:solidFill>
                            <a:srgbClr val="FF0000"/>
                          </a:solidFill>
                          <a:effectLst/>
                          <a:latin typeface="Arial TUR" panose="020B0604020202020204" pitchFamily="34" charset="0"/>
                          <a:ea typeface="Arial TUR" panose="020B0604020202020204" pitchFamily="34" charset="0"/>
                          <a:cs typeface="Arial TUR" panose="020B0604020202020204" pitchFamily="34" charset="0"/>
                        </a:rPr>
                        <a:t>2018 YILINDA ELDE EDİLEN İŞYERİ KİRALARININ BEYANI VE VERGİLENDİRİLMESİNE İLİŞKİN TABLO  (%15 GÖTÜRÜ GİDER UYGULAMASI ESAS ALINDIĞINDA)</a:t>
                      </a:r>
                      <a:endParaRPr kumimoji="0" lang="en-GB" altLang="en-US"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076325">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Yıllık Kira Geliri (Brüt)</a:t>
                      </a:r>
                      <a:endParaRPr kumimoji="0" lang="en-GB"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(A)</a:t>
                      </a:r>
                      <a:endParaRPr kumimoji="0" lang="en-GB" altLang="en-US" sz="15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Gelir Vergisi Stopajı</a:t>
                      </a:r>
                      <a:endParaRPr kumimoji="0" lang="en-GB"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 </a:t>
                      </a:r>
                      <a:endParaRPr kumimoji="0" lang="en-GB"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(B=A x %20)</a:t>
                      </a:r>
                      <a:endParaRPr kumimoji="0" lang="en-GB" altLang="en-US" sz="15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Götürü Gider Tutarı</a:t>
                      </a:r>
                      <a:endParaRPr kumimoji="0" lang="en-GB"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 </a:t>
                      </a:r>
                      <a:endParaRPr kumimoji="0" lang="en-GB"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(C=A x %15)</a:t>
                      </a:r>
                      <a:endParaRPr kumimoji="0" lang="en-GB" altLang="en-US" sz="15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Gelir Vergisi Matrahı</a:t>
                      </a:r>
                      <a:endParaRPr kumimoji="0" lang="en-GB"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(D = A – C)</a:t>
                      </a:r>
                      <a:endParaRPr kumimoji="0" lang="en-GB" altLang="en-US" sz="15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Hesaplanan Vergi</a:t>
                      </a:r>
                      <a:endParaRPr kumimoji="0" lang="en-GB"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 </a:t>
                      </a:r>
                      <a:endParaRPr kumimoji="0" lang="en-GB"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(E)</a:t>
                      </a:r>
                      <a:endParaRPr kumimoji="0" lang="en-GB" altLang="en-US" sz="15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İade Edilecek Vergi</a:t>
                      </a:r>
                      <a:endParaRPr kumimoji="0" lang="en-GB"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 F = B – E)</a:t>
                      </a:r>
                      <a:endParaRPr kumimoji="0" lang="en-GB" altLang="en-US" sz="15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Ödenecek Vergi</a:t>
                      </a:r>
                      <a:endParaRPr kumimoji="0" lang="en-GB"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 </a:t>
                      </a:r>
                      <a:endParaRPr kumimoji="0" lang="en-GB"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5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(G = E – B)</a:t>
                      </a:r>
                      <a:endParaRPr kumimoji="0" lang="en-GB" altLang="en-US" sz="15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extLst>
                  <a:ext uri="{0D108BD9-81ED-4DB2-BD59-A6C34878D82A}">
                    <a16:rowId xmlns:a16="http://schemas.microsoft.com/office/drawing/2014/main" val="10001"/>
                  </a:ext>
                </a:extLst>
              </a:tr>
              <a:tr h="320675">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001-34.000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6.800,00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5.100,00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28.900,00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gridSpan="3">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BEYAN YOK</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2"/>
                  </a:ext>
                </a:extLst>
              </a:tr>
              <a:tr h="320675">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34.001,00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6.800,20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5.100,15</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28.900,85</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5.040,17</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1.760,03</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extLst>
                  <a:ext uri="{0D108BD9-81ED-4DB2-BD59-A6C34878D82A}">
                    <a16:rowId xmlns:a16="http://schemas.microsoft.com/office/drawing/2014/main" val="10003"/>
                  </a:ext>
                </a:extLst>
              </a:tr>
              <a:tr h="320675">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50.000,00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10.000,00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7.500,00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42.500,00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8.355,00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1.645,00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extLst>
                  <a:ext uri="{0D108BD9-81ED-4DB2-BD59-A6C34878D82A}">
                    <a16:rowId xmlns:a16="http://schemas.microsoft.com/office/drawing/2014/main" val="10004"/>
                  </a:ext>
                </a:extLst>
              </a:tr>
              <a:tr h="320675">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75.000,00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15.000,00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11.250,00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63.750,00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14.092,50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907,50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extLst>
                  <a:ext uri="{0D108BD9-81ED-4DB2-BD59-A6C34878D82A}">
                    <a16:rowId xmlns:a16="http://schemas.microsoft.com/office/drawing/2014/main" val="10005"/>
                  </a:ext>
                </a:extLst>
              </a:tr>
              <a:tr h="320675">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97.641,00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19.528,20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14.646,15</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82.994,85</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19.528,20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extLst>
                  <a:ext uri="{0D108BD9-81ED-4DB2-BD59-A6C34878D82A}">
                    <a16:rowId xmlns:a16="http://schemas.microsoft.com/office/drawing/2014/main" val="10006"/>
                  </a:ext>
                </a:extLst>
              </a:tr>
              <a:tr h="320675">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100.000,00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20.000,00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15.000,00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85.000,00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20.230,00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230,00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extLst>
                  <a:ext uri="{0D108BD9-81ED-4DB2-BD59-A6C34878D82A}">
                    <a16:rowId xmlns:a16="http://schemas.microsoft.com/office/drawing/2014/main" val="10007"/>
                  </a:ext>
                </a:extLst>
              </a:tr>
              <a:tr h="320675">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200.000,00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40.000,00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30.000,00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170.000,00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49.980,00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9.980,00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D8DFE9"/>
                    </a:solidFill>
                  </a:tcPr>
                </a:tc>
                <a:extLst>
                  <a:ext uri="{0D108BD9-81ED-4DB2-BD59-A6C34878D82A}">
                    <a16:rowId xmlns:a16="http://schemas.microsoft.com/office/drawing/2014/main" val="10008"/>
                  </a:ext>
                </a:extLst>
              </a:tr>
              <a:tr h="320675">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300.000,00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60.000,00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45.000,00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255.000,00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79.730,00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19.730,00</a:t>
                      </a:r>
                    </a:p>
                  </a:txBody>
                  <a:tcPr marL="44450" marR="4445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extLst>
                  <a:ext uri="{0D108BD9-81ED-4DB2-BD59-A6C34878D82A}">
                    <a16:rowId xmlns:a16="http://schemas.microsoft.com/office/drawing/2014/main" val="10009"/>
                  </a:ext>
                </a:extLst>
              </a:tr>
            </a:tbl>
          </a:graphicData>
        </a:graphic>
      </p:graphicFrame>
      <p:sp>
        <p:nvSpPr>
          <p:cNvPr id="103510" name="Dikdörtgen 2"/>
          <p:cNvSpPr>
            <a:spLocks noChangeArrowheads="1"/>
          </p:cNvSpPr>
          <p:nvPr/>
        </p:nvSpPr>
        <p:spPr bwMode="auto">
          <a:xfrm>
            <a:off x="-9525" y="476250"/>
            <a:ext cx="91535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000"/>
              </a:lnSpc>
            </a:pPr>
            <a:r>
              <a:rPr lang="tr-TR" altLang="en-US" sz="1500">
                <a:latin typeface="Arial TUR" panose="020B0604020202020204" pitchFamily="34" charset="0"/>
                <a:ea typeface="Times New Roman" panose="02020603050405020304" pitchFamily="18" charset="0"/>
                <a:cs typeface="Arial TUR" panose="020B0604020202020204" pitchFamily="34" charset="0"/>
              </a:rPr>
              <a:t>2018 takvim yılı içerisinde gerçek kişilerce elde edilen gelirin işyeri kirasından ibaret olduğu ve </a:t>
            </a:r>
            <a:r>
              <a:rPr lang="tr-TR" altLang="en-US"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%15 götürü gider indiriminin </a:t>
            </a:r>
            <a:r>
              <a:rPr lang="tr-TR" altLang="en-US" sz="1500">
                <a:latin typeface="Arial TUR" panose="020B0604020202020204" pitchFamily="34" charset="0"/>
                <a:ea typeface="Times New Roman" panose="02020603050405020304" pitchFamily="18" charset="0"/>
                <a:cs typeface="Arial TUR" panose="020B0604020202020204" pitchFamily="34" charset="0"/>
              </a:rPr>
              <a:t>tercih edildiği durumda aşağıda yer alan tablonun tetkikinden de görüleceği üzere 34.000 TL’ye kadar hiç beyanda bulunulmayacak, elde edilen brüt kira tutarının 34.001 TL- 97.641  TL arasında olduğu durumda ise beyanname verilmesine karşın, ödenecek vergi doğmayacaktır. 2018 takvim yılında elde edilen işyeri kira hasılatının </a:t>
            </a:r>
            <a:r>
              <a:rPr lang="tr-TR" altLang="en-US"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97.641 TL’yi </a:t>
            </a:r>
            <a:r>
              <a:rPr lang="tr-TR" altLang="en-US" sz="1500">
                <a:latin typeface="Arial TUR" panose="020B0604020202020204" pitchFamily="34" charset="0"/>
                <a:ea typeface="Times New Roman" panose="02020603050405020304" pitchFamily="18" charset="0"/>
                <a:cs typeface="Arial TUR" panose="020B0604020202020204" pitchFamily="34" charset="0"/>
              </a:rPr>
              <a:t>aşması halinde de artan oranlı vergi tarifesinin etkisiyle ödenecek vergi çıkacaktır.</a:t>
            </a:r>
            <a:endParaRPr lang="en-GB" altLang="en-US" sz="1500">
              <a:latin typeface="Arial TUR" panose="020B0604020202020204" pitchFamily="34" charset="0"/>
              <a:ea typeface="Times New Roman" panose="02020603050405020304" pitchFamily="18" charset="0"/>
              <a:cs typeface="Arial TUR" panose="020B0604020202020204" pitchFamily="34" charset="0"/>
            </a:endParaRPr>
          </a:p>
        </p:txBody>
      </p:sp>
    </p:spTree>
    <p:extLst>
      <p:ext uri="{BB962C8B-B14F-4D97-AF65-F5344CB8AC3E}">
        <p14:creationId xmlns:p14="http://schemas.microsoft.com/office/powerpoint/2010/main" val="8588850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2 Slayt Numarası Yer Tutucusu"/>
          <p:cNvSpPr>
            <a:spLocks noGrp="1"/>
          </p:cNvSpPr>
          <p:nvPr>
            <p:ph type="sldNum" sz="quarter" idx="12"/>
          </p:nvPr>
        </p:nvSpPr>
        <p:spPr bwMode="auto">
          <a:xfrm>
            <a:off x="8629650" y="6400800"/>
            <a:ext cx="5143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A587230-927D-46DB-B7A1-B96002DA0F64}" type="slidenum">
              <a:rPr lang="tr-TR" altLang="tr-TR" sz="1200" smtClean="0">
                <a:solidFill>
                  <a:srgbClr val="898989"/>
                </a:solidFill>
              </a:rPr>
              <a:pPr/>
              <a:t>111</a:t>
            </a:fld>
            <a:endParaRPr lang="tr-TR" altLang="tr-TR" sz="1200">
              <a:solidFill>
                <a:srgbClr val="898989"/>
              </a:solidFill>
            </a:endParaRPr>
          </a:p>
        </p:txBody>
      </p:sp>
      <p:sp>
        <p:nvSpPr>
          <p:cNvPr id="104451" name="Rectangle 32"/>
          <p:cNvSpPr>
            <a:spLocks noChangeArrowheads="1"/>
          </p:cNvSpPr>
          <p:nvPr/>
        </p:nvSpPr>
        <p:spPr bwMode="auto">
          <a:xfrm>
            <a:off x="107950" y="476250"/>
            <a:ext cx="89281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r>
              <a:rPr lang="tr-TR" altLang="tr-TR" sz="1600" u="sng">
                <a:solidFill>
                  <a:srgbClr val="FF0000"/>
                </a:solidFill>
                <a:latin typeface="Arial TUR" panose="020B0604020202020204" pitchFamily="34" charset="0"/>
                <a:ea typeface="Arial TUR" panose="020B0604020202020204" pitchFamily="34" charset="0"/>
                <a:cs typeface="Arial TUR" panose="020B0604020202020204" pitchFamily="34" charset="0"/>
              </a:rPr>
              <a:t>Örnek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 : Hem İşyeri Hem de Mesken Kira Geliri Elde Eden Bir Mükellefin Beyanı</a:t>
            </a:r>
          </a:p>
          <a:p>
            <a:pPr algn="just" eaLnBrk="1" hangingPunct="1"/>
            <a:r>
              <a:rPr lang="tr-TR" altLang="tr-TR" sz="900">
                <a:solidFill>
                  <a:srgbClr val="000000"/>
                </a:solidFill>
                <a:latin typeface="Arial TUR" panose="020B0604020202020204" pitchFamily="34" charset="0"/>
                <a:ea typeface="Arial TUR" panose="020B0604020202020204" pitchFamily="34" charset="0"/>
                <a:cs typeface="Arial TUR" panose="020B0604020202020204" pitchFamily="34" charset="0"/>
              </a:rPr>
              <a:t> </a:t>
            </a:r>
          </a:p>
          <a:p>
            <a:pPr algn="just">
              <a:spcBef>
                <a:spcPct val="20000"/>
              </a:spcBef>
              <a:buFont typeface="Arial" panose="020B0604020202020204" pitchFamily="34" charset="0"/>
              <a:buNone/>
            </a:pPr>
            <a:r>
              <a:rPr lang="tr-TR" altLang="tr-TR" sz="1600">
                <a:latin typeface="Arial TUR" panose="020B0604020202020204" pitchFamily="34" charset="0"/>
                <a:ea typeface="Arial TUR" panose="020B0604020202020204" pitchFamily="34" charset="0"/>
                <a:cs typeface="Arial TUR" panose="020B0604020202020204" pitchFamily="34" charset="0"/>
              </a:rPr>
              <a:t>Arzu hanım, 2018 yılında mesken olarak kiraya verdiği apartman dairesi dolayısıyla 28.400 TL, işyeri olarak kiraya verdiği bir başka gayrimenkulü dolayısıyla da brüt 25.000 TL kira hasılatı elde etmiştir. Arzu hanımın elde ettiği işyeri kira hasılatı üzerinden 5.000 TL gelir vergisi kesintisi yapılmıştır. Mükellefin vergiye tabi geliri sadece gayrimenkul sermaye iratlarından ibaret olup, götürü gider usulünü seçmiştir.</a:t>
            </a:r>
          </a:p>
          <a:p>
            <a:pPr algn="just">
              <a:spcBef>
                <a:spcPct val="20000"/>
              </a:spcBef>
              <a:buFont typeface="Arial" panose="020B0604020202020204" pitchFamily="34" charset="0"/>
              <a:buNone/>
            </a:pPr>
            <a:endParaRPr lang="tr-TR" altLang="tr-TR" sz="900">
              <a:solidFill>
                <a:srgbClr val="000000"/>
              </a:solidFill>
              <a:latin typeface="Arial TUR" panose="020B0604020202020204" pitchFamily="34" charset="0"/>
              <a:ea typeface="Arial TUR" panose="020B0604020202020204" pitchFamily="34" charset="0"/>
              <a:cs typeface="Arial TUR" panose="020B0604020202020204" pitchFamily="34" charset="0"/>
            </a:endParaRPr>
          </a:p>
          <a:p>
            <a:pPr algn="just" eaLnBrk="1" hangingPunct="1"/>
            <a:r>
              <a:rPr lang="tr-TR" altLang="tr-TR" sz="1500">
                <a:solidFill>
                  <a:srgbClr val="000000"/>
                </a:solidFill>
                <a:latin typeface="Arial TUR" panose="020B0604020202020204" pitchFamily="34" charset="0"/>
                <a:ea typeface="Arial TUR" panose="020B0604020202020204" pitchFamily="34" charset="0"/>
                <a:cs typeface="Arial TUR" panose="020B0604020202020204" pitchFamily="34" charset="0"/>
              </a:rPr>
              <a:t>Bu kapsamda Arzu Hanım, 2018 yılında mesken olarak kiraya verdiği apartman dairesinden istisna sonrası 24.000 TL, işyeri olarak kiraya verdiği gayrimenkulünden ise brüt 25.000 TL olmak üzere toplam 49.000 TL vergiye tabi geliri bulunduğundan işyeri kira gelirini de mesken kira geliri için vermek zorunda olduğu yıllık beyannamesine dahil edecektir.</a:t>
            </a:r>
          </a:p>
        </p:txBody>
      </p:sp>
      <p:graphicFrame>
        <p:nvGraphicFramePr>
          <p:cNvPr id="3" name="Tablo 2"/>
          <p:cNvGraphicFramePr>
            <a:graphicFrameLocks noGrp="1"/>
          </p:cNvGraphicFramePr>
          <p:nvPr/>
        </p:nvGraphicFramePr>
        <p:xfrm>
          <a:off x="250825" y="3409950"/>
          <a:ext cx="8450263" cy="3316288"/>
        </p:xfrm>
        <a:graphic>
          <a:graphicData uri="http://schemas.openxmlformats.org/drawingml/2006/table">
            <a:tbl>
              <a:tblPr/>
              <a:tblGrid>
                <a:gridCol w="6713538">
                  <a:extLst>
                    <a:ext uri="{9D8B030D-6E8A-4147-A177-3AD203B41FA5}">
                      <a16:colId xmlns:a16="http://schemas.microsoft.com/office/drawing/2014/main" val="20000"/>
                    </a:ext>
                  </a:extLst>
                </a:gridCol>
                <a:gridCol w="1736725">
                  <a:extLst>
                    <a:ext uri="{9D8B030D-6E8A-4147-A177-3AD203B41FA5}">
                      <a16:colId xmlns:a16="http://schemas.microsoft.com/office/drawing/2014/main" val="20001"/>
                    </a:ext>
                  </a:extLst>
                </a:gridCol>
              </a:tblGrid>
              <a:tr h="287338">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1- Mesken Kira Hasılatı</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28.400,00</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F2D4"/>
                    </a:solidFill>
                  </a:tcPr>
                </a:tc>
                <a:extLst>
                  <a:ext uri="{0D108BD9-81ED-4DB2-BD59-A6C34878D82A}">
                    <a16:rowId xmlns:a16="http://schemas.microsoft.com/office/drawing/2014/main" val="10000"/>
                  </a:ext>
                </a:extLst>
              </a:tr>
              <a:tr h="3365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2- İşyeri Kira Hasılatı</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25.000,00</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F2D4"/>
                    </a:solidFill>
                  </a:tcPr>
                </a:tc>
                <a:extLst>
                  <a:ext uri="{0D108BD9-81ED-4DB2-BD59-A6C34878D82A}">
                    <a16:rowId xmlns:a16="http://schemas.microsoft.com/office/drawing/2014/main" val="10001"/>
                  </a:ext>
                </a:extLst>
              </a:tr>
              <a:tr h="3365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3- Toplam G.M.S.İ.</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53.400,00</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F2D4"/>
                    </a:solidFill>
                  </a:tcPr>
                </a:tc>
                <a:extLst>
                  <a:ext uri="{0D108BD9-81ED-4DB2-BD59-A6C34878D82A}">
                    <a16:rowId xmlns:a16="http://schemas.microsoft.com/office/drawing/2014/main" val="10002"/>
                  </a:ext>
                </a:extLst>
              </a:tr>
              <a:tr h="3365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4- G.M.S.İ. İstisnası</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4.400,00</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F2D4"/>
                    </a:solidFill>
                  </a:tcPr>
                </a:tc>
                <a:extLst>
                  <a:ext uri="{0D108BD9-81ED-4DB2-BD59-A6C34878D82A}">
                    <a16:rowId xmlns:a16="http://schemas.microsoft.com/office/drawing/2014/main" val="10003"/>
                  </a:ext>
                </a:extLst>
              </a:tr>
              <a:tr h="3365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5- İstisna Sonrası G.M.S.İ.</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49.000,00</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F2D4"/>
                    </a:solidFill>
                  </a:tcPr>
                </a:tc>
                <a:extLst>
                  <a:ext uri="{0D108BD9-81ED-4DB2-BD59-A6C34878D82A}">
                    <a16:rowId xmlns:a16="http://schemas.microsoft.com/office/drawing/2014/main" val="10004"/>
                  </a:ext>
                </a:extLst>
              </a:tr>
              <a:tr h="3365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6- Götürü Gider (49.000 x % 15 )</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7.350,00</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F2D4"/>
                    </a:solidFill>
                  </a:tcPr>
                </a:tc>
                <a:extLst>
                  <a:ext uri="{0D108BD9-81ED-4DB2-BD59-A6C34878D82A}">
                    <a16:rowId xmlns:a16="http://schemas.microsoft.com/office/drawing/2014/main" val="10005"/>
                  </a:ext>
                </a:extLst>
              </a:tr>
              <a:tr h="3365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7- Gelir Vergisi Matrahı</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41.650,00</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F2D4"/>
                    </a:solidFill>
                  </a:tcPr>
                </a:tc>
                <a:extLst>
                  <a:ext uri="{0D108BD9-81ED-4DB2-BD59-A6C34878D82A}">
                    <a16:rowId xmlns:a16="http://schemas.microsoft.com/office/drawing/2014/main" val="10006"/>
                  </a:ext>
                </a:extLst>
              </a:tr>
              <a:tr h="3365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8- Hesaplanan Gelir Vergisi</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8.125,50</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F2D4"/>
                    </a:solidFill>
                  </a:tcPr>
                </a:tc>
                <a:extLst>
                  <a:ext uri="{0D108BD9-81ED-4DB2-BD59-A6C34878D82A}">
                    <a16:rowId xmlns:a16="http://schemas.microsoft.com/office/drawing/2014/main" val="10007"/>
                  </a:ext>
                </a:extLst>
              </a:tr>
              <a:tr h="3365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9- Mahsup Edilecek Gelir Vergisi</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  5.000,00</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F2D4"/>
                    </a:solidFill>
                  </a:tcPr>
                </a:tc>
                <a:extLst>
                  <a:ext uri="{0D108BD9-81ED-4DB2-BD59-A6C34878D82A}">
                    <a16:rowId xmlns:a16="http://schemas.microsoft.com/office/drawing/2014/main" val="10008"/>
                  </a:ext>
                </a:extLst>
              </a:tr>
              <a:tr h="3365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10-Ödenecek Gelir Vergisi</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3.125,50</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F2D4"/>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43175720"/>
      </p:ext>
    </p:extLst>
  </p:cSld>
  <p:clrMapOvr>
    <a:masterClrMapping/>
  </p:clrMapOvr>
  <p:transition>
    <p:cover dir="d"/>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34C45DC-6B37-4872-82C0-D32E45F8124B}" type="slidenum">
              <a:rPr lang="tr-TR" altLang="tr-TR" sz="1200" smtClean="0">
                <a:solidFill>
                  <a:srgbClr val="898989"/>
                </a:solidFill>
              </a:rPr>
              <a:pPr/>
              <a:t>112</a:t>
            </a:fld>
            <a:endParaRPr lang="tr-TR" altLang="tr-TR" sz="1200">
              <a:solidFill>
                <a:srgbClr val="898989"/>
              </a:solidFill>
            </a:endParaRPr>
          </a:p>
        </p:txBody>
      </p:sp>
      <p:sp>
        <p:nvSpPr>
          <p:cNvPr id="106499" name="Dikdörtgen 3"/>
          <p:cNvSpPr>
            <a:spLocks noChangeArrowheads="1"/>
          </p:cNvSpPr>
          <p:nvPr/>
        </p:nvSpPr>
        <p:spPr bwMode="auto">
          <a:xfrm>
            <a:off x="107950" y="6308725"/>
            <a:ext cx="9036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tr-TR" altLang="tr-TR" sz="1400">
                <a:solidFill>
                  <a:srgbClr val="FF0000"/>
                </a:solidFill>
                <a:latin typeface="Arial TUR" panose="020B0604020202020204" pitchFamily="34" charset="0"/>
                <a:ea typeface="Arial TUR" panose="020B0604020202020204" pitchFamily="34" charset="0"/>
                <a:cs typeface="Arial TUR" panose="020B0604020202020204" pitchFamily="34" charset="0"/>
              </a:rPr>
              <a:t>Ankara Vergi Dairesi Başkanlığı'nın 13.05.2013 tarih ve 38418978-120[74-13/1]-438 sayılı özelgesi.</a:t>
            </a:r>
          </a:p>
        </p:txBody>
      </p:sp>
      <p:sp>
        <p:nvSpPr>
          <p:cNvPr id="106500" name="Rectangle 2"/>
          <p:cNvSpPr>
            <a:spLocks noChangeArrowheads="1"/>
          </p:cNvSpPr>
          <p:nvPr/>
        </p:nvSpPr>
        <p:spPr bwMode="auto">
          <a:xfrm>
            <a:off x="250825" y="6237288"/>
            <a:ext cx="3017838" cy="9525"/>
          </a:xfrm>
          <a:prstGeom prst="rect">
            <a:avLst/>
          </a:prstGeom>
          <a:solidFill>
            <a:srgbClr val="000000"/>
          </a:solidFill>
          <a:ln w="9525" algn="ctr">
            <a:solidFill>
              <a:schemeClr val="tx1"/>
            </a:solidFill>
            <a:miter lim="800000"/>
            <a:headEnd/>
            <a:tailEnd/>
          </a:ln>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sp>
        <p:nvSpPr>
          <p:cNvPr id="106501" name="Dikdörtgen 1"/>
          <p:cNvSpPr>
            <a:spLocks noChangeArrowheads="1"/>
          </p:cNvSpPr>
          <p:nvPr/>
        </p:nvSpPr>
        <p:spPr bwMode="auto">
          <a:xfrm>
            <a:off x="34925" y="981075"/>
            <a:ext cx="900112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EŞ TARAFINDAN ÖDENEN LOJMAN KİRASININ KİRA GELİRİNDE İNDİRİM KONUSU YAPILIP YAPILAMAYACAĞI</a:t>
            </a:r>
          </a:p>
          <a:p>
            <a:pPr algn="just"/>
            <a:endParaRPr lang="tr-TR" altLang="tr-TR" sz="1600" baseline="30000">
              <a:latin typeface="Arial TUR" panose="020B0604020202020204" pitchFamily="34" charset="0"/>
              <a:ea typeface="Times New Roman" panose="02020603050405020304" pitchFamily="18" charset="0"/>
              <a:cs typeface="Arial TUR" panose="020B0604020202020204" pitchFamily="34" charset="0"/>
            </a:endParaRPr>
          </a:p>
          <a:p>
            <a:pPr algn="just">
              <a:lnSpc>
                <a:spcPct val="1500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Eşle birlikte oturulan lojmana yapılan ödemelerin kira sayılması ve lojman kira bedellerinin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evlilik birliği içerisinde yapılan müşterek gider </a:t>
            </a:r>
            <a:r>
              <a:rPr lang="tr-TR" altLang="tr-TR" sz="1600">
                <a:latin typeface="Arial TUR" panose="020B0604020202020204" pitchFamily="34" charset="0"/>
                <a:ea typeface="Times New Roman" panose="02020603050405020304" pitchFamily="18" charset="0"/>
                <a:cs typeface="Arial TUR" panose="020B0604020202020204" pitchFamily="34" charset="0"/>
              </a:rPr>
              <a:t>olarak kabul edilmesi gerekmektedir.</a:t>
            </a:r>
          </a:p>
          <a:p>
            <a:pPr algn="just"/>
            <a:r>
              <a:rPr lang="tr-TR" altLang="tr-TR" sz="1600">
                <a:latin typeface="Arial TUR" panose="020B0604020202020204" pitchFamily="34" charset="0"/>
                <a:ea typeface="Times New Roman" panose="02020603050405020304" pitchFamily="18" charset="0"/>
                <a:cs typeface="Arial TUR" panose="020B0604020202020204" pitchFamily="34" charset="0"/>
              </a:rPr>
              <a:t> </a:t>
            </a:r>
          </a:p>
          <a:p>
            <a:pPr algn="just">
              <a:lnSpc>
                <a:spcPct val="1500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Buna göre, sahip olunulan konutun kiraya verilmesi sonucu elde edilen kira gelirinin beyanında, gerçek gider yöntemini seçilmesi koşuluyla, istisnaya isabet eden kısım hariç olmak üzere ikamet edilen konut (lojman) için ödenen kira bedelinin gider olarak indirim konusu yapılması mümkün bulunmaktadır.</a:t>
            </a:r>
          </a:p>
        </p:txBody>
      </p:sp>
    </p:spTree>
    <p:extLst>
      <p:ext uri="{BB962C8B-B14F-4D97-AF65-F5344CB8AC3E}">
        <p14:creationId xmlns:p14="http://schemas.microsoft.com/office/powerpoint/2010/main" val="20326332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ayt Numarası Yer Tutucusu 1"/>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l"/>
            <a:fld id="{56D1AEDE-8F8A-449E-BA5B-63B596A22591}" type="slidenum">
              <a:rPr lang="tr-TR" altLang="tr-TR" sz="1200" smtClean="0"/>
              <a:pPr algn="l"/>
              <a:t>113</a:t>
            </a:fld>
            <a:endParaRPr lang="tr-TR" altLang="tr-TR" sz="1200"/>
          </a:p>
        </p:txBody>
      </p:sp>
      <p:sp>
        <p:nvSpPr>
          <p:cNvPr id="107523" name="Dikdörtgen 2"/>
          <p:cNvSpPr>
            <a:spLocks noChangeArrowheads="1"/>
          </p:cNvSpPr>
          <p:nvPr/>
        </p:nvSpPr>
        <p:spPr bwMode="auto">
          <a:xfrm>
            <a:off x="0" y="476250"/>
            <a:ext cx="9139238"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000"/>
              </a:lnSpc>
            </a:pPr>
            <a:r>
              <a:rPr lang="tr-TR" altLang="tr-TR">
                <a:solidFill>
                  <a:srgbClr val="FF0000"/>
                </a:solidFill>
                <a:latin typeface="Arial TUR" panose="020B0604020202020204" pitchFamily="34" charset="0"/>
                <a:ea typeface="Times New Roman" panose="02020603050405020304" pitchFamily="18" charset="0"/>
                <a:cs typeface="Arial TUR" panose="020B0604020202020204" pitchFamily="34" charset="0"/>
              </a:rPr>
              <a:t>GÜNLÜK VEYA HAFTALIK SÜRELERLE KONUT KİRALAMA FAALİYETİNDEN ELDE EDİLEN GELİRİN VERGİLENDİRİLMESİ</a:t>
            </a:r>
            <a:r>
              <a:rPr lang="tr-TR" altLang="tr-TR" baseline="30000">
                <a:solidFill>
                  <a:srgbClr val="FF0000"/>
                </a:solidFill>
                <a:latin typeface="Arial TUR" panose="020B0604020202020204" pitchFamily="34" charset="0"/>
                <a:ea typeface="Times New Roman" panose="02020603050405020304" pitchFamily="18" charset="0"/>
                <a:cs typeface="Arial TUR" panose="020B0604020202020204" pitchFamily="34" charset="0"/>
              </a:rPr>
              <a:t> </a:t>
            </a:r>
            <a:endParaRPr lang="tr-TR" altLang="tr-TR">
              <a:solidFill>
                <a:srgbClr val="FF0000"/>
              </a:solidFill>
              <a:latin typeface="Arial TUR" panose="020B0604020202020204" pitchFamily="34" charset="0"/>
              <a:ea typeface="Times New Roman" panose="02020603050405020304" pitchFamily="18" charset="0"/>
              <a:cs typeface="Arial TUR" panose="020B0604020202020204" pitchFamily="34" charset="0"/>
            </a:endParaRPr>
          </a:p>
          <a:p>
            <a:pPr algn="just">
              <a:lnSpc>
                <a:spcPts val="1600"/>
              </a:lnSpc>
            </a:pPr>
            <a:endParaRPr lang="tr-TR" altLang="tr-TR" sz="1600">
              <a:latin typeface="Arial TUR" panose="020B0604020202020204" pitchFamily="34" charset="0"/>
              <a:ea typeface="Times New Roman" panose="02020603050405020304" pitchFamily="18" charset="0"/>
              <a:cs typeface="Arial TUR" panose="020B0604020202020204" pitchFamily="34" charset="0"/>
            </a:endParaRPr>
          </a:p>
          <a:p>
            <a:pPr algn="just">
              <a:lnSpc>
                <a:spcPts val="21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Gayrimenkullerin uzun süreli kiralanması suretiyle elde edilecek gelirden daha fazla gelir elde edilmesi amacıyla,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günlük veya haftalık olarak, süreklilik arz eden bir şekilde farklı kişilerin kullanımına hazır halde bulundurulması</a:t>
            </a:r>
            <a:r>
              <a:rPr lang="tr-TR" altLang="tr-TR" sz="1600">
                <a:latin typeface="Arial TUR" panose="020B0604020202020204" pitchFamily="34" charset="0"/>
                <a:ea typeface="Times New Roman" panose="02020603050405020304" pitchFamily="18" charset="0"/>
                <a:cs typeface="Arial TUR" panose="020B0604020202020204" pitchFamily="34" charset="0"/>
              </a:rPr>
              <a:t>, kalacak kişilere konutun teslimi ve kalma sürelerinin sonunda konutun teslim alınması ve yeniden kullanıma hazır hale getirilmesi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ticari bir organizasyonu </a:t>
            </a:r>
            <a:r>
              <a:rPr lang="tr-TR" altLang="tr-TR" sz="1600">
                <a:latin typeface="Arial TUR" panose="020B0604020202020204" pitchFamily="34" charset="0"/>
                <a:ea typeface="Times New Roman" panose="02020603050405020304" pitchFamily="18" charset="0"/>
                <a:cs typeface="Arial TUR" panose="020B0604020202020204" pitchFamily="34" charset="0"/>
              </a:rPr>
              <a:t>gerektirmektedir. </a:t>
            </a:r>
          </a:p>
          <a:p>
            <a:pPr algn="just">
              <a:lnSpc>
                <a:spcPts val="2100"/>
              </a:lnSpc>
            </a:pPr>
            <a:endParaRPr lang="tr-TR" altLang="tr-TR" sz="1600">
              <a:latin typeface="Arial TUR" panose="020B0604020202020204" pitchFamily="34" charset="0"/>
              <a:ea typeface="Times New Roman" panose="02020603050405020304" pitchFamily="18" charset="0"/>
              <a:cs typeface="Arial TUR" panose="020B0604020202020204" pitchFamily="34" charset="0"/>
            </a:endParaRPr>
          </a:p>
          <a:p>
            <a:pPr algn="just">
              <a:lnSpc>
                <a:spcPts val="21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Ayrıca, söz konusu konutun belirli bir bedel karşılığı olmak üzere günlük ya da haftalık olarak kullanıma sunulmasında bir kira akdinden söz edilmesi mümkün olmadığından bu faaliyetin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ticari faaliyet </a:t>
            </a:r>
            <a:r>
              <a:rPr lang="tr-TR" altLang="tr-TR" sz="1600">
                <a:latin typeface="Arial TUR" panose="020B0604020202020204" pitchFamily="34" charset="0"/>
                <a:ea typeface="Times New Roman" panose="02020603050405020304" pitchFamily="18" charset="0"/>
                <a:cs typeface="Arial TUR" panose="020B0604020202020204" pitchFamily="34" charset="0"/>
              </a:rPr>
              <a:t>olarak değerlendirilmesi gerekmektedir.</a:t>
            </a:r>
          </a:p>
          <a:p>
            <a:pPr algn="just">
              <a:lnSpc>
                <a:spcPts val="21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 </a:t>
            </a:r>
          </a:p>
          <a:p>
            <a:pPr algn="just">
              <a:lnSpc>
                <a:spcPts val="21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Bu hüküm ve açıklamalar çerçevesinde, gayrimenkullerin günlük ve haftalık olarak kiraya verilmesinden elde edilen kazancın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ticari kazanç </a:t>
            </a:r>
            <a:r>
              <a:rPr lang="tr-TR" altLang="tr-TR" sz="1600">
                <a:latin typeface="Arial TUR" panose="020B0604020202020204" pitchFamily="34" charset="0"/>
                <a:ea typeface="Times New Roman" panose="02020603050405020304" pitchFamily="18" charset="0"/>
                <a:cs typeface="Arial TUR" panose="020B0604020202020204" pitchFamily="34" charset="0"/>
              </a:rPr>
              <a:t>hükümlerine göre vergilendirilmesi gerekmektedir. </a:t>
            </a:r>
          </a:p>
          <a:p>
            <a:pPr algn="just">
              <a:lnSpc>
                <a:spcPts val="2100"/>
              </a:lnSpc>
            </a:pPr>
            <a:endParaRPr lang="tr-TR" altLang="tr-TR" sz="1600">
              <a:latin typeface="Arial TUR" panose="020B0604020202020204" pitchFamily="34" charset="0"/>
              <a:ea typeface="Times New Roman" panose="02020603050405020304" pitchFamily="18" charset="0"/>
              <a:cs typeface="Arial TUR" panose="020B0604020202020204" pitchFamily="34" charset="0"/>
            </a:endParaRPr>
          </a:p>
          <a:p>
            <a:pPr algn="just">
              <a:lnSpc>
                <a:spcPts val="21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Diğer taraftan, günlük olarak kiralama işlemine konu edilen mülkiyeti aynı şahsa ait olan gayrimenkuller ticari faaliyet çerçevesinde konaklama yeri kabul edileceğinden, bütün müşterilerin VUK’nun 240/C maddesindeki bilgileri içerecek şekilde düzenlenecek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günlük müşteri listesi</a:t>
            </a:r>
            <a:r>
              <a:rPr lang="tr-TR" altLang="tr-TR" sz="1600">
                <a:latin typeface="Arial TUR" panose="020B0604020202020204" pitchFamily="34" charset="0"/>
                <a:ea typeface="Times New Roman" panose="02020603050405020304" pitchFamily="18" charset="0"/>
                <a:cs typeface="Arial TUR" panose="020B0604020202020204" pitchFamily="34" charset="0"/>
              </a:rPr>
              <a:t>ne kaydedilmesi ve kira gelirleri karşılığında kiralama hizmetinin ifa edildiği tarihten itibaren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yedi gün içerisinde fatura düzenlenmesi </a:t>
            </a:r>
            <a:r>
              <a:rPr lang="tr-TR" altLang="tr-TR" sz="1600">
                <a:latin typeface="Arial TUR" panose="020B0604020202020204" pitchFamily="34" charset="0"/>
                <a:ea typeface="Times New Roman" panose="02020603050405020304" pitchFamily="18" charset="0"/>
                <a:cs typeface="Arial TUR" panose="020B0604020202020204" pitchFamily="34" charset="0"/>
              </a:rPr>
              <a:t>gerektiği tabiidir.</a:t>
            </a:r>
          </a:p>
          <a:p>
            <a:pPr algn="just">
              <a:lnSpc>
                <a:spcPts val="1600"/>
              </a:lnSpc>
            </a:pPr>
            <a:endParaRPr lang="tr-TR" altLang="tr-TR" sz="1600">
              <a:latin typeface="Arial TUR" panose="020B0604020202020204" pitchFamily="34" charset="0"/>
              <a:ea typeface="Times New Roman" panose="02020603050405020304" pitchFamily="18" charset="0"/>
              <a:cs typeface="Arial TUR" panose="020B0604020202020204" pitchFamily="34" charset="0"/>
            </a:endParaRPr>
          </a:p>
          <a:p>
            <a:pPr algn="just">
              <a:lnSpc>
                <a:spcPts val="1600"/>
              </a:lnSpc>
            </a:pPr>
            <a:endParaRPr lang="tr-TR" altLang="tr-TR" sz="1600">
              <a:latin typeface="Arial TUR" panose="020B0604020202020204" pitchFamily="34" charset="0"/>
              <a:ea typeface="Times New Roman" panose="02020603050405020304" pitchFamily="18" charset="0"/>
              <a:cs typeface="Arial TUR" panose="020B0604020202020204" pitchFamily="34" charset="0"/>
            </a:endParaRPr>
          </a:p>
          <a:p>
            <a:pPr algn="just">
              <a:lnSpc>
                <a:spcPts val="1600"/>
              </a:lnSpc>
            </a:pPr>
            <a:endParaRPr lang="tr-TR" altLang="tr-TR" sz="1600">
              <a:latin typeface="Arial TUR" panose="020B0604020202020204" pitchFamily="34" charset="0"/>
              <a:ea typeface="Times New Roman" panose="02020603050405020304" pitchFamily="18" charset="0"/>
              <a:cs typeface="Arial TUR" panose="020B0604020202020204" pitchFamily="34" charset="0"/>
            </a:endParaRPr>
          </a:p>
        </p:txBody>
      </p:sp>
      <p:sp>
        <p:nvSpPr>
          <p:cNvPr id="107524" name="Dikdörtgen 1"/>
          <p:cNvSpPr>
            <a:spLocks noChangeArrowheads="1"/>
          </p:cNvSpPr>
          <p:nvPr/>
        </p:nvSpPr>
        <p:spPr bwMode="auto">
          <a:xfrm>
            <a:off x="19050" y="6535738"/>
            <a:ext cx="8713788" cy="296862"/>
          </a:xfrm>
          <a:prstGeom prst="rect">
            <a:avLst/>
          </a:prstGeom>
          <a:solidFill>
            <a:schemeClr val="bg2"/>
          </a:solidFill>
          <a:ln w="38100">
            <a:solidFill>
              <a:schemeClr val="tx1"/>
            </a:solidFill>
            <a:miter lim="800000"/>
            <a:headEnd/>
            <a:tailEnd/>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16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İstanbul VDB’nın 19.02.2016 tarih ve 62030549-120[40-2014/891]-14193 sayılı özelgesi, </a:t>
            </a:r>
          </a:p>
        </p:txBody>
      </p:sp>
    </p:spTree>
    <p:extLst>
      <p:ext uri="{BB962C8B-B14F-4D97-AF65-F5344CB8AC3E}">
        <p14:creationId xmlns:p14="http://schemas.microsoft.com/office/powerpoint/2010/main" val="24117749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ayt Numarası Yer Tutucusu 1"/>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l"/>
            <a:fld id="{DF7CF63F-0EAB-4C13-87D4-DCD0DFC712DB}" type="slidenum">
              <a:rPr lang="tr-TR" altLang="tr-TR" sz="1200" smtClean="0"/>
              <a:pPr algn="l"/>
              <a:t>114</a:t>
            </a:fld>
            <a:endParaRPr lang="tr-TR" altLang="tr-TR" sz="1200"/>
          </a:p>
        </p:txBody>
      </p:sp>
      <p:sp>
        <p:nvSpPr>
          <p:cNvPr id="108547" name="Dikdörtgen 2"/>
          <p:cNvSpPr>
            <a:spLocks noChangeArrowheads="1"/>
          </p:cNvSpPr>
          <p:nvPr/>
        </p:nvSpPr>
        <p:spPr bwMode="auto">
          <a:xfrm>
            <a:off x="107950" y="620713"/>
            <a:ext cx="8928100" cy="4684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400"/>
              </a:lnSpc>
            </a:pPr>
            <a:r>
              <a:rPr lang="tr-TR" altLang="tr-TR">
                <a:solidFill>
                  <a:srgbClr val="FF0000"/>
                </a:solidFill>
                <a:latin typeface="Arial TUR" panose="020B0604020202020204" pitchFamily="34" charset="0"/>
                <a:ea typeface="Times New Roman" panose="02020603050405020304" pitchFamily="18" charset="0"/>
                <a:cs typeface="Arial TUR" panose="020B0604020202020204" pitchFamily="34" charset="0"/>
              </a:rPr>
              <a:t>KENTSEL DÖNÜŞÜM KAPSAMINDA ALINAN KİRA YARDIMI NEDENİYLE BEYANNAME VERİLİP VERİLMEYECEGİ</a:t>
            </a:r>
            <a:r>
              <a:rPr lang="tr-TR" altLang="tr-TR" baseline="30000">
                <a:solidFill>
                  <a:srgbClr val="FF0000"/>
                </a:solidFill>
                <a:latin typeface="Arial TUR" panose="020B0604020202020204" pitchFamily="34" charset="0"/>
                <a:ea typeface="Times New Roman" panose="02020603050405020304" pitchFamily="18" charset="0"/>
                <a:cs typeface="Arial TUR" panose="020B0604020202020204" pitchFamily="34" charset="0"/>
              </a:rPr>
              <a:t> </a:t>
            </a:r>
          </a:p>
          <a:p>
            <a:pPr algn="just">
              <a:lnSpc>
                <a:spcPts val="2400"/>
              </a:lnSpc>
            </a:pPr>
            <a:endParaRPr lang="tr-TR" altLang="tr-TR">
              <a:solidFill>
                <a:srgbClr val="FF0000"/>
              </a:solidFill>
              <a:latin typeface="Arial TUR" panose="020B0604020202020204" pitchFamily="34" charset="0"/>
              <a:ea typeface="Times New Roman" panose="02020603050405020304" pitchFamily="18" charset="0"/>
              <a:cs typeface="Arial TUR" panose="020B0604020202020204" pitchFamily="34" charset="0"/>
            </a:endParaRPr>
          </a:p>
          <a:p>
            <a:pPr algn="just">
              <a:lnSpc>
                <a:spcPts val="2400"/>
              </a:lnSpc>
            </a:pPr>
            <a:r>
              <a:rPr lang="tr-TR" altLang="tr-TR">
                <a:latin typeface="Arial TUR" panose="020B0604020202020204" pitchFamily="34" charset="0"/>
                <a:ea typeface="Calibri" panose="020F0502020204030204" pitchFamily="34" charset="0"/>
                <a:cs typeface="Arial TUR" panose="020B0604020202020204" pitchFamily="34" charset="0"/>
              </a:rPr>
              <a:t>Kentsel Dönüşüm Projesi kapsamında, yıkılan gayrimenkul için sahibine ödenen ve sözleşmede aylık kira yardımı olarak belirtilen bedel </a:t>
            </a:r>
            <a:r>
              <a:rPr lang="tr-TR" altLang="tr-TR">
                <a:solidFill>
                  <a:srgbClr val="FF0000"/>
                </a:solidFill>
                <a:latin typeface="Arial TUR" panose="020B0604020202020204" pitchFamily="34" charset="0"/>
                <a:ea typeface="Calibri" panose="020F0502020204030204" pitchFamily="34" charset="0"/>
                <a:cs typeface="Arial TUR" panose="020B0604020202020204" pitchFamily="34" charset="0"/>
              </a:rPr>
              <a:t>(18 ay süreyle 2017 yılı 3 büyük il için aylık 860 TL, diğer iller için aylık 535-810 TL) </a:t>
            </a:r>
            <a:r>
              <a:rPr lang="tr-TR" altLang="tr-TR">
                <a:latin typeface="Arial TUR" panose="020B0604020202020204" pitchFamily="34" charset="0"/>
                <a:ea typeface="Calibri" panose="020F0502020204030204" pitchFamily="34" charset="0"/>
                <a:cs typeface="Arial TUR" panose="020B0604020202020204" pitchFamily="34" charset="0"/>
              </a:rPr>
              <a:t>kiralama işlemine dayanmamakta olup, yardım niteliğindeki bu ödemeler, Gelir Vergisi Kanunu’nun 2 nci maddesinde </a:t>
            </a:r>
            <a:r>
              <a:rPr lang="tr-TR" altLang="tr-TR">
                <a:solidFill>
                  <a:srgbClr val="FF0000"/>
                </a:solidFill>
                <a:latin typeface="Arial TUR" panose="020B0604020202020204" pitchFamily="34" charset="0"/>
                <a:ea typeface="Calibri" panose="020F0502020204030204" pitchFamily="34" charset="0"/>
                <a:cs typeface="Arial TUR" panose="020B0604020202020204" pitchFamily="34" charset="0"/>
              </a:rPr>
              <a:t>sayılan gelir unsurlarından hiçbirine girmemektedir. </a:t>
            </a:r>
            <a:r>
              <a:rPr lang="tr-TR" altLang="tr-TR">
                <a:latin typeface="Arial TUR" panose="020B0604020202020204" pitchFamily="34" charset="0"/>
                <a:ea typeface="Calibri" panose="020F0502020204030204" pitchFamily="34" charset="0"/>
                <a:cs typeface="Arial TUR" panose="020B0604020202020204" pitchFamily="34" charset="0"/>
              </a:rPr>
              <a:t>Dolayısıyla söz konusu kira yardımının anılan Kanunun 70 inci maddesi kapsamında elde edilen gayrimenkul sermaye iradı olarak değerlendirilmesi mümkün bulunmamaktadır.</a:t>
            </a:r>
            <a:endParaRPr lang="tr-TR" altLang="tr-TR">
              <a:latin typeface="Arial TUR" panose="020B0604020202020204" pitchFamily="34" charset="0"/>
              <a:ea typeface="Times New Roman" panose="02020603050405020304" pitchFamily="18" charset="0"/>
              <a:cs typeface="Arial TUR" panose="020B0604020202020204" pitchFamily="34" charset="0"/>
            </a:endParaRPr>
          </a:p>
          <a:p>
            <a:pPr algn="just">
              <a:lnSpc>
                <a:spcPts val="2400"/>
              </a:lnSpc>
            </a:pPr>
            <a:r>
              <a:rPr lang="tr-TR" altLang="tr-TR">
                <a:latin typeface="Arial TUR" panose="020B0604020202020204" pitchFamily="34" charset="0"/>
                <a:ea typeface="Calibri" panose="020F0502020204030204" pitchFamily="34" charset="0"/>
                <a:cs typeface="Arial TUR" panose="020B0604020202020204" pitchFamily="34" charset="0"/>
              </a:rPr>
              <a:t> </a:t>
            </a:r>
            <a:endParaRPr lang="tr-TR" altLang="tr-TR">
              <a:latin typeface="Arial TUR" panose="020B0604020202020204" pitchFamily="34" charset="0"/>
              <a:ea typeface="Times New Roman" panose="02020603050405020304" pitchFamily="18" charset="0"/>
              <a:cs typeface="Arial TUR" panose="020B0604020202020204" pitchFamily="34" charset="0"/>
            </a:endParaRPr>
          </a:p>
          <a:p>
            <a:pPr algn="just">
              <a:lnSpc>
                <a:spcPts val="2400"/>
              </a:lnSpc>
            </a:pPr>
            <a:r>
              <a:rPr lang="tr-TR" altLang="tr-TR">
                <a:latin typeface="Arial TUR" panose="020B0604020202020204" pitchFamily="34" charset="0"/>
                <a:ea typeface="Calibri" panose="020F0502020204030204" pitchFamily="34" charset="0"/>
                <a:cs typeface="Arial TUR" panose="020B0604020202020204" pitchFamily="34" charset="0"/>
              </a:rPr>
              <a:t>Bu itibarla, anılan proje kapsamında yıkılan gayrimenkul nedeniyle ödenen söz konusu tutarların, gayrimenkul sermaye iradı olarak beyan edilmesine gerek bulunmamaktadır.</a:t>
            </a:r>
            <a:endParaRPr lang="tr-TR" altLang="tr-TR">
              <a:latin typeface="Arial TUR" panose="020B0604020202020204" pitchFamily="34" charset="0"/>
              <a:ea typeface="Times New Roman" panose="02020603050405020304" pitchFamily="18" charset="0"/>
              <a:cs typeface="Arial TUR" panose="020B0604020202020204" pitchFamily="34" charset="0"/>
            </a:endParaRPr>
          </a:p>
        </p:txBody>
      </p:sp>
      <p:sp>
        <p:nvSpPr>
          <p:cNvPr id="108548" name="Dikdörtgen 1"/>
          <p:cNvSpPr>
            <a:spLocks noChangeArrowheads="1"/>
          </p:cNvSpPr>
          <p:nvPr/>
        </p:nvSpPr>
        <p:spPr bwMode="auto">
          <a:xfrm>
            <a:off x="0" y="6021388"/>
            <a:ext cx="8856663" cy="698500"/>
          </a:xfrm>
          <a:prstGeom prst="rect">
            <a:avLst/>
          </a:prstGeom>
          <a:solidFill>
            <a:schemeClr val="bg2"/>
          </a:solidFill>
          <a:ln w="38100">
            <a:solidFill>
              <a:schemeClr val="tx1"/>
            </a:solidFill>
            <a:miter lim="800000"/>
            <a:headEnd/>
            <a:tailEnd/>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ct val="150000"/>
              </a:lnSpc>
            </a:pPr>
            <a:r>
              <a:rPr lang="tr-TR" altLang="tr-TR" sz="1400">
                <a:latin typeface="Arial TUR" panose="020B0604020202020204" pitchFamily="34" charset="0"/>
                <a:ea typeface="Times New Roman" panose="02020603050405020304" pitchFamily="18" charset="0"/>
                <a:cs typeface="Arial TUR" panose="020B0604020202020204" pitchFamily="34" charset="0"/>
              </a:rPr>
              <a:t>Ankara VDB’nın 09.01.2011 tarih ve B.07.1.GİB.4.06.16.01-2010-GVK-70-19-68 ile </a:t>
            </a:r>
          </a:p>
          <a:p>
            <a:pPr algn="just">
              <a:lnSpc>
                <a:spcPct val="150000"/>
              </a:lnSpc>
            </a:pPr>
            <a:r>
              <a:rPr lang="tr-TR" altLang="tr-TR" sz="1400">
                <a:latin typeface="Arial TUR" panose="020B0604020202020204" pitchFamily="34" charset="0"/>
                <a:ea typeface="Times New Roman" panose="02020603050405020304" pitchFamily="18" charset="0"/>
                <a:cs typeface="Arial TUR" panose="020B0604020202020204" pitchFamily="34" charset="0"/>
              </a:rPr>
              <a:t>İstanbul VDB’nın 01.02.2016 tarih ve 62030549-120[70-2015/240]-8508 sayılı özelgesi, </a:t>
            </a:r>
          </a:p>
        </p:txBody>
      </p:sp>
    </p:spTree>
    <p:extLst>
      <p:ext uri="{BB962C8B-B14F-4D97-AF65-F5344CB8AC3E}">
        <p14:creationId xmlns:p14="http://schemas.microsoft.com/office/powerpoint/2010/main" val="33314516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ayt Numarası Yer Tutucusu 1"/>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l"/>
            <a:fld id="{99E707B9-B661-4070-95E9-AB8895253A03}" type="slidenum">
              <a:rPr lang="tr-TR" altLang="tr-TR" sz="1200" smtClean="0"/>
              <a:pPr algn="l"/>
              <a:t>115</a:t>
            </a:fld>
            <a:endParaRPr lang="tr-TR" altLang="tr-TR" sz="1200"/>
          </a:p>
        </p:txBody>
      </p:sp>
      <p:sp>
        <p:nvSpPr>
          <p:cNvPr id="110595" name="Dikdörtgen 2"/>
          <p:cNvSpPr>
            <a:spLocks noChangeArrowheads="1"/>
          </p:cNvSpPr>
          <p:nvPr/>
        </p:nvSpPr>
        <p:spPr bwMode="auto">
          <a:xfrm>
            <a:off x="0" y="620713"/>
            <a:ext cx="9144000"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1500"/>
              </a:lnSpc>
            </a:pPr>
            <a:r>
              <a:rPr lang="tr-TR" altLang="tr-TR">
                <a:solidFill>
                  <a:srgbClr val="FF0000"/>
                </a:solidFill>
                <a:latin typeface="Arial TUR" panose="020B0604020202020204" pitchFamily="34" charset="0"/>
                <a:ea typeface="Times New Roman" panose="02020603050405020304" pitchFamily="18" charset="0"/>
                <a:cs typeface="Arial TUR" panose="020B0604020202020204" pitchFamily="34" charset="0"/>
              </a:rPr>
              <a:t>TEMLİKNAME İLE GMSİ MÜKELLEFİYET DEVRİ</a:t>
            </a:r>
          </a:p>
          <a:p>
            <a:pPr algn="just">
              <a:lnSpc>
                <a:spcPts val="15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 </a:t>
            </a:r>
          </a:p>
          <a:p>
            <a:pPr algn="just">
              <a:lnSpc>
                <a:spcPts val="22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Gelir Vergisi Kanunu’nun 70 inci maddesi uyarınca, gayrimenkul sermaye iradının mükellefi, kira gelirine konu mal ve hakların sahipleri, mutasarrıfları, zilyedleri, irtifak ve intifa hakkı sahipleri ile kiralanmış bir mal veya hakkın kiraya verilmesi durumunda kiracılardır.</a:t>
            </a:r>
          </a:p>
          <a:p>
            <a:pPr algn="just">
              <a:lnSpc>
                <a:spcPts val="22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 </a:t>
            </a:r>
          </a:p>
          <a:p>
            <a:pPr algn="just">
              <a:lnSpc>
                <a:spcPts val="22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Diğer taraftan; 4721 sayılı Türk Medeni Kanunu’na göre, gayrimenkuller açısından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"sahip olma"</a:t>
            </a:r>
            <a:r>
              <a:rPr lang="tr-TR" altLang="tr-TR" sz="1600">
                <a:latin typeface="Arial TUR" panose="020B0604020202020204" pitchFamily="34" charset="0"/>
                <a:ea typeface="Times New Roman" panose="02020603050405020304" pitchFamily="18" charset="0"/>
                <a:cs typeface="Arial TUR" panose="020B0604020202020204" pitchFamily="34" charset="0"/>
              </a:rPr>
              <a:t> kavramı, mülkiyet hakkına sahip olmayı ifade etmekte olup, gayrimenkuller üzerindeki mülkiyet hakkı tapuya tescil ile doğmaktadır</a:t>
            </a:r>
          </a:p>
          <a:p>
            <a:pPr algn="just">
              <a:lnSpc>
                <a:spcPts val="22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 </a:t>
            </a:r>
          </a:p>
          <a:p>
            <a:pPr algn="just">
              <a:lnSpc>
                <a:spcPts val="22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Öte yandan; Vergi Usul Kanununun 8 inci maddesinin üçüncü fıkrasında, </a:t>
            </a:r>
            <a:r>
              <a:rPr lang="tr-TR" altLang="tr-TR" sz="1600" i="1">
                <a:latin typeface="Arial TUR" panose="020B0604020202020204" pitchFamily="34" charset="0"/>
                <a:ea typeface="Times New Roman" panose="02020603050405020304" pitchFamily="18" charset="0"/>
                <a:cs typeface="Arial TUR" panose="020B0604020202020204" pitchFamily="34" charset="0"/>
              </a:rPr>
              <a:t>"Vergi kanunlarıyla kabul edilen haller müstesna olmak üzere, mükellefiyete veya vergi sorumluluğuna müteallik özel mukaveleler vergi dairelerini bağlamaz."</a:t>
            </a:r>
            <a:r>
              <a:rPr lang="tr-TR" altLang="tr-TR" sz="1600">
                <a:latin typeface="Arial TUR" panose="020B0604020202020204" pitchFamily="34" charset="0"/>
                <a:ea typeface="Times New Roman" panose="02020603050405020304" pitchFamily="18" charset="0"/>
                <a:cs typeface="Arial TUR" panose="020B0604020202020204" pitchFamily="34" charset="0"/>
              </a:rPr>
              <a:t> hükmü yer almaktadır.</a:t>
            </a:r>
          </a:p>
          <a:p>
            <a:pPr algn="just">
              <a:lnSpc>
                <a:spcPts val="22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 </a:t>
            </a:r>
          </a:p>
          <a:p>
            <a:pPr algn="just">
              <a:lnSpc>
                <a:spcPts val="22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Yukarıda yer alan hüküm ve açıklamalar çerçevesinde, </a:t>
            </a:r>
            <a:r>
              <a:rPr lang="tr-TR" altLang="tr-TR">
                <a:solidFill>
                  <a:srgbClr val="FF0000"/>
                </a:solidFill>
                <a:latin typeface="Arial TUR" panose="020B0604020202020204" pitchFamily="34" charset="0"/>
                <a:ea typeface="Times New Roman" panose="02020603050405020304" pitchFamily="18" charset="0"/>
                <a:cs typeface="Arial TUR" panose="020B0604020202020204" pitchFamily="34" charset="0"/>
              </a:rPr>
              <a:t>tapuda adına kayıtlı olan gayrimenkulün kiraya verilmesinden elde edilen gayrimenkul sermaye iradının bizzat sahibi tarafından verilecek Yıllık Gelir Vergisi Beyannamesi ile beyan edilmesi gerekmekte olup, kiralama işlemine konu gayrimenkulden elde edilen kira gelirinin temlikname ile bir başkasına devredilmiş olmasının, mükellefiyet durumuna bir etkisi bulunmamaktadır.</a:t>
            </a:r>
          </a:p>
        </p:txBody>
      </p:sp>
      <p:sp>
        <p:nvSpPr>
          <p:cNvPr id="110596" name="Dikdörtgen 1"/>
          <p:cNvSpPr>
            <a:spLocks noChangeArrowheads="1"/>
          </p:cNvSpPr>
          <p:nvPr/>
        </p:nvSpPr>
        <p:spPr bwMode="auto">
          <a:xfrm>
            <a:off x="107950" y="6308725"/>
            <a:ext cx="8618538" cy="339725"/>
          </a:xfrm>
          <a:prstGeom prst="rect">
            <a:avLst/>
          </a:prstGeom>
          <a:solidFill>
            <a:schemeClr val="bg2"/>
          </a:solidFill>
          <a:ln w="38100">
            <a:solidFill>
              <a:schemeClr val="tx1"/>
            </a:solidFill>
            <a:miter lim="800000"/>
            <a:headEnd/>
            <a:tailEnd/>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tr-TR" altLang="tr-TR" sz="1600">
                <a:latin typeface="Arial TUR" panose="020B0604020202020204" pitchFamily="34" charset="0"/>
                <a:ea typeface="Times New Roman" panose="02020603050405020304" pitchFamily="18" charset="0"/>
                <a:cs typeface="Arial TUR" panose="020B0604020202020204" pitchFamily="34" charset="0"/>
              </a:rPr>
              <a:t>Kastamonu Defterdarlığı’nın 09.05.2016 tarih ve 57062627-010.01-11 4 sayılı özelgesi.</a:t>
            </a:r>
          </a:p>
        </p:txBody>
      </p:sp>
    </p:spTree>
    <p:extLst>
      <p:ext uri="{BB962C8B-B14F-4D97-AF65-F5344CB8AC3E}">
        <p14:creationId xmlns:p14="http://schemas.microsoft.com/office/powerpoint/2010/main" val="37509480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ayt Numarası Yer Tutucusu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DA504EC-5EA1-438D-A1A4-D931188A7597}" type="slidenum">
              <a:rPr lang="tr-TR" altLang="tr-TR" sz="1200" smtClean="0">
                <a:solidFill>
                  <a:srgbClr val="898989"/>
                </a:solidFill>
              </a:rPr>
              <a:pPr/>
              <a:t>116</a:t>
            </a:fld>
            <a:endParaRPr lang="tr-TR" altLang="tr-TR" sz="1200">
              <a:solidFill>
                <a:srgbClr val="898989"/>
              </a:solidFill>
            </a:endParaRPr>
          </a:p>
        </p:txBody>
      </p:sp>
      <p:sp>
        <p:nvSpPr>
          <p:cNvPr id="111619" name="Dikdörtgen 2"/>
          <p:cNvSpPr>
            <a:spLocks noChangeArrowheads="1"/>
          </p:cNvSpPr>
          <p:nvPr/>
        </p:nvSpPr>
        <p:spPr bwMode="auto">
          <a:xfrm>
            <a:off x="1588" y="0"/>
            <a:ext cx="9144000"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100"/>
              </a:lnSpc>
              <a:spcAft>
                <a:spcPts val="600"/>
              </a:spcAft>
            </a:pPr>
            <a:r>
              <a:rPr lang="tr-TR" altLang="tr-TR" sz="1200">
                <a:solidFill>
                  <a:srgbClr val="FF0000"/>
                </a:solidFill>
                <a:latin typeface="Arial TUR" panose="020B0604020202020204" pitchFamily="34" charset="0"/>
                <a:ea typeface="Arial TUR" panose="020B0604020202020204" pitchFamily="34" charset="0"/>
                <a:cs typeface="Arial TUR" panose="020B0604020202020204" pitchFamily="34" charset="0"/>
              </a:rPr>
              <a:t>SİTE YÖNETİMİNİN ORTAK KULLANIM ALANLARINI KİRAYA VERMESİNDEN ELDE EDİLEN GELİRLER;</a:t>
            </a:r>
          </a:p>
          <a:p>
            <a:pPr algn="just">
              <a:lnSpc>
                <a:spcPts val="2200"/>
              </a:lnSpc>
              <a:spcAft>
                <a:spcPts val="600"/>
              </a:spcAft>
            </a:pPr>
            <a:r>
              <a:rPr lang="tr-TR" altLang="tr-TR" sz="1200">
                <a:latin typeface="Arial TUR" panose="020B0604020202020204" pitchFamily="34" charset="0"/>
                <a:ea typeface="Arial TUR" panose="020B0604020202020204" pitchFamily="34" charset="0"/>
                <a:cs typeface="Arial TUR" panose="020B0604020202020204" pitchFamily="34" charset="0"/>
              </a:rPr>
              <a:t>634 sayılı Kat Mülkiyeti Kanunu’nun 16. maddesinde </a:t>
            </a:r>
            <a:r>
              <a:rPr lang="tr-TR" altLang="tr-TR" sz="1200">
                <a:solidFill>
                  <a:srgbClr val="FF0000"/>
                </a:solidFill>
                <a:latin typeface="Arial TUR" panose="020B0604020202020204" pitchFamily="34" charset="0"/>
                <a:ea typeface="Arial TUR" panose="020B0604020202020204" pitchFamily="34" charset="0"/>
                <a:cs typeface="Arial TUR" panose="020B0604020202020204" pitchFamily="34" charset="0"/>
              </a:rPr>
              <a:t>kat maliklerinin</a:t>
            </a:r>
            <a:r>
              <a:rPr lang="tr-TR" altLang="tr-TR" sz="1200">
                <a:latin typeface="Arial TUR" panose="020B0604020202020204" pitchFamily="34" charset="0"/>
                <a:ea typeface="Arial TUR" panose="020B0604020202020204" pitchFamily="34" charset="0"/>
                <a:cs typeface="Arial TUR" panose="020B0604020202020204" pitchFamily="34" charset="0"/>
              </a:rPr>
              <a:t>, ana gayrimenkulün bütün ortak yerlerine </a:t>
            </a:r>
            <a:r>
              <a:rPr lang="tr-TR" altLang="tr-TR" sz="1200">
                <a:solidFill>
                  <a:srgbClr val="FF0000"/>
                </a:solidFill>
                <a:latin typeface="Arial TUR" panose="020B0604020202020204" pitchFamily="34" charset="0"/>
                <a:ea typeface="Arial TUR" panose="020B0604020202020204" pitchFamily="34" charset="0"/>
                <a:cs typeface="Arial TUR" panose="020B0604020202020204" pitchFamily="34" charset="0"/>
              </a:rPr>
              <a:t>arsa payları oranında ortak mülkiyet </a:t>
            </a:r>
            <a:r>
              <a:rPr lang="tr-TR" altLang="tr-TR" sz="1200">
                <a:latin typeface="Arial TUR" panose="020B0604020202020204" pitchFamily="34" charset="0"/>
                <a:ea typeface="Arial TUR" panose="020B0604020202020204" pitchFamily="34" charset="0"/>
                <a:cs typeface="Arial TUR" panose="020B0604020202020204" pitchFamily="34" charset="0"/>
              </a:rPr>
              <a:t>hükümlerine göre malik olacağı hüküm altına alınmıştır.</a:t>
            </a:r>
          </a:p>
          <a:p>
            <a:pPr algn="just">
              <a:lnSpc>
                <a:spcPts val="2200"/>
              </a:lnSpc>
              <a:spcAft>
                <a:spcPts val="600"/>
              </a:spcAft>
            </a:pPr>
            <a:r>
              <a:rPr lang="tr-TR" altLang="tr-TR" sz="1200">
                <a:latin typeface="Arial TUR" panose="020B0604020202020204" pitchFamily="34" charset="0"/>
                <a:ea typeface="Arial TUR" panose="020B0604020202020204" pitchFamily="34" charset="0"/>
                <a:cs typeface="Arial TUR" panose="020B0604020202020204" pitchFamily="34" charset="0"/>
              </a:rPr>
              <a:t>Gelir Vergisi Kanunu’nun 70 inci maddesi hükmüne göre, kat maliklerinin ortak olarak sahip olduğu kullanım alanlarının site yönetimi tarafından kiraya verilmesi nedeniyle elde edilen </a:t>
            </a:r>
            <a:r>
              <a:rPr lang="tr-TR" altLang="tr-TR" sz="1200">
                <a:solidFill>
                  <a:srgbClr val="FF0000"/>
                </a:solidFill>
                <a:latin typeface="Arial TUR" panose="020B0604020202020204" pitchFamily="34" charset="0"/>
                <a:ea typeface="Arial TUR" panose="020B0604020202020204" pitchFamily="34" charset="0"/>
                <a:cs typeface="Arial TUR" panose="020B0604020202020204" pitchFamily="34" charset="0"/>
              </a:rPr>
              <a:t>gayrimenkul sermaye iradının mükellefleri kat malikleri </a:t>
            </a:r>
            <a:r>
              <a:rPr lang="tr-TR" altLang="tr-TR" sz="1200">
                <a:latin typeface="Arial TUR" panose="020B0604020202020204" pitchFamily="34" charset="0"/>
                <a:ea typeface="Arial TUR" panose="020B0604020202020204" pitchFamily="34" charset="0"/>
                <a:cs typeface="Arial TUR" panose="020B0604020202020204" pitchFamily="34" charset="0"/>
              </a:rPr>
              <a:t>olacaktır.  </a:t>
            </a:r>
          </a:p>
          <a:p>
            <a:pPr algn="just">
              <a:lnSpc>
                <a:spcPts val="2200"/>
              </a:lnSpc>
              <a:spcAft>
                <a:spcPts val="600"/>
              </a:spcAft>
            </a:pPr>
            <a:r>
              <a:rPr lang="tr-TR" altLang="tr-TR" sz="1200">
                <a:latin typeface="Arial TUR" panose="020B0604020202020204" pitchFamily="34" charset="0"/>
                <a:ea typeface="Arial TUR" panose="020B0604020202020204" pitchFamily="34" charset="0"/>
                <a:cs typeface="Arial TUR" panose="020B0604020202020204" pitchFamily="34" charset="0"/>
              </a:rPr>
              <a:t>Yukarıda yer alan hüküm ve açıklamalar çerçevesinde, </a:t>
            </a:r>
            <a:r>
              <a:rPr lang="tr-TR" altLang="tr-TR" sz="1200">
                <a:solidFill>
                  <a:srgbClr val="FF0000"/>
                </a:solidFill>
                <a:latin typeface="Arial TUR" panose="020B0604020202020204" pitchFamily="34" charset="0"/>
                <a:ea typeface="Arial TUR" panose="020B0604020202020204" pitchFamily="34" charset="0"/>
                <a:cs typeface="Arial TUR" panose="020B0604020202020204" pitchFamily="34" charset="0"/>
              </a:rPr>
              <a:t>birçok hak sahibinin ortak mülkiyetinde olan gayrimenkullerin, </a:t>
            </a:r>
          </a:p>
          <a:p>
            <a:pPr algn="just">
              <a:lnSpc>
                <a:spcPts val="2200"/>
              </a:lnSpc>
              <a:spcAft>
                <a:spcPts val="600"/>
              </a:spcAft>
            </a:pPr>
            <a:r>
              <a:rPr lang="tr-TR" altLang="tr-TR" sz="1200">
                <a:solidFill>
                  <a:srgbClr val="FF0000"/>
                </a:solidFill>
                <a:latin typeface="Arial TUR" panose="020B0604020202020204" pitchFamily="34" charset="0"/>
                <a:ea typeface="Arial TUR" panose="020B0604020202020204" pitchFamily="34" charset="0"/>
                <a:cs typeface="Arial TUR" panose="020B0604020202020204" pitchFamily="34" charset="0"/>
              </a:rPr>
              <a:t>a) </a:t>
            </a:r>
            <a:r>
              <a:rPr lang="tr-TR" altLang="tr-TR" sz="1200">
                <a:latin typeface="Arial TUR" panose="020B0604020202020204" pitchFamily="34" charset="0"/>
                <a:ea typeface="Arial TUR" panose="020B0604020202020204" pitchFamily="34" charset="0"/>
                <a:cs typeface="Arial TUR" panose="020B0604020202020204" pitchFamily="34" charset="0"/>
              </a:rPr>
              <a:t>GVK’nun 94 üncü maddesine göre tevkifat yapma mecburiyetinde olmayanlara kiraya verilmesi (Örneğin, basit usulde vergiye tabi olanlara kiraya verilmesi) söz konusu ise, hak sahibi başına elde edilen kira bedeli, adı geçen Kanunun 86 ncı maddesinin birinci bendinin (d) alt bendinde yer alan tutarı </a:t>
            </a:r>
            <a:r>
              <a:rPr lang="tr-TR" altLang="tr-TR" sz="1200">
                <a:solidFill>
                  <a:srgbClr val="FF0000"/>
                </a:solidFill>
                <a:latin typeface="Arial TUR" panose="020B0604020202020204" pitchFamily="34" charset="0"/>
                <a:ea typeface="Arial TUR" panose="020B0604020202020204" pitchFamily="34" charset="0"/>
                <a:cs typeface="Arial TUR" panose="020B0604020202020204" pitchFamily="34" charset="0"/>
              </a:rPr>
              <a:t>(2018 yılı için 1.800-TL) aşması halinde beyana dâhil edilecek</a:t>
            </a:r>
            <a:r>
              <a:rPr lang="tr-TR" altLang="tr-TR" sz="1200">
                <a:latin typeface="Arial TUR" panose="020B0604020202020204" pitchFamily="34" charset="0"/>
                <a:ea typeface="Arial TUR" panose="020B0604020202020204" pitchFamily="34" charset="0"/>
                <a:cs typeface="Arial TUR" panose="020B0604020202020204" pitchFamily="34" charset="0"/>
              </a:rPr>
              <a:t>, aşmaması halinde ise beyana dâhil edilmeyecek,</a:t>
            </a:r>
          </a:p>
          <a:p>
            <a:pPr algn="just">
              <a:lnSpc>
                <a:spcPts val="2200"/>
              </a:lnSpc>
              <a:spcAft>
                <a:spcPts val="600"/>
              </a:spcAft>
            </a:pPr>
            <a:r>
              <a:rPr lang="tr-TR" altLang="tr-TR" sz="1200">
                <a:solidFill>
                  <a:srgbClr val="FF0000"/>
                </a:solidFill>
                <a:latin typeface="Arial TUR" panose="020B0604020202020204" pitchFamily="34" charset="0"/>
                <a:ea typeface="Arial TUR" panose="020B0604020202020204" pitchFamily="34" charset="0"/>
                <a:cs typeface="Arial TUR" panose="020B0604020202020204" pitchFamily="34" charset="0"/>
              </a:rPr>
              <a:t>b) </a:t>
            </a:r>
            <a:r>
              <a:rPr lang="tr-TR" altLang="tr-TR" sz="1200">
                <a:latin typeface="Arial TUR" panose="020B0604020202020204" pitchFamily="34" charset="0"/>
                <a:ea typeface="Arial TUR" panose="020B0604020202020204" pitchFamily="34" charset="0"/>
                <a:cs typeface="Arial TUR" panose="020B0604020202020204" pitchFamily="34" charset="0"/>
              </a:rPr>
              <a:t>Söz konusu gayrimenkullerin, tevkifat yapma mecburiyetinde olanlara kiraya verilmesi söz konusu ise, hak sahibi başına elde edilen kira bedeli, </a:t>
            </a:r>
            <a:r>
              <a:rPr lang="tr-TR" altLang="tr-TR" sz="1200">
                <a:solidFill>
                  <a:srgbClr val="FF0000"/>
                </a:solidFill>
                <a:latin typeface="Arial TUR" panose="020B0604020202020204" pitchFamily="34" charset="0"/>
                <a:ea typeface="Arial TUR" panose="020B0604020202020204" pitchFamily="34" charset="0"/>
                <a:cs typeface="Arial TUR" panose="020B0604020202020204" pitchFamily="34" charset="0"/>
              </a:rPr>
              <a:t>(</a:t>
            </a:r>
            <a:r>
              <a:rPr lang="tr-TR" altLang="tr-TR" sz="1200">
                <a:latin typeface="Arial TUR" panose="020B0604020202020204" pitchFamily="34" charset="0"/>
                <a:ea typeface="Arial TUR" panose="020B0604020202020204" pitchFamily="34" charset="0"/>
                <a:cs typeface="Arial TUR" panose="020B0604020202020204" pitchFamily="34" charset="0"/>
              </a:rPr>
              <a:t>yine aynı Kanunun 103 üncü maddesinde yazılı tarifenin ikinci gelir diliminde yer alan tutarı </a:t>
            </a:r>
            <a:r>
              <a:rPr lang="tr-TR" altLang="tr-TR" sz="1200">
                <a:solidFill>
                  <a:srgbClr val="FF0000"/>
                </a:solidFill>
                <a:latin typeface="Arial TUR" panose="020B0604020202020204" pitchFamily="34" charset="0"/>
                <a:ea typeface="Arial TUR" panose="020B0604020202020204" pitchFamily="34" charset="0"/>
                <a:cs typeface="Arial TUR" panose="020B0604020202020204" pitchFamily="34" charset="0"/>
              </a:rPr>
              <a:t>2018 yılı için 34.000-TL) aşması halinde beyana dâhil edilecek</a:t>
            </a:r>
            <a:r>
              <a:rPr lang="tr-TR" altLang="tr-TR" sz="1200">
                <a:latin typeface="Arial TUR" panose="020B0604020202020204" pitchFamily="34" charset="0"/>
                <a:ea typeface="Arial TUR" panose="020B0604020202020204" pitchFamily="34" charset="0"/>
                <a:cs typeface="Arial TUR" panose="020B0604020202020204" pitchFamily="34" charset="0"/>
              </a:rPr>
              <a:t>, aşmaması halinde ise beyana dâhil edilmeyecektir.</a:t>
            </a:r>
          </a:p>
          <a:p>
            <a:pPr algn="just">
              <a:lnSpc>
                <a:spcPts val="2200"/>
              </a:lnSpc>
              <a:spcAft>
                <a:spcPts val="600"/>
              </a:spcAft>
            </a:pPr>
            <a:r>
              <a:rPr lang="tr-TR" altLang="tr-TR" sz="1200">
                <a:solidFill>
                  <a:srgbClr val="FF0000"/>
                </a:solidFill>
                <a:latin typeface="Arial TUR" panose="020B0604020202020204" pitchFamily="34" charset="0"/>
                <a:ea typeface="Arial TUR" panose="020B0604020202020204" pitchFamily="34" charset="0"/>
                <a:cs typeface="Arial TUR" panose="020B0604020202020204" pitchFamily="34" charset="0"/>
              </a:rPr>
              <a:t>c)</a:t>
            </a:r>
            <a:r>
              <a:rPr lang="tr-TR" altLang="tr-TR" sz="1200">
                <a:latin typeface="Arial TUR" panose="020B0604020202020204" pitchFamily="34" charset="0"/>
                <a:ea typeface="Arial TUR" panose="020B0604020202020204" pitchFamily="34" charset="0"/>
                <a:cs typeface="Arial TUR" panose="020B0604020202020204" pitchFamily="34" charset="0"/>
              </a:rPr>
              <a:t> Hak sahiplerinin ortak mülkiyeti olan bu gayrimenkullerin ticari, zirai veya kurumlar vergisine tabi olan </a:t>
            </a:r>
            <a:r>
              <a:rPr lang="tr-TR" altLang="tr-TR" sz="1200">
                <a:solidFill>
                  <a:srgbClr val="FF0000"/>
                </a:solidFill>
                <a:latin typeface="Arial TUR" panose="020B0604020202020204" pitchFamily="34" charset="0"/>
                <a:ea typeface="Arial TUR" panose="020B0604020202020204" pitchFamily="34" charset="0"/>
                <a:cs typeface="Arial TUR" panose="020B0604020202020204" pitchFamily="34" charset="0"/>
              </a:rPr>
              <a:t>işletmelerin aktifinde kayıtlı olması halinde</a:t>
            </a:r>
            <a:r>
              <a:rPr lang="tr-TR" altLang="tr-TR" sz="1200">
                <a:latin typeface="Arial TUR" panose="020B0604020202020204" pitchFamily="34" charset="0"/>
                <a:ea typeface="Arial TUR" panose="020B0604020202020204" pitchFamily="34" charset="0"/>
                <a:cs typeface="Arial TUR" panose="020B0604020202020204" pitchFamily="34" charset="0"/>
              </a:rPr>
              <a:t>; ödenen kira bedellerinden ticari, zirai veya kurumlar vergisine tabi işletmelere isabet eden kısım üzerinden herhangi bir gelir vergisi </a:t>
            </a:r>
            <a:r>
              <a:rPr lang="tr-TR" altLang="tr-TR" sz="1200">
                <a:solidFill>
                  <a:srgbClr val="FF0000"/>
                </a:solidFill>
                <a:latin typeface="Arial TUR" panose="020B0604020202020204" pitchFamily="34" charset="0"/>
                <a:ea typeface="Arial TUR" panose="020B0604020202020204" pitchFamily="34" charset="0"/>
                <a:cs typeface="Arial TUR" panose="020B0604020202020204" pitchFamily="34" charset="0"/>
              </a:rPr>
              <a:t>tevkifatı yapılmayacak olup</a:t>
            </a:r>
            <a:r>
              <a:rPr lang="tr-TR" altLang="tr-TR" sz="1200">
                <a:latin typeface="Arial TUR" panose="020B0604020202020204" pitchFamily="34" charset="0"/>
                <a:ea typeface="Arial TUR" panose="020B0604020202020204" pitchFamily="34" charset="0"/>
                <a:cs typeface="Arial TUR" panose="020B0604020202020204" pitchFamily="34" charset="0"/>
              </a:rPr>
              <a:t>, hak sahiplerinin elde ettikleri kira gelirlerinin ticari, zirai veya kurum kazancının tespitine müteallik hükümlere göre hesaplanıp, beyan edilecektir.</a:t>
            </a:r>
          </a:p>
          <a:p>
            <a:pPr algn="just">
              <a:lnSpc>
                <a:spcPts val="2200"/>
              </a:lnSpc>
              <a:spcAft>
                <a:spcPts val="600"/>
              </a:spcAft>
              <a:buFont typeface="Arial" panose="020B0604020202020204" pitchFamily="34" charset="0"/>
              <a:buNone/>
            </a:pPr>
            <a:r>
              <a:rPr lang="tr-TR" altLang="tr-TR" sz="1200">
                <a:solidFill>
                  <a:srgbClr val="FF0000"/>
                </a:solidFill>
                <a:latin typeface="Arial TUR" panose="020B0604020202020204" pitchFamily="34" charset="0"/>
                <a:ea typeface="Arial TUR" panose="020B0604020202020204" pitchFamily="34" charset="0"/>
                <a:cs typeface="Arial TUR" panose="020B0604020202020204" pitchFamily="34" charset="0"/>
              </a:rPr>
              <a:t>d) </a:t>
            </a:r>
            <a:r>
              <a:rPr lang="tr-TR" altLang="tr-TR" sz="1200">
                <a:latin typeface="Arial TUR" panose="020B0604020202020204" pitchFamily="34" charset="0"/>
                <a:ea typeface="Arial TUR" panose="020B0604020202020204" pitchFamily="34" charset="0"/>
                <a:cs typeface="Arial TUR" panose="020B0604020202020204" pitchFamily="34" charset="0"/>
              </a:rPr>
              <a:t>Kira gelirlerinin apartman veya site yönetimleri tarafından tahsil edilip ortak giderlerin karşılanmasında kullanılması bu gelirlerin yukarıda yapılan açıklamalar doğrultusunda </a:t>
            </a:r>
            <a:r>
              <a:rPr lang="tr-TR" altLang="tr-TR" sz="1200">
                <a:solidFill>
                  <a:srgbClr val="FF0000"/>
                </a:solidFill>
                <a:latin typeface="Arial TUR" panose="020B0604020202020204" pitchFamily="34" charset="0"/>
                <a:ea typeface="Arial TUR" panose="020B0604020202020204" pitchFamily="34" charset="0"/>
                <a:cs typeface="Arial TUR" panose="020B0604020202020204" pitchFamily="34" charset="0"/>
              </a:rPr>
              <a:t>vergilendirilmesine engel değildir.</a:t>
            </a:r>
          </a:p>
        </p:txBody>
      </p:sp>
      <p:sp>
        <p:nvSpPr>
          <p:cNvPr id="111620" name="Dikdörtgen 3"/>
          <p:cNvSpPr>
            <a:spLocks noChangeArrowheads="1"/>
          </p:cNvSpPr>
          <p:nvPr/>
        </p:nvSpPr>
        <p:spPr bwMode="auto">
          <a:xfrm>
            <a:off x="0" y="6375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tr-TR" altLang="tr-TR" sz="1400">
                <a:solidFill>
                  <a:srgbClr val="FF0000"/>
                </a:solidFill>
                <a:latin typeface="Arial TUR" panose="020B0604020202020204" pitchFamily="34" charset="0"/>
                <a:ea typeface="Arial TUR" panose="020B0604020202020204" pitchFamily="34" charset="0"/>
                <a:cs typeface="Arial TUR" panose="020B0604020202020204" pitchFamily="34" charset="0"/>
              </a:rPr>
              <a:t>İstanbul Vergi Dairesi Başkanlığı’nın 04.17.2013 tarih ve 39044742-KDV.9-985 sayılı özelgesi.</a:t>
            </a:r>
          </a:p>
          <a:p>
            <a:pPr algn="just"/>
            <a:r>
              <a:rPr lang="tr-TR" altLang="tr-TR" sz="1400">
                <a:solidFill>
                  <a:srgbClr val="FF0000"/>
                </a:solidFill>
                <a:latin typeface="Arial TUR" panose="020B0604020202020204" pitchFamily="34" charset="0"/>
                <a:ea typeface="Arial TUR" panose="020B0604020202020204" pitchFamily="34" charset="0"/>
                <a:cs typeface="Arial TUR" panose="020B0604020202020204" pitchFamily="34" charset="0"/>
              </a:rPr>
              <a:t>Konya Vergi Dairesi Başkanlığı’nın 15.12.2010 tarih ve B.07.1.GİB.4.42.16.01-GVK-2/451-38 sayılı özelgesi.</a:t>
            </a:r>
          </a:p>
        </p:txBody>
      </p:sp>
      <p:sp>
        <p:nvSpPr>
          <p:cNvPr id="111621" name="Rectangle 2"/>
          <p:cNvSpPr>
            <a:spLocks noChangeArrowheads="1"/>
          </p:cNvSpPr>
          <p:nvPr/>
        </p:nvSpPr>
        <p:spPr bwMode="auto">
          <a:xfrm>
            <a:off x="107950" y="6337300"/>
            <a:ext cx="3240088" cy="44450"/>
          </a:xfrm>
          <a:prstGeom prst="rect">
            <a:avLst/>
          </a:prstGeom>
          <a:solidFill>
            <a:srgbClr val="000000"/>
          </a:solidFill>
          <a:ln w="9525" algn="ctr">
            <a:solidFill>
              <a:schemeClr val="tx1"/>
            </a:solidFill>
            <a:miter lim="800000"/>
            <a:headEnd/>
            <a:tailEnd/>
          </a:ln>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spTree>
    <p:extLst>
      <p:ext uri="{BB962C8B-B14F-4D97-AF65-F5344CB8AC3E}">
        <p14:creationId xmlns:p14="http://schemas.microsoft.com/office/powerpoint/2010/main" val="14189652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descr="Buket">
            <a:extLst/>
          </p:cNvPr>
          <p:cNvSpPr>
            <a:spLocks noGrp="1" noChangeArrowheads="1"/>
          </p:cNvSpPr>
          <p:nvPr>
            <p:ph/>
          </p:nvPr>
        </p:nvSpPr>
        <p:spPr>
          <a:xfrm>
            <a:off x="539750" y="260350"/>
            <a:ext cx="8135938" cy="6481763"/>
          </a:xfrm>
        </p:spPr>
        <p:txBody>
          <a:bodyPr rtlCol="0">
            <a:normAutofit/>
          </a:bodyPr>
          <a:lstStyle/>
          <a:p>
            <a:pPr eaLnBrk="1" fontAlgn="auto" hangingPunct="1">
              <a:spcAft>
                <a:spcPts val="0"/>
              </a:spcAft>
              <a:buFont typeface="Wingdings" pitchFamily="2" charset="2"/>
              <a:buNone/>
              <a:defRPr/>
            </a:pPr>
            <a:r>
              <a:rPr lang="tr-TR" sz="1600" dirty="0">
                <a:solidFill>
                  <a:srgbClr val="000000"/>
                </a:solidFill>
                <a:cs typeface="Times New Roman" pitchFamily="18" charset="0"/>
              </a:rPr>
              <a:t> </a:t>
            </a: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algn="ctr" eaLnBrk="1" fontAlgn="auto" hangingPunct="1">
              <a:spcAft>
                <a:spcPts val="0"/>
              </a:spcAft>
              <a:buFont typeface="Wingdings" pitchFamily="2" charset="2"/>
              <a:buNone/>
              <a:defRPr/>
            </a:pPr>
            <a:endParaRPr lang="tr-TR" sz="3600" b="1" dirty="0">
              <a:solidFill>
                <a:srgbClr val="FF0000"/>
              </a:solidFill>
              <a:effectLst>
                <a:outerShdw blurRad="38100" dist="38100" dir="2700000" algn="tl">
                  <a:srgbClr val="000000">
                    <a:alpha val="43137"/>
                  </a:srgbClr>
                </a:outerShdw>
              </a:effectLst>
            </a:endParaRPr>
          </a:p>
          <a:p>
            <a:pPr algn="ctr" eaLnBrk="1" fontAlgn="auto" hangingPunct="1">
              <a:spcAft>
                <a:spcPts val="0"/>
              </a:spcAft>
              <a:buFont typeface="Wingdings" pitchFamily="2" charset="2"/>
              <a:buNone/>
              <a:defRPr/>
            </a:pPr>
            <a:r>
              <a:rPr lang="tr-TR" altLang="tr-TR" sz="3600" b="1" dirty="0">
                <a:solidFill>
                  <a:srgbClr val="FF0000"/>
                </a:solidFill>
                <a:effectLst>
                  <a:outerShdw blurRad="38100" dist="38100" dir="2700000" algn="tl">
                    <a:srgbClr val="C0C0C0"/>
                  </a:outerShdw>
                </a:effectLst>
                <a:cs typeface="Times New Roman" panose="02020603050405020304" pitchFamily="18" charset="0"/>
              </a:rPr>
              <a:t>DEĞER ARTIŞ KAZANCI</a:t>
            </a:r>
            <a:endParaRPr lang="tr-TR" altLang="tr-TR" sz="3600" b="1" dirty="0">
              <a:solidFill>
                <a:srgbClr val="FF0000"/>
              </a:solidFill>
              <a:effectLst>
                <a:outerShdw blurRad="38100" dist="38100" dir="2700000" algn="tl">
                  <a:srgbClr val="C0C0C0"/>
                </a:outerShdw>
              </a:effectLst>
            </a:endParaRPr>
          </a:p>
          <a:p>
            <a:pPr eaLnBrk="1" fontAlgn="auto" hangingPunct="1">
              <a:spcAft>
                <a:spcPts val="0"/>
              </a:spcAft>
              <a:buFont typeface="Wingdings" pitchFamily="2" charset="2"/>
              <a:buNone/>
              <a:defRPr/>
            </a:pPr>
            <a:r>
              <a:rPr lang="tr-TR" sz="2400" dirty="0">
                <a:solidFill>
                  <a:srgbClr val="000000"/>
                </a:solidFill>
                <a:cs typeface="Times New Roman" pitchFamily="18" charset="0"/>
              </a:rPr>
              <a:t> </a:t>
            </a:r>
          </a:p>
          <a:p>
            <a:pPr algn="ctr" eaLnBrk="1" fontAlgn="auto" hangingPunct="1">
              <a:spcAft>
                <a:spcPts val="0"/>
              </a:spcAft>
              <a:buFont typeface="Wingdings" pitchFamily="2" charset="2"/>
              <a:buNone/>
              <a:defRPr/>
            </a:pPr>
            <a:r>
              <a:rPr lang="tr-TR" sz="2400" b="1" dirty="0">
                <a:solidFill>
                  <a:srgbClr val="996600"/>
                </a:solidFill>
                <a:cs typeface="Times New Roman" pitchFamily="18" charset="0"/>
              </a:rPr>
              <a:t>	</a:t>
            </a:r>
          </a:p>
          <a:p>
            <a:pPr eaLnBrk="1" fontAlgn="auto" hangingPunct="1">
              <a:spcAft>
                <a:spcPts val="0"/>
              </a:spcAft>
              <a:buFont typeface="Wingdings" pitchFamily="2" charset="2"/>
              <a:buNone/>
              <a:defRPr/>
            </a:pPr>
            <a:r>
              <a:rPr lang="tr-TR" sz="2400" b="1" dirty="0">
                <a:solidFill>
                  <a:srgbClr val="996600"/>
                </a:solidFill>
                <a:cs typeface="Times New Roman" pitchFamily="18" charset="0"/>
              </a:rPr>
              <a:t>				</a:t>
            </a:r>
          </a:p>
          <a:p>
            <a:pPr eaLnBrk="1" fontAlgn="auto" hangingPunct="1">
              <a:spcAft>
                <a:spcPts val="0"/>
              </a:spcAft>
              <a:buFont typeface="Wingdings" pitchFamily="2" charset="2"/>
              <a:buNone/>
              <a:defRPr/>
            </a:pPr>
            <a:endParaRPr lang="tr-TR" sz="2400" b="1" dirty="0">
              <a:solidFill>
                <a:srgbClr val="996600"/>
              </a:solidFill>
              <a:cs typeface="Times New Roman" pitchFamily="18" charset="0"/>
            </a:endParaRPr>
          </a:p>
          <a:p>
            <a:pPr algn="ctr" eaLnBrk="1" fontAlgn="auto" hangingPunct="1">
              <a:spcAft>
                <a:spcPts val="0"/>
              </a:spcAft>
              <a:buFont typeface="Wingdings" pitchFamily="2" charset="2"/>
              <a:buNone/>
              <a:defRPr/>
            </a:pPr>
            <a:endParaRPr lang="tr-TR" sz="2800" b="1" dirty="0">
              <a:solidFill>
                <a:srgbClr val="996600"/>
              </a:solidFill>
              <a:cs typeface="Times New Roman" pitchFamily="18" charset="0"/>
            </a:endParaRPr>
          </a:p>
          <a:p>
            <a:pPr algn="ctr" eaLnBrk="1" fontAlgn="auto" hangingPunct="1">
              <a:spcAft>
                <a:spcPts val="0"/>
              </a:spcAft>
              <a:buFont typeface="Wingdings" pitchFamily="2" charset="2"/>
              <a:buNone/>
              <a:defRPr/>
            </a:pPr>
            <a:endParaRPr lang="tr-TR" sz="1600" b="1" dirty="0">
              <a:solidFill>
                <a:srgbClr val="800000"/>
              </a:solidFill>
            </a:endParaRPr>
          </a:p>
        </p:txBody>
      </p:sp>
      <p:sp>
        <p:nvSpPr>
          <p:cNvPr id="112643" name="3 Slayt Numarası Yer Tutucusu"/>
          <p:cNvSpPr>
            <a:spLocks noGrp="1"/>
          </p:cNvSpPr>
          <p:nvPr>
            <p:ph type="sldNum" sz="quarter" idx="16"/>
          </p:nvPr>
        </p:nvSpPr>
        <p:spPr bwMode="auto">
          <a:xfrm>
            <a:off x="8675688" y="6492875"/>
            <a:ext cx="406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C3E255D-28C3-4070-9DA5-CCB79580A2F3}" type="slidenum">
              <a:rPr lang="tr-TR" altLang="tr-TR" sz="1200" smtClean="0"/>
              <a:pPr/>
              <a:t>117</a:t>
            </a:fld>
            <a:endParaRPr lang="tr-TR" altLang="tr-TR" sz="1200"/>
          </a:p>
        </p:txBody>
      </p:sp>
    </p:spTree>
    <p:extLst>
      <p:ext uri="{BB962C8B-B14F-4D97-AF65-F5344CB8AC3E}">
        <p14:creationId xmlns:p14="http://schemas.microsoft.com/office/powerpoint/2010/main" val="3197673190"/>
      </p:ext>
    </p:extLst>
  </p:cSld>
  <p:clrMapOvr>
    <a:masterClrMapping/>
  </p:clrMapOvr>
  <p:transition spd="med">
    <p:rand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2 Slayt Numarası Yer Tutucusu"/>
          <p:cNvSpPr>
            <a:spLocks noGrp="1"/>
          </p:cNvSpPr>
          <p:nvPr>
            <p:ph type="sldNum" sz="quarter" idx="12"/>
          </p:nvPr>
        </p:nvSpPr>
        <p:spPr bwMode="auto">
          <a:xfrm>
            <a:off x="8604250" y="6492875"/>
            <a:ext cx="539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D821E13-EDF9-4A41-9F8B-888ABD6866EA}" type="slidenum">
              <a:rPr lang="tr-TR" altLang="tr-TR" sz="1200" smtClean="0">
                <a:solidFill>
                  <a:srgbClr val="898989"/>
                </a:solidFill>
              </a:rPr>
              <a:pPr/>
              <a:t>118</a:t>
            </a:fld>
            <a:endParaRPr lang="tr-TR" altLang="tr-TR" sz="1200">
              <a:solidFill>
                <a:srgbClr val="898989"/>
              </a:solidFill>
            </a:endParaRPr>
          </a:p>
        </p:txBody>
      </p:sp>
      <p:grpSp>
        <p:nvGrpSpPr>
          <p:cNvPr id="114691" name="Group 7"/>
          <p:cNvGrpSpPr>
            <a:grpSpLocks/>
          </p:cNvGrpSpPr>
          <p:nvPr/>
        </p:nvGrpSpPr>
        <p:grpSpPr bwMode="auto">
          <a:xfrm>
            <a:off x="1219200" y="1295400"/>
            <a:ext cx="7086600" cy="4276725"/>
            <a:chOff x="-3" y="-3"/>
            <a:chExt cx="2995" cy="2694"/>
          </a:xfrm>
        </p:grpSpPr>
        <p:grpSp>
          <p:nvGrpSpPr>
            <p:cNvPr id="114694" name="Group 8"/>
            <p:cNvGrpSpPr>
              <a:grpSpLocks/>
            </p:cNvGrpSpPr>
            <p:nvPr/>
          </p:nvGrpSpPr>
          <p:grpSpPr bwMode="auto">
            <a:xfrm>
              <a:off x="0" y="0"/>
              <a:ext cx="2989" cy="2688"/>
              <a:chOff x="0" y="0"/>
              <a:chExt cx="2989" cy="2688"/>
            </a:xfrm>
          </p:grpSpPr>
          <p:grpSp>
            <p:nvGrpSpPr>
              <p:cNvPr id="114696" name="Group 9"/>
              <p:cNvGrpSpPr>
                <a:grpSpLocks/>
              </p:cNvGrpSpPr>
              <p:nvPr/>
            </p:nvGrpSpPr>
            <p:grpSpPr bwMode="auto">
              <a:xfrm>
                <a:off x="0" y="0"/>
                <a:ext cx="2989" cy="384"/>
                <a:chOff x="0" y="0"/>
                <a:chExt cx="2989" cy="384"/>
              </a:xfrm>
            </p:grpSpPr>
            <p:sp>
              <p:nvSpPr>
                <p:cNvPr id="114715"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en-US" altLang="tr-TR" sz="2000" b="0"/>
                </a:p>
              </p:txBody>
            </p:sp>
            <p:sp>
              <p:nvSpPr>
                <p:cNvPr id="114716"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14697" name="Group 12"/>
              <p:cNvGrpSpPr>
                <a:grpSpLocks/>
              </p:cNvGrpSpPr>
              <p:nvPr/>
            </p:nvGrpSpPr>
            <p:grpSpPr bwMode="auto">
              <a:xfrm>
                <a:off x="0" y="384"/>
                <a:ext cx="2989" cy="384"/>
                <a:chOff x="0" y="384"/>
                <a:chExt cx="2989" cy="384"/>
              </a:xfrm>
            </p:grpSpPr>
            <p:sp>
              <p:nvSpPr>
                <p:cNvPr id="114713" name="Rectangle 13"/>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114714"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14698" name="Group 15"/>
              <p:cNvGrpSpPr>
                <a:grpSpLocks/>
              </p:cNvGrpSpPr>
              <p:nvPr/>
            </p:nvGrpSpPr>
            <p:grpSpPr bwMode="auto">
              <a:xfrm>
                <a:off x="0" y="768"/>
                <a:ext cx="2989" cy="384"/>
                <a:chOff x="0" y="768"/>
                <a:chExt cx="2989" cy="384"/>
              </a:xfrm>
            </p:grpSpPr>
            <p:sp>
              <p:nvSpPr>
                <p:cNvPr id="114711"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eaLnBrk="1" hangingPunct="1"/>
                  <a:endParaRPr lang="en-US" altLang="tr-TR" sz="1600" b="0"/>
                </a:p>
              </p:txBody>
            </p:sp>
            <p:sp>
              <p:nvSpPr>
                <p:cNvPr id="114712"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14699" name="Group 18"/>
              <p:cNvGrpSpPr>
                <a:grpSpLocks/>
              </p:cNvGrpSpPr>
              <p:nvPr/>
            </p:nvGrpSpPr>
            <p:grpSpPr bwMode="auto">
              <a:xfrm>
                <a:off x="0" y="1152"/>
                <a:ext cx="2989" cy="384"/>
                <a:chOff x="0" y="1152"/>
                <a:chExt cx="2989" cy="384"/>
              </a:xfrm>
            </p:grpSpPr>
            <p:sp>
              <p:nvSpPr>
                <p:cNvPr id="114709"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en-US" altLang="tr-TR" sz="1600" b="0"/>
                </a:p>
              </p:txBody>
            </p:sp>
            <p:sp>
              <p:nvSpPr>
                <p:cNvPr id="114710"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14700" name="Group 21"/>
              <p:cNvGrpSpPr>
                <a:grpSpLocks/>
              </p:cNvGrpSpPr>
              <p:nvPr/>
            </p:nvGrpSpPr>
            <p:grpSpPr bwMode="auto">
              <a:xfrm>
                <a:off x="0" y="1536"/>
                <a:ext cx="2989" cy="384"/>
                <a:chOff x="0" y="1536"/>
                <a:chExt cx="2989" cy="384"/>
              </a:xfrm>
            </p:grpSpPr>
            <p:sp>
              <p:nvSpPr>
                <p:cNvPr id="114707"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r>
                    <a:rPr lang="tr-TR" altLang="tr-TR" sz="1600"/>
                    <a:t>	</a:t>
                  </a:r>
                  <a:endParaRPr lang="tr-TR" altLang="tr-TR" sz="1600" b="0"/>
                </a:p>
              </p:txBody>
            </p:sp>
            <p:sp>
              <p:nvSpPr>
                <p:cNvPr id="114708"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14701" name="Group 24"/>
              <p:cNvGrpSpPr>
                <a:grpSpLocks/>
              </p:cNvGrpSpPr>
              <p:nvPr/>
            </p:nvGrpSpPr>
            <p:grpSpPr bwMode="auto">
              <a:xfrm>
                <a:off x="0" y="1920"/>
                <a:ext cx="2989" cy="384"/>
                <a:chOff x="0" y="1920"/>
                <a:chExt cx="2989" cy="384"/>
              </a:xfrm>
            </p:grpSpPr>
            <p:sp>
              <p:nvSpPr>
                <p:cNvPr id="114705"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114706" name="Rectangle 26"/>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14702" name="Group 27"/>
              <p:cNvGrpSpPr>
                <a:grpSpLocks/>
              </p:cNvGrpSpPr>
              <p:nvPr/>
            </p:nvGrpSpPr>
            <p:grpSpPr bwMode="auto">
              <a:xfrm>
                <a:off x="0" y="2304"/>
                <a:ext cx="2989" cy="384"/>
                <a:chOff x="0" y="2304"/>
                <a:chExt cx="2989" cy="384"/>
              </a:xfrm>
            </p:grpSpPr>
            <p:sp>
              <p:nvSpPr>
                <p:cNvPr id="114703"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eaLnBrk="1" hangingPunct="1"/>
                  <a:endParaRPr lang="tr-TR" altLang="tr-TR" sz="1600" b="0"/>
                </a:p>
              </p:txBody>
            </p:sp>
            <p:sp>
              <p:nvSpPr>
                <p:cNvPr id="114704"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114695"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114692"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endParaRPr lang="en-US" altLang="tr-TR" sz="1400" b="0">
              <a:latin typeface="Arial Black" panose="020B0A04020102020204" pitchFamily="34" charset="0"/>
            </a:endParaRPr>
          </a:p>
        </p:txBody>
      </p:sp>
      <p:sp>
        <p:nvSpPr>
          <p:cNvPr id="76807" name="Rectangle 32">
            <a:extLst/>
          </p:cNvPr>
          <p:cNvSpPr>
            <a:spLocks noChangeArrowheads="1"/>
          </p:cNvSpPr>
          <p:nvPr/>
        </p:nvSpPr>
        <p:spPr bwMode="auto">
          <a:xfrm>
            <a:off x="53975" y="504825"/>
            <a:ext cx="9055100" cy="6170613"/>
          </a:xfrm>
          <a:prstGeom prst="rect">
            <a:avLst/>
          </a:prstGeom>
          <a:noFill/>
          <a:ln w="9525">
            <a:noFill/>
            <a:miter lim="800000"/>
            <a:headEnd/>
            <a:tailEnd/>
          </a:ln>
        </p:spPr>
        <p:txBody>
          <a:bodyPr bIns="0">
            <a:spAutoFit/>
          </a:bodyPr>
          <a:lstStyle/>
          <a:p>
            <a:pPr indent="449263" algn="just" eaLnBrk="1" hangingPunct="1">
              <a:tabLst>
                <a:tab pos="457200" algn="l"/>
              </a:tabLst>
              <a:defRPr/>
            </a:pPr>
            <a:r>
              <a:rPr lang="tr-TR" sz="1600" dirty="0">
                <a:solidFill>
                  <a:srgbClr val="FF0000"/>
                </a:solidFill>
                <a:latin typeface="Arial" charset="0"/>
                <a:cs typeface="Times New Roman" pitchFamily="18" charset="0"/>
              </a:rPr>
              <a:t>GAYRİMENKULLERİN ELDEN ÇIKARILMASINDA  DEĞER  ARTIŞI KAZANCI</a:t>
            </a:r>
          </a:p>
          <a:p>
            <a:pPr indent="449263" algn="just" eaLnBrk="1" hangingPunct="1">
              <a:tabLst>
                <a:tab pos="457200" algn="l"/>
              </a:tabLst>
              <a:defRPr/>
            </a:pPr>
            <a:endParaRPr lang="tr-TR" sz="1600" dirty="0">
              <a:solidFill>
                <a:srgbClr val="CC3300"/>
              </a:solidFill>
              <a:latin typeface="Arial" charset="0"/>
              <a:cs typeface="Times New Roman" pitchFamily="18" charset="0"/>
            </a:endParaRPr>
          </a:p>
          <a:p>
            <a:pPr algn="just" eaLnBrk="1" hangingPunct="1">
              <a:tabLst>
                <a:tab pos="457200" algn="l"/>
              </a:tabLst>
              <a:defRPr/>
            </a:pPr>
            <a:r>
              <a:rPr lang="tr-TR" sz="1600" dirty="0">
                <a:solidFill>
                  <a:srgbClr val="000000"/>
                </a:solidFill>
                <a:latin typeface="Arial" charset="0"/>
                <a:cs typeface="Times New Roman" pitchFamily="18" charset="0"/>
              </a:rPr>
              <a:t>Gelir Vergisi Kanunu’nun mükerrer 80’inci maddesinin 6 numaralı bendinde, bir ivaz karşılığı iktisap edilen ve aynı kanunun 70’inci maddesinin birinci fıkrasının 1, 2, 4 ve 7 numaralı bentlerinde yer alan mal ve hakların iktisap tarihinden başlayarak </a:t>
            </a:r>
            <a:r>
              <a:rPr lang="tr-TR" sz="1600" dirty="0">
                <a:solidFill>
                  <a:srgbClr val="FF0000"/>
                </a:solidFill>
                <a:latin typeface="Arial" charset="0"/>
                <a:cs typeface="Times New Roman" pitchFamily="18" charset="0"/>
              </a:rPr>
              <a:t>beş yıl içinde </a:t>
            </a:r>
            <a:r>
              <a:rPr lang="tr-TR" sz="1600" dirty="0">
                <a:solidFill>
                  <a:srgbClr val="000000"/>
                </a:solidFill>
                <a:latin typeface="Arial" charset="0"/>
                <a:cs typeface="Times New Roman" pitchFamily="18" charset="0"/>
              </a:rPr>
              <a:t>elden çıkarılmas</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ndan doğan kazançlar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 de</a:t>
            </a:r>
            <a:r>
              <a:rPr lang="tr-TR" sz="1600" dirty="0">
                <a:solidFill>
                  <a:srgbClr val="000000"/>
                </a:solidFill>
                <a:latin typeface="Arial" charset="0"/>
              </a:rPr>
              <a:t>ğ</a:t>
            </a:r>
            <a:r>
              <a:rPr lang="tr-TR" sz="1600" dirty="0">
                <a:solidFill>
                  <a:srgbClr val="000000"/>
                </a:solidFill>
                <a:latin typeface="Arial" charset="0"/>
                <a:cs typeface="Times New Roman" pitchFamily="18" charset="0"/>
              </a:rPr>
              <a:t>er a</a:t>
            </a:r>
            <a:r>
              <a:rPr lang="tr-TR" sz="1600" dirty="0">
                <a:solidFill>
                  <a:srgbClr val="000000"/>
                </a:solidFill>
                <a:latin typeface="Arial" charset="0"/>
              </a:rPr>
              <a:t>rtış</a:t>
            </a:r>
            <a:r>
              <a:rPr lang="tr-TR" sz="1600" dirty="0">
                <a:solidFill>
                  <a:srgbClr val="000000"/>
                </a:solidFill>
                <a:latin typeface="Arial" charset="0"/>
                <a:cs typeface="Times New Roman" pitchFamily="18" charset="0"/>
              </a:rPr>
              <a:t> kazanc</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 olacağı belirtilmiştir. Buna göre;</a:t>
            </a:r>
          </a:p>
          <a:p>
            <a:pPr marL="285750" indent="-285750" algn="just" eaLnBrk="1" hangingPunct="1">
              <a:lnSpc>
                <a:spcPts val="2200"/>
              </a:lnSpc>
              <a:buClr>
                <a:srgbClr val="FF0000"/>
              </a:buClr>
              <a:buFont typeface="Wingdings" panose="05000000000000000000" pitchFamily="2" charset="2"/>
              <a:buChar char="Ø"/>
              <a:tabLst>
                <a:tab pos="271463" algn="l"/>
              </a:tabLst>
              <a:defRPr/>
            </a:pPr>
            <a:r>
              <a:rPr lang="tr-TR" sz="1600" dirty="0">
                <a:solidFill>
                  <a:srgbClr val="000000"/>
                </a:solidFill>
                <a:latin typeface="Arial" charset="0"/>
                <a:cs typeface="Times New Roman" pitchFamily="18" charset="0"/>
              </a:rPr>
              <a:t>Arazi, bina, maden suları, memba suları, madenler, ta</a:t>
            </a:r>
            <a:r>
              <a:rPr lang="tr-TR" sz="1600" dirty="0">
                <a:solidFill>
                  <a:srgbClr val="000000"/>
                </a:solidFill>
                <a:latin typeface="Arial" charset="0"/>
              </a:rPr>
              <a:t>ş</a:t>
            </a:r>
            <a:r>
              <a:rPr lang="tr-TR" sz="1600" dirty="0">
                <a:solidFill>
                  <a:srgbClr val="000000"/>
                </a:solidFill>
                <a:latin typeface="Arial" charset="0"/>
                <a:cs typeface="Times New Roman" pitchFamily="18" charset="0"/>
              </a:rPr>
              <a:t> ocaklar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 kum ve çak</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l istihsal yerleri, tu</a:t>
            </a:r>
            <a:r>
              <a:rPr lang="tr-TR" sz="1600" dirty="0">
                <a:solidFill>
                  <a:srgbClr val="000000"/>
                </a:solidFill>
                <a:latin typeface="Arial" charset="0"/>
              </a:rPr>
              <a:t>ğ</a:t>
            </a:r>
            <a:r>
              <a:rPr lang="tr-TR" sz="1600" dirty="0">
                <a:solidFill>
                  <a:srgbClr val="000000"/>
                </a:solidFill>
                <a:latin typeface="Arial" charset="0"/>
                <a:cs typeface="Times New Roman" pitchFamily="18" charset="0"/>
              </a:rPr>
              <a:t>la ve kiremit harmanlar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 tuzlalar ve bunlar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 mütemmim cüzileri ve teferruat</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a:t>
            </a:r>
          </a:p>
          <a:p>
            <a:pPr marL="285750" indent="-285750" algn="just" eaLnBrk="1" hangingPunct="1">
              <a:lnSpc>
                <a:spcPts val="2200"/>
              </a:lnSpc>
              <a:buClr>
                <a:srgbClr val="FF0000"/>
              </a:buClr>
              <a:buFont typeface="Wingdings" panose="05000000000000000000" pitchFamily="2" charset="2"/>
              <a:buChar char="Ø"/>
              <a:tabLst>
                <a:tab pos="271463" algn="l"/>
              </a:tabLst>
              <a:defRPr/>
            </a:pPr>
            <a:r>
              <a:rPr lang="tr-TR" sz="1600" dirty="0">
                <a:solidFill>
                  <a:srgbClr val="000000"/>
                </a:solidFill>
                <a:latin typeface="Arial" charset="0"/>
                <a:cs typeface="Times New Roman" pitchFamily="18" charset="0"/>
              </a:rPr>
              <a:t>Voli mahalleri ve dalyanlar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a:t>
            </a:r>
          </a:p>
          <a:p>
            <a:pPr marL="285750" indent="-285750" algn="just" eaLnBrk="1" hangingPunct="1">
              <a:lnSpc>
                <a:spcPts val="2200"/>
              </a:lnSpc>
              <a:buClr>
                <a:srgbClr val="FF0000"/>
              </a:buClr>
              <a:buFont typeface="Wingdings" panose="05000000000000000000" pitchFamily="2" charset="2"/>
              <a:buChar char="Ø"/>
              <a:tabLst>
                <a:tab pos="271463" algn="l"/>
              </a:tabLst>
              <a:defRPr/>
            </a:pPr>
            <a:r>
              <a:rPr lang="tr-TR" sz="1600" dirty="0">
                <a:solidFill>
                  <a:srgbClr val="000000"/>
                </a:solidFill>
                <a:latin typeface="Arial" charset="0"/>
                <a:cs typeface="Times New Roman" pitchFamily="18" charset="0"/>
              </a:rPr>
              <a:t>Gayrimenkul olarak tescil edilen hakların ve</a:t>
            </a:r>
          </a:p>
          <a:p>
            <a:pPr marL="285750" indent="-285750" algn="just" eaLnBrk="1" hangingPunct="1">
              <a:lnSpc>
                <a:spcPts val="2200"/>
              </a:lnSpc>
              <a:buClr>
                <a:srgbClr val="FF0000"/>
              </a:buClr>
              <a:buFont typeface="Wingdings" panose="05000000000000000000" pitchFamily="2" charset="2"/>
              <a:buChar char="Ø"/>
              <a:tabLst>
                <a:tab pos="271463" algn="l"/>
              </a:tabLst>
              <a:defRPr/>
            </a:pPr>
            <a:r>
              <a:rPr lang="tr-TR" sz="1600" dirty="0">
                <a:solidFill>
                  <a:srgbClr val="000000"/>
                </a:solidFill>
                <a:latin typeface="Arial" charset="0"/>
                <a:cs typeface="Times New Roman" pitchFamily="18" charset="0"/>
              </a:rPr>
              <a:t>Gemi ve gemi paylar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 ile bilumum motorlu tahmil ve tahliye vas</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talar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a:t>
            </a:r>
          </a:p>
          <a:p>
            <a:pPr algn="just" eaLnBrk="1" hangingPunct="1">
              <a:tabLst>
                <a:tab pos="271463" algn="l"/>
              </a:tabLst>
              <a:defRPr/>
            </a:pPr>
            <a:endParaRPr lang="tr-TR" sz="1600" dirty="0">
              <a:solidFill>
                <a:srgbClr val="000000"/>
              </a:solidFill>
              <a:latin typeface="Arial" charset="0"/>
              <a:cs typeface="Times New Roman" pitchFamily="18" charset="0"/>
            </a:endParaRPr>
          </a:p>
          <a:p>
            <a:pPr algn="just" eaLnBrk="1" hangingPunct="1">
              <a:tabLst>
                <a:tab pos="271463" algn="l"/>
              </a:tabLst>
              <a:defRPr/>
            </a:pPr>
            <a:r>
              <a:rPr lang="tr-TR" sz="1600" dirty="0">
                <a:solidFill>
                  <a:srgbClr val="CC3300"/>
                </a:solidFill>
                <a:latin typeface="Arial" charset="0"/>
                <a:cs typeface="Times New Roman" pitchFamily="18" charset="0"/>
              </a:rPr>
              <a:t>beş y</a:t>
            </a:r>
            <a:r>
              <a:rPr lang="tr-TR" sz="1600" dirty="0">
                <a:solidFill>
                  <a:srgbClr val="CC3300"/>
                </a:solidFill>
                <a:latin typeface="Arial" charset="0"/>
              </a:rPr>
              <a:t>ı</a:t>
            </a:r>
            <a:r>
              <a:rPr lang="tr-TR" sz="1600" dirty="0">
                <a:solidFill>
                  <a:srgbClr val="CC3300"/>
                </a:solidFill>
                <a:latin typeface="Arial" charset="0"/>
                <a:cs typeface="Times New Roman" pitchFamily="18" charset="0"/>
              </a:rPr>
              <a:t>l içinde</a:t>
            </a:r>
            <a:r>
              <a:rPr lang="tr-TR" sz="1600" dirty="0">
                <a:solidFill>
                  <a:srgbClr val="000000"/>
                </a:solidFill>
                <a:latin typeface="Arial" charset="0"/>
                <a:cs typeface="Times New Roman" pitchFamily="18" charset="0"/>
              </a:rPr>
              <a:t> elden ç</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kar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lmas</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ndan do</a:t>
            </a:r>
            <a:r>
              <a:rPr lang="tr-TR" sz="1600" dirty="0">
                <a:solidFill>
                  <a:srgbClr val="000000"/>
                </a:solidFill>
                <a:latin typeface="Arial" charset="0"/>
              </a:rPr>
              <a:t>ğ</a:t>
            </a:r>
            <a:r>
              <a:rPr lang="tr-TR" sz="1600" dirty="0">
                <a:solidFill>
                  <a:srgbClr val="000000"/>
                </a:solidFill>
                <a:latin typeface="Arial" charset="0"/>
                <a:cs typeface="Times New Roman" pitchFamily="18" charset="0"/>
              </a:rPr>
              <a:t>an kazançlar de</a:t>
            </a:r>
            <a:r>
              <a:rPr lang="tr-TR" sz="1600" dirty="0">
                <a:solidFill>
                  <a:srgbClr val="000000"/>
                </a:solidFill>
                <a:latin typeface="Arial" charset="0"/>
              </a:rPr>
              <a:t>ğ</a:t>
            </a:r>
            <a:r>
              <a:rPr lang="tr-TR" sz="1600" dirty="0">
                <a:solidFill>
                  <a:srgbClr val="000000"/>
                </a:solidFill>
                <a:latin typeface="Arial" charset="0"/>
                <a:cs typeface="Times New Roman" pitchFamily="18" charset="0"/>
              </a:rPr>
              <a:t>er art</a:t>
            </a:r>
            <a:r>
              <a:rPr lang="tr-TR" sz="1600" dirty="0">
                <a:solidFill>
                  <a:srgbClr val="000000"/>
                </a:solidFill>
                <a:latin typeface="Arial" charset="0"/>
              </a:rPr>
              <a:t>ışı</a:t>
            </a:r>
            <a:r>
              <a:rPr lang="tr-TR" sz="1600" dirty="0">
                <a:solidFill>
                  <a:srgbClr val="000000"/>
                </a:solidFill>
                <a:latin typeface="Arial" charset="0"/>
                <a:cs typeface="Times New Roman" pitchFamily="18" charset="0"/>
              </a:rPr>
              <a:t> kazanc</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 olarak vergilendirilecektir.</a:t>
            </a:r>
          </a:p>
          <a:p>
            <a:pPr algn="just" eaLnBrk="1" hangingPunct="1">
              <a:tabLst>
                <a:tab pos="457200" algn="l"/>
              </a:tabLst>
              <a:defRPr/>
            </a:pPr>
            <a:r>
              <a:rPr lang="tr-TR" sz="1600" dirty="0">
                <a:solidFill>
                  <a:srgbClr val="000000"/>
                </a:solidFill>
                <a:latin typeface="Arial" charset="0"/>
                <a:cs typeface="Times New Roman" pitchFamily="18" charset="0"/>
              </a:rPr>
              <a:t> </a:t>
            </a:r>
          </a:p>
          <a:p>
            <a:pPr algn="just" eaLnBrk="1" hangingPunct="1">
              <a:tabLst>
                <a:tab pos="457200" algn="l"/>
              </a:tabLst>
              <a:defRPr/>
            </a:pPr>
            <a:r>
              <a:rPr lang="tr-TR" sz="1600" dirty="0">
                <a:solidFill>
                  <a:srgbClr val="000000"/>
                </a:solidFill>
                <a:latin typeface="Arial" charset="0"/>
                <a:cs typeface="Times New Roman" pitchFamily="18" charset="0"/>
              </a:rPr>
              <a:t>Bu hükümler kar</a:t>
            </a:r>
            <a:r>
              <a:rPr lang="tr-TR" sz="1600" dirty="0">
                <a:solidFill>
                  <a:srgbClr val="000000"/>
                </a:solidFill>
                <a:latin typeface="Arial" charset="0"/>
              </a:rPr>
              <a:t>şısı</a:t>
            </a:r>
            <a:r>
              <a:rPr lang="tr-TR" sz="1600" dirty="0">
                <a:solidFill>
                  <a:srgbClr val="000000"/>
                </a:solidFill>
                <a:latin typeface="Arial" charset="0"/>
                <a:cs typeface="Times New Roman" pitchFamily="18" charset="0"/>
              </a:rPr>
              <a:t>nda ivazs</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z olarak iktisap edilen gayrimenkullerin elden çıkarılmasından sa</a:t>
            </a:r>
            <a:r>
              <a:rPr lang="tr-TR" sz="1600" dirty="0">
                <a:solidFill>
                  <a:srgbClr val="000000"/>
                </a:solidFill>
                <a:latin typeface="Arial" charset="0"/>
              </a:rPr>
              <a:t>ğ</a:t>
            </a:r>
            <a:r>
              <a:rPr lang="tr-TR" sz="1600" dirty="0">
                <a:solidFill>
                  <a:srgbClr val="000000"/>
                </a:solidFill>
                <a:latin typeface="Arial" charset="0"/>
                <a:cs typeface="Times New Roman" pitchFamily="18" charset="0"/>
              </a:rPr>
              <a:t>lanan kazançlar ile gayrimenkullerin iktisap tarihinden ba</a:t>
            </a:r>
            <a:r>
              <a:rPr lang="tr-TR" sz="1600" dirty="0">
                <a:solidFill>
                  <a:srgbClr val="000000"/>
                </a:solidFill>
                <a:latin typeface="Arial" charset="0"/>
              </a:rPr>
              <a:t>ş</a:t>
            </a:r>
            <a:r>
              <a:rPr lang="tr-TR" sz="1600" dirty="0">
                <a:solidFill>
                  <a:srgbClr val="000000"/>
                </a:solidFill>
                <a:latin typeface="Arial" charset="0"/>
                <a:cs typeface="Times New Roman" pitchFamily="18" charset="0"/>
              </a:rPr>
              <a:t>layarak </a:t>
            </a:r>
            <a:r>
              <a:rPr lang="tr-TR" sz="1600" dirty="0">
                <a:solidFill>
                  <a:srgbClr val="FF0000"/>
                </a:solidFill>
                <a:latin typeface="Arial" charset="0"/>
                <a:cs typeface="Times New Roman" pitchFamily="18" charset="0"/>
              </a:rPr>
              <a:t>beş y</a:t>
            </a:r>
            <a:r>
              <a:rPr lang="tr-TR" sz="1600" dirty="0">
                <a:solidFill>
                  <a:srgbClr val="FF0000"/>
                </a:solidFill>
                <a:latin typeface="Arial" charset="0"/>
              </a:rPr>
              <a:t>ı</a:t>
            </a:r>
            <a:r>
              <a:rPr lang="tr-TR" sz="1600" dirty="0">
                <a:solidFill>
                  <a:srgbClr val="FF0000"/>
                </a:solidFill>
                <a:latin typeface="Arial" charset="0"/>
                <a:cs typeface="Times New Roman" pitchFamily="18" charset="0"/>
              </a:rPr>
              <a:t>ldan fazla</a:t>
            </a:r>
            <a:r>
              <a:rPr lang="tr-TR" sz="1600" dirty="0">
                <a:solidFill>
                  <a:srgbClr val="000000"/>
                </a:solidFill>
                <a:latin typeface="Arial" charset="0"/>
                <a:cs typeface="Times New Roman" pitchFamily="18" charset="0"/>
              </a:rPr>
              <a:t> bir süre elde tutulduktan sonra elden çıkar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lmasından doğan kazançlar vergilendirilmeyecektir.</a:t>
            </a:r>
          </a:p>
          <a:p>
            <a:pPr indent="449263" algn="just" eaLnBrk="1" hangingPunct="1">
              <a:tabLst>
                <a:tab pos="457200" algn="l"/>
              </a:tabLst>
              <a:defRPr/>
            </a:pPr>
            <a:endParaRPr lang="tr-TR" sz="1600" dirty="0">
              <a:solidFill>
                <a:srgbClr val="000000"/>
              </a:solidFill>
              <a:latin typeface="Arial" charset="0"/>
              <a:cs typeface="Times New Roman" pitchFamily="18" charset="0"/>
            </a:endParaRPr>
          </a:p>
          <a:p>
            <a:pPr algn="just" eaLnBrk="1" hangingPunct="1">
              <a:tabLst>
                <a:tab pos="457200" algn="l"/>
              </a:tabLst>
              <a:defRPr/>
            </a:pPr>
            <a:r>
              <a:rPr lang="tr-TR" sz="1600" dirty="0">
                <a:solidFill>
                  <a:srgbClr val="000000"/>
                </a:solidFill>
                <a:latin typeface="Arial" charset="0"/>
                <a:cs typeface="Times New Roman" pitchFamily="18" charset="0"/>
              </a:rPr>
              <a:t>Gayrimenkullerin elden ç</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kar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lmas</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ndan do</a:t>
            </a:r>
            <a:r>
              <a:rPr lang="tr-TR" sz="1600" dirty="0">
                <a:solidFill>
                  <a:srgbClr val="000000"/>
                </a:solidFill>
                <a:latin typeface="Arial" charset="0"/>
              </a:rPr>
              <a:t>ğ</a:t>
            </a:r>
            <a:r>
              <a:rPr lang="tr-TR" sz="1600" dirty="0">
                <a:solidFill>
                  <a:srgbClr val="000000"/>
                </a:solidFill>
                <a:latin typeface="Arial" charset="0"/>
                <a:cs typeface="Times New Roman" pitchFamily="18" charset="0"/>
              </a:rPr>
              <a:t>an kazanc</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 tespitinde de </a:t>
            </a:r>
            <a:r>
              <a:rPr lang="tr-TR" sz="1600" dirty="0">
                <a:solidFill>
                  <a:srgbClr val="FF0000"/>
                </a:solidFill>
                <a:latin typeface="Arial" charset="0"/>
                <a:cs typeface="Times New Roman" pitchFamily="18" charset="0"/>
              </a:rPr>
              <a:t>maliyet bedeli endekslemesi </a:t>
            </a:r>
            <a:r>
              <a:rPr lang="tr-TR" sz="1600" dirty="0">
                <a:solidFill>
                  <a:srgbClr val="000000"/>
                </a:solidFill>
                <a:latin typeface="Arial" charset="0"/>
                <a:cs typeface="Times New Roman" pitchFamily="18" charset="0"/>
              </a:rPr>
              <a:t>yap</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labilecek ve </a:t>
            </a:r>
            <a:r>
              <a:rPr lang="tr-TR" sz="1600" dirty="0">
                <a:solidFill>
                  <a:srgbClr val="FF0000"/>
                </a:solidFill>
                <a:latin typeface="Arial" charset="0"/>
                <a:cs typeface="Times New Roman" pitchFamily="18" charset="0"/>
              </a:rPr>
              <a:t>2018 yılı için 12.000 TL’lik </a:t>
            </a:r>
            <a:r>
              <a:rPr lang="tr-TR" sz="1600" dirty="0">
                <a:solidFill>
                  <a:srgbClr val="000000"/>
                </a:solidFill>
                <a:latin typeface="Arial" charset="0"/>
                <a:cs typeface="Times New Roman" pitchFamily="18" charset="0"/>
              </a:rPr>
              <a:t>istisnadan yararlan</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labilecektir.</a:t>
            </a:r>
          </a:p>
        </p:txBody>
      </p:sp>
    </p:spTree>
    <p:extLst>
      <p:ext uri="{BB962C8B-B14F-4D97-AF65-F5344CB8AC3E}">
        <p14:creationId xmlns:p14="http://schemas.microsoft.com/office/powerpoint/2010/main" val="381272169"/>
      </p:ext>
    </p:extLst>
  </p:cSld>
  <p:clrMapOvr>
    <a:masterClrMapping/>
  </p:clrMapOvr>
  <p:transition>
    <p:cover dir="d"/>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2 Slayt Numarası Yer Tutucusu"/>
          <p:cNvSpPr>
            <a:spLocks noGrp="1"/>
          </p:cNvSpPr>
          <p:nvPr>
            <p:ph type="sldNum" sz="quarter" idx="12"/>
          </p:nvPr>
        </p:nvSpPr>
        <p:spPr bwMode="auto">
          <a:xfrm>
            <a:off x="8459788" y="6408738"/>
            <a:ext cx="684212"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A168DEC-351D-4DF3-B189-6A79B61E7372}" type="slidenum">
              <a:rPr lang="tr-TR" altLang="tr-TR" sz="1200" smtClean="0"/>
              <a:pPr/>
              <a:t>119</a:t>
            </a:fld>
            <a:endParaRPr lang="tr-TR" altLang="tr-TR" sz="1200"/>
          </a:p>
        </p:txBody>
      </p:sp>
      <p:grpSp>
        <p:nvGrpSpPr>
          <p:cNvPr id="116739" name="Group 7"/>
          <p:cNvGrpSpPr>
            <a:grpSpLocks/>
          </p:cNvGrpSpPr>
          <p:nvPr/>
        </p:nvGrpSpPr>
        <p:grpSpPr bwMode="auto">
          <a:xfrm>
            <a:off x="1219200" y="1295400"/>
            <a:ext cx="7086600" cy="4276725"/>
            <a:chOff x="-3" y="-3"/>
            <a:chExt cx="2995" cy="2694"/>
          </a:xfrm>
        </p:grpSpPr>
        <p:grpSp>
          <p:nvGrpSpPr>
            <p:cNvPr id="116742" name="Group 8"/>
            <p:cNvGrpSpPr>
              <a:grpSpLocks/>
            </p:cNvGrpSpPr>
            <p:nvPr/>
          </p:nvGrpSpPr>
          <p:grpSpPr bwMode="auto">
            <a:xfrm>
              <a:off x="0" y="0"/>
              <a:ext cx="2989" cy="2688"/>
              <a:chOff x="0" y="0"/>
              <a:chExt cx="2989" cy="2688"/>
            </a:xfrm>
          </p:grpSpPr>
          <p:grpSp>
            <p:nvGrpSpPr>
              <p:cNvPr id="116744" name="Group 9"/>
              <p:cNvGrpSpPr>
                <a:grpSpLocks/>
              </p:cNvGrpSpPr>
              <p:nvPr/>
            </p:nvGrpSpPr>
            <p:grpSpPr bwMode="auto">
              <a:xfrm>
                <a:off x="0" y="0"/>
                <a:ext cx="2989" cy="384"/>
                <a:chOff x="0" y="0"/>
                <a:chExt cx="2989" cy="384"/>
              </a:xfrm>
            </p:grpSpPr>
            <p:sp>
              <p:nvSpPr>
                <p:cNvPr id="116763"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en-US" altLang="tr-TR" sz="2000" b="0"/>
                </a:p>
              </p:txBody>
            </p:sp>
            <p:sp>
              <p:nvSpPr>
                <p:cNvPr id="116764"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16745" name="Group 12"/>
              <p:cNvGrpSpPr>
                <a:grpSpLocks/>
              </p:cNvGrpSpPr>
              <p:nvPr/>
            </p:nvGrpSpPr>
            <p:grpSpPr bwMode="auto">
              <a:xfrm>
                <a:off x="0" y="384"/>
                <a:ext cx="2989" cy="384"/>
                <a:chOff x="0" y="384"/>
                <a:chExt cx="2989" cy="384"/>
              </a:xfrm>
            </p:grpSpPr>
            <p:sp>
              <p:nvSpPr>
                <p:cNvPr id="116761" name="Rectangle 13"/>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116762"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16746" name="Group 15"/>
              <p:cNvGrpSpPr>
                <a:grpSpLocks/>
              </p:cNvGrpSpPr>
              <p:nvPr/>
            </p:nvGrpSpPr>
            <p:grpSpPr bwMode="auto">
              <a:xfrm>
                <a:off x="0" y="768"/>
                <a:ext cx="2989" cy="384"/>
                <a:chOff x="0" y="768"/>
                <a:chExt cx="2989" cy="384"/>
              </a:xfrm>
            </p:grpSpPr>
            <p:sp>
              <p:nvSpPr>
                <p:cNvPr id="116759"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eaLnBrk="1" hangingPunct="1"/>
                  <a:endParaRPr lang="en-US" altLang="tr-TR" sz="1600" b="0"/>
                </a:p>
              </p:txBody>
            </p:sp>
            <p:sp>
              <p:nvSpPr>
                <p:cNvPr id="116760"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16747" name="Group 18"/>
              <p:cNvGrpSpPr>
                <a:grpSpLocks/>
              </p:cNvGrpSpPr>
              <p:nvPr/>
            </p:nvGrpSpPr>
            <p:grpSpPr bwMode="auto">
              <a:xfrm>
                <a:off x="0" y="1152"/>
                <a:ext cx="2989" cy="384"/>
                <a:chOff x="0" y="1152"/>
                <a:chExt cx="2989" cy="384"/>
              </a:xfrm>
            </p:grpSpPr>
            <p:sp>
              <p:nvSpPr>
                <p:cNvPr id="116757"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en-US" altLang="tr-TR" sz="1600" b="0"/>
                </a:p>
              </p:txBody>
            </p:sp>
            <p:sp>
              <p:nvSpPr>
                <p:cNvPr id="116758"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16748" name="Group 21"/>
              <p:cNvGrpSpPr>
                <a:grpSpLocks/>
              </p:cNvGrpSpPr>
              <p:nvPr/>
            </p:nvGrpSpPr>
            <p:grpSpPr bwMode="auto">
              <a:xfrm>
                <a:off x="0" y="1536"/>
                <a:ext cx="2989" cy="384"/>
                <a:chOff x="0" y="1536"/>
                <a:chExt cx="2989" cy="384"/>
              </a:xfrm>
            </p:grpSpPr>
            <p:sp>
              <p:nvSpPr>
                <p:cNvPr id="116755"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r>
                    <a:rPr lang="tr-TR" altLang="tr-TR" sz="1600"/>
                    <a:t>	</a:t>
                  </a:r>
                  <a:endParaRPr lang="tr-TR" altLang="tr-TR" sz="1600" b="0"/>
                </a:p>
              </p:txBody>
            </p:sp>
            <p:sp>
              <p:nvSpPr>
                <p:cNvPr id="116756"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16749" name="Group 24"/>
              <p:cNvGrpSpPr>
                <a:grpSpLocks/>
              </p:cNvGrpSpPr>
              <p:nvPr/>
            </p:nvGrpSpPr>
            <p:grpSpPr bwMode="auto">
              <a:xfrm>
                <a:off x="0" y="1920"/>
                <a:ext cx="2989" cy="384"/>
                <a:chOff x="0" y="1920"/>
                <a:chExt cx="2989" cy="384"/>
              </a:xfrm>
            </p:grpSpPr>
            <p:sp>
              <p:nvSpPr>
                <p:cNvPr id="116753"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116754" name="Rectangle 26"/>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16750" name="Group 27"/>
              <p:cNvGrpSpPr>
                <a:grpSpLocks/>
              </p:cNvGrpSpPr>
              <p:nvPr/>
            </p:nvGrpSpPr>
            <p:grpSpPr bwMode="auto">
              <a:xfrm>
                <a:off x="0" y="2304"/>
                <a:ext cx="2989" cy="384"/>
                <a:chOff x="0" y="2304"/>
                <a:chExt cx="2989" cy="384"/>
              </a:xfrm>
            </p:grpSpPr>
            <p:sp>
              <p:nvSpPr>
                <p:cNvPr id="116751"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eaLnBrk="1" hangingPunct="1"/>
                  <a:endParaRPr lang="tr-TR" altLang="tr-TR" sz="1600" b="0"/>
                </a:p>
              </p:txBody>
            </p:sp>
            <p:sp>
              <p:nvSpPr>
                <p:cNvPr id="116752"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116743"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116740"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endParaRPr lang="en-US" altLang="tr-TR" sz="1400" b="0">
              <a:latin typeface="Arial Black" panose="020B0A04020102020204" pitchFamily="34" charset="0"/>
            </a:endParaRPr>
          </a:p>
        </p:txBody>
      </p:sp>
      <p:sp>
        <p:nvSpPr>
          <p:cNvPr id="116741" name="Rectangle 2"/>
          <p:cNvSpPr>
            <a:spLocks noChangeArrowheads="1"/>
          </p:cNvSpPr>
          <p:nvPr/>
        </p:nvSpPr>
        <p:spPr bwMode="auto">
          <a:xfrm>
            <a:off x="53975" y="512763"/>
            <a:ext cx="9036050"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ts val="2400"/>
              </a:lnSpc>
              <a:spcAft>
                <a:spcPts val="1200"/>
              </a:spcAft>
            </a:pPr>
            <a:r>
              <a:rPr lang="tr-TR" altLang="tr-TR" sz="1600">
                <a:solidFill>
                  <a:srgbClr val="FF0000"/>
                </a:solidFill>
              </a:rPr>
              <a:t>Örneğin; </a:t>
            </a:r>
            <a:r>
              <a:rPr lang="tr-TR" altLang="tr-TR" sz="1600"/>
              <a:t>Ali Bey kendi nam ve hesabına 24.03.2015 tarihinde 200.000 TL’ye aldığı satın aldığı  arsayı 12.11.2018 tarihinde 500.000 TL’ye satmıştır.</a:t>
            </a:r>
          </a:p>
          <a:p>
            <a:pPr algn="just" eaLnBrk="1" hangingPunct="1">
              <a:lnSpc>
                <a:spcPts val="2400"/>
              </a:lnSpc>
              <a:spcAft>
                <a:spcPts val="1200"/>
              </a:spcAft>
            </a:pPr>
            <a:r>
              <a:rPr lang="tr-TR" altLang="tr-TR" sz="1600"/>
              <a:t>Türkiye İstatistik Kurumu tarafından gayrimenkulün iktisap bedelinin endekslenmesinde elden çıkarıldığı tarihinin içinde bulunduğu aydan önceki ay olan </a:t>
            </a:r>
            <a:r>
              <a:rPr lang="tr-TR" altLang="tr-TR" sz="1600">
                <a:solidFill>
                  <a:srgbClr val="FF0000"/>
                </a:solidFill>
              </a:rPr>
              <a:t>Ekim/2018 </a:t>
            </a:r>
            <a:r>
              <a:rPr lang="tr-TR" altLang="tr-TR" sz="1600"/>
              <a:t>dönemi yurt içi üretici fiyat endeksi </a:t>
            </a:r>
            <a:r>
              <a:rPr lang="tr-TR" altLang="tr-TR" sz="1600">
                <a:solidFill>
                  <a:srgbClr val="FF0000"/>
                </a:solidFill>
              </a:rPr>
              <a:t>(Yİ-ÜFE) 443,78 </a:t>
            </a:r>
            <a:r>
              <a:rPr lang="tr-TR" altLang="tr-TR" sz="1600"/>
              <a:t>olarak, iktisap tarihinin içinde bulunduğu aydan önceki ay olan </a:t>
            </a:r>
            <a:r>
              <a:rPr lang="tr-TR" altLang="tr-TR" sz="1600">
                <a:solidFill>
                  <a:srgbClr val="FF0000"/>
                </a:solidFill>
              </a:rPr>
              <a:t>Şubat/2015 </a:t>
            </a:r>
            <a:r>
              <a:rPr lang="tr-TR" altLang="tr-TR" sz="1600"/>
              <a:t>dönemi yurt içi üretici fiyat endeksine (Yİ-ÜFE) ise </a:t>
            </a:r>
            <a:r>
              <a:rPr lang="tr-TR" altLang="tr-TR" sz="1600">
                <a:solidFill>
                  <a:srgbClr val="FF0000"/>
                </a:solidFill>
              </a:rPr>
              <a:t>239,46 </a:t>
            </a:r>
            <a:r>
              <a:rPr lang="tr-TR" altLang="tr-TR" sz="1600"/>
              <a:t>olarak açıklanmıştır. Bu durumda endeksleme oranının ilgili dönemde %10’un üzerinde artmış olduğu görülmektedir. ((443,78 – 239,46) / 239,46 = </a:t>
            </a:r>
            <a:r>
              <a:rPr lang="tr-TR" altLang="tr-TR" sz="1600">
                <a:solidFill>
                  <a:srgbClr val="FF0000"/>
                </a:solidFill>
              </a:rPr>
              <a:t>%85,33</a:t>
            </a:r>
            <a:r>
              <a:rPr lang="tr-TR" altLang="tr-TR" sz="1600"/>
              <a:t>)</a:t>
            </a:r>
          </a:p>
          <a:p>
            <a:pPr algn="just" eaLnBrk="1" hangingPunct="1">
              <a:lnSpc>
                <a:spcPts val="2400"/>
              </a:lnSpc>
              <a:spcAft>
                <a:spcPts val="1200"/>
              </a:spcAft>
            </a:pPr>
            <a:r>
              <a:rPr lang="tr-TR" altLang="tr-TR" sz="1600"/>
              <a:t>Dolayısıyla elden çıkarılan gayrimenkulün endekslenmiş maliyet bedeli; </a:t>
            </a:r>
          </a:p>
          <a:p>
            <a:pPr algn="just" eaLnBrk="1" hangingPunct="1">
              <a:lnSpc>
                <a:spcPts val="2400"/>
              </a:lnSpc>
              <a:spcAft>
                <a:spcPts val="1200"/>
              </a:spcAft>
            </a:pPr>
            <a:r>
              <a:rPr lang="tr-TR" altLang="tr-TR" sz="1600"/>
              <a:t>200.000 + (200.000 TL x %85,33) = </a:t>
            </a:r>
            <a:r>
              <a:rPr lang="tr-TR" altLang="tr-TR" sz="1600">
                <a:solidFill>
                  <a:srgbClr val="FF0000"/>
                </a:solidFill>
              </a:rPr>
              <a:t>370.660 TL </a:t>
            </a:r>
            <a:r>
              <a:rPr lang="tr-TR" altLang="tr-TR" sz="1600"/>
              <a:t>olarak dikkate alınacaktır. </a:t>
            </a:r>
          </a:p>
          <a:p>
            <a:pPr algn="just" eaLnBrk="1" hangingPunct="1">
              <a:lnSpc>
                <a:spcPts val="2400"/>
              </a:lnSpc>
              <a:spcAft>
                <a:spcPts val="1200"/>
              </a:spcAft>
            </a:pPr>
            <a:r>
              <a:rPr lang="tr-TR" altLang="tr-TR" sz="1600"/>
              <a:t>Buna göre Ali Bey, satmış olduğu arsadan dolayı (500.000 – 370.660 =) </a:t>
            </a:r>
            <a:r>
              <a:rPr lang="tr-TR" altLang="tr-TR" sz="1600">
                <a:solidFill>
                  <a:srgbClr val="FF0000"/>
                </a:solidFill>
              </a:rPr>
              <a:t>129.340 TL </a:t>
            </a:r>
            <a:r>
              <a:rPr lang="tr-TR" altLang="tr-TR" sz="1600"/>
              <a:t>tutarında </a:t>
            </a:r>
            <a:r>
              <a:rPr lang="tr-TR" altLang="tr-TR" sz="1600">
                <a:solidFill>
                  <a:srgbClr val="FF0000"/>
                </a:solidFill>
              </a:rPr>
              <a:t>istisna öncesi değer artışı kazancı </a:t>
            </a:r>
            <a:r>
              <a:rPr lang="tr-TR" altLang="tr-TR" sz="1600"/>
              <a:t>elde etmiş olacaktır.</a:t>
            </a:r>
          </a:p>
          <a:p>
            <a:pPr algn="just" eaLnBrk="1" hangingPunct="1">
              <a:lnSpc>
                <a:spcPts val="2400"/>
              </a:lnSpc>
              <a:spcAft>
                <a:spcPts val="1200"/>
              </a:spcAft>
            </a:pPr>
            <a:r>
              <a:rPr lang="tr-TR" altLang="tr-TR" sz="1600"/>
              <a:t>Söz konusu kazanca </a:t>
            </a:r>
            <a:r>
              <a:rPr lang="tr-TR" altLang="tr-TR" sz="1600">
                <a:solidFill>
                  <a:srgbClr val="FF0000"/>
                </a:solidFill>
              </a:rPr>
              <a:t>12.000 TL </a:t>
            </a:r>
            <a:r>
              <a:rPr lang="tr-TR" altLang="tr-TR" sz="1600"/>
              <a:t>tutarında</a:t>
            </a:r>
            <a:r>
              <a:rPr lang="tr-TR" altLang="tr-TR" sz="1600">
                <a:solidFill>
                  <a:srgbClr val="FF0000"/>
                </a:solidFill>
              </a:rPr>
              <a:t> istisna </a:t>
            </a:r>
            <a:r>
              <a:rPr lang="tr-TR" altLang="tr-TR" sz="1600"/>
              <a:t>uygulanarak bulunacak 117.340 TL’ye Gelir Vergisi Kanunu’nun 103. maddesindeki vergi nispetleri uygulanarak mükellefin 2018 takvim yılı için ödeyeceği </a:t>
            </a:r>
            <a:r>
              <a:rPr lang="tr-TR" altLang="tr-TR" sz="1600">
                <a:solidFill>
                  <a:srgbClr val="FF0000"/>
                </a:solidFill>
              </a:rPr>
              <a:t>gelir vergisi tutarı 31.549 TL </a:t>
            </a:r>
            <a:r>
              <a:rPr lang="tr-TR" altLang="tr-TR" sz="1600"/>
              <a:t>olarak hesaplanacaktır. </a:t>
            </a:r>
          </a:p>
          <a:p>
            <a:pPr algn="just" eaLnBrk="1" hangingPunct="1">
              <a:lnSpc>
                <a:spcPts val="2400"/>
              </a:lnSpc>
              <a:spcAft>
                <a:spcPts val="1200"/>
              </a:spcAft>
            </a:pPr>
            <a:r>
              <a:rPr lang="tr-TR" altLang="tr-TR" sz="1600"/>
              <a:t>Bulunan 31.549 TL tutarındaki vergi 25.03.2019 tarihine kadar yıllık beyanname ile beyan edilip, 2019 yılının Mart ve Temmuz aylarında iki eşit taksitle ödenecektir. </a:t>
            </a:r>
          </a:p>
        </p:txBody>
      </p:sp>
    </p:spTree>
    <p:extLst>
      <p:ext uri="{BB962C8B-B14F-4D97-AF65-F5344CB8AC3E}">
        <p14:creationId xmlns:p14="http://schemas.microsoft.com/office/powerpoint/2010/main" val="31480806"/>
      </p:ext>
    </p:extLst>
  </p:cSld>
  <p:clrMapOvr>
    <a:masterClrMapping/>
  </p:clrMapOvr>
  <p:transition>
    <p:cover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lgn="just">
              <a:lnSpc>
                <a:spcPct val="100000"/>
              </a:lnSpc>
              <a:buNone/>
            </a:pPr>
            <a:r>
              <a:rPr lang="tr-TR" sz="1800" dirty="0">
                <a:solidFill>
                  <a:srgbClr val="FF0000"/>
                </a:solidFill>
              </a:rPr>
              <a:t>7166 SAYILI KANUN DÜZENLEMELERİ (Çevre Kanunu’na Eklenen geçici 4. madde)</a:t>
            </a:r>
          </a:p>
          <a:p>
            <a:pPr marL="0" indent="0" algn="just">
              <a:lnSpc>
                <a:spcPct val="100000"/>
              </a:lnSpc>
              <a:buNone/>
            </a:pPr>
            <a:endParaRPr lang="tr-TR" sz="1800" dirty="0"/>
          </a:p>
          <a:p>
            <a:pPr marL="0" indent="0" algn="just">
              <a:lnSpc>
                <a:spcPct val="100000"/>
              </a:lnSpc>
              <a:buNone/>
            </a:pPr>
            <a:endParaRPr lang="tr-TR" sz="1800" dirty="0"/>
          </a:p>
          <a:p>
            <a:pPr marL="0" indent="0" algn="just">
              <a:lnSpc>
                <a:spcPct val="100000"/>
              </a:lnSpc>
              <a:buNone/>
            </a:pPr>
            <a:r>
              <a:rPr lang="tr-TR" sz="1800" dirty="0"/>
              <a:t>Geçici Madde 4- (Ek:21/2/2019-7166/4 </a:t>
            </a:r>
            <a:r>
              <a:rPr lang="tr-TR" sz="1800" dirty="0" err="1"/>
              <a:t>md.</a:t>
            </a:r>
            <a:r>
              <a:rPr lang="tr-TR" sz="1800" dirty="0"/>
              <a:t>) Ek 11 inci maddenin ikinci fıkrası uyarınca 2019 yılının Ocak ve Şubat aylarına ilişkin verilmesi gereken beyannameler 24/4/2019 tarihine (bu tarih dâhil) kadar verilir ve bu beyanlar üzerine ödenmesi gereken geri kazanım katılım payları 30/4/2019 tarihi mesai saati bitimine kadar ödenir. </a:t>
            </a:r>
          </a:p>
        </p:txBody>
      </p:sp>
      <p:pic>
        <p:nvPicPr>
          <p:cNvPr id="2" name="Resim 1"/>
          <p:cNvPicPr>
            <a:picLocks noChangeAspect="1"/>
          </p:cNvPicPr>
          <p:nvPr/>
        </p:nvPicPr>
        <p:blipFill>
          <a:blip r:embed="rId2"/>
          <a:stretch>
            <a:fillRect/>
          </a:stretch>
        </p:blipFill>
        <p:spPr>
          <a:xfrm>
            <a:off x="4876800" y="4419600"/>
            <a:ext cx="3985846" cy="1295400"/>
          </a:xfrm>
          <a:prstGeom prst="rect">
            <a:avLst/>
          </a:prstGeom>
        </p:spPr>
      </p:pic>
    </p:spTree>
    <p:extLst>
      <p:ext uri="{BB962C8B-B14F-4D97-AF65-F5344CB8AC3E}">
        <p14:creationId xmlns:p14="http://schemas.microsoft.com/office/powerpoint/2010/main" val="299468823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51795A69-39F0-4C38-9C09-2F1CF70898A5}" type="slidenum">
              <a:rPr lang="tr-TR" smtClean="0"/>
              <a:pPr>
                <a:defRPr/>
              </a:pPr>
              <a:t>120</a:t>
            </a:fld>
            <a:endParaRPr lang="tr-TR"/>
          </a:p>
        </p:txBody>
      </p:sp>
      <p:sp>
        <p:nvSpPr>
          <p:cNvPr id="118787" name="Dikdörtgen 2"/>
          <p:cNvSpPr>
            <a:spLocks noChangeArrowheads="1"/>
          </p:cNvSpPr>
          <p:nvPr/>
        </p:nvSpPr>
        <p:spPr bwMode="auto">
          <a:xfrm>
            <a:off x="179388" y="1196975"/>
            <a:ext cx="87852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spcBef>
                <a:spcPts val="600"/>
              </a:spcBef>
              <a:spcAft>
                <a:spcPts val="600"/>
              </a:spcAft>
            </a:pPr>
            <a:r>
              <a:rPr lang="tr-TR" altLang="tr-TR">
                <a:solidFill>
                  <a:srgbClr val="FF0000"/>
                </a:solidFill>
                <a:ea typeface="Times New Roman" panose="02020603050405020304" pitchFamily="18" charset="0"/>
                <a:cs typeface="Arial TUR" panose="020B0604020202020204" pitchFamily="34" charset="0"/>
              </a:rPr>
              <a:t>Arsa Karşılığı Teslim Alınan Dairelerin Satışının Vergilendirilmesi:</a:t>
            </a:r>
          </a:p>
          <a:p>
            <a:pPr algn="just">
              <a:spcBef>
                <a:spcPts val="600"/>
              </a:spcBef>
              <a:spcAft>
                <a:spcPts val="600"/>
              </a:spcAft>
            </a:pPr>
            <a:r>
              <a:rPr lang="tr-TR" altLang="tr-TR">
                <a:ea typeface="Times New Roman" panose="02020603050405020304" pitchFamily="18" charset="0"/>
                <a:cs typeface="Arial TUR" panose="020B0604020202020204" pitchFamily="34" charset="0"/>
              </a:rPr>
              <a:t>Kat karşılığı inşaat yapımı sözleşmesi neticesinde iktisap edilen birden çok daireden oluşan taşınmazların </a:t>
            </a:r>
            <a:r>
              <a:rPr lang="tr-TR" altLang="tr-TR">
                <a:solidFill>
                  <a:srgbClr val="FF0000"/>
                </a:solidFill>
                <a:ea typeface="Times New Roman" panose="02020603050405020304" pitchFamily="18" charset="0"/>
                <a:cs typeface="Arial TUR" panose="020B0604020202020204" pitchFamily="34" charset="0"/>
              </a:rPr>
              <a:t>iktisap tarihinden itibaren beş yıl içinde aynı kişiye bir seferde satılması halinde </a:t>
            </a:r>
            <a:r>
              <a:rPr lang="tr-TR" altLang="tr-TR">
                <a:ea typeface="Times New Roman" panose="02020603050405020304" pitchFamily="18" charset="0"/>
                <a:cs typeface="Arial TUR" panose="020B0604020202020204" pitchFamily="34" charset="0"/>
              </a:rPr>
              <a:t>söz konusu gayrimenkullerin elden çıkarılması  neticesinde elde edilecek kazanç </a:t>
            </a:r>
            <a:r>
              <a:rPr lang="tr-TR" altLang="tr-TR">
                <a:solidFill>
                  <a:srgbClr val="FF0000"/>
                </a:solidFill>
                <a:ea typeface="Times New Roman" panose="02020603050405020304" pitchFamily="18" charset="0"/>
                <a:cs typeface="Arial TUR" panose="020B0604020202020204" pitchFamily="34" charset="0"/>
              </a:rPr>
              <a:t>değer artışı kazancı olarak vergilendirilecektir.</a:t>
            </a:r>
          </a:p>
          <a:p>
            <a:pPr algn="just">
              <a:spcBef>
                <a:spcPts val="600"/>
              </a:spcBef>
              <a:spcAft>
                <a:spcPts val="600"/>
              </a:spcAft>
            </a:pPr>
            <a:r>
              <a:rPr lang="tr-TR" altLang="tr-TR">
                <a:ea typeface="Times New Roman" panose="02020603050405020304" pitchFamily="18" charset="0"/>
                <a:cs typeface="Arial TUR" panose="020B0604020202020204" pitchFamily="34" charset="0"/>
              </a:rPr>
              <a:t>Diğer taraftan, bahse konu dairelerin </a:t>
            </a:r>
            <a:r>
              <a:rPr lang="tr-TR" altLang="tr-TR">
                <a:solidFill>
                  <a:srgbClr val="FF0000"/>
                </a:solidFill>
                <a:ea typeface="Times New Roman" panose="02020603050405020304" pitchFamily="18" charset="0"/>
                <a:cs typeface="Arial TUR" panose="020B0604020202020204" pitchFamily="34" charset="0"/>
              </a:rPr>
              <a:t>aynı kişiye farklı tarihlerde veya farklı kişilere aynı tarihte satılması veya birbirini izleyen yıllarda satılması durumunda,</a:t>
            </a:r>
            <a:r>
              <a:rPr lang="tr-TR" altLang="tr-TR">
                <a:ea typeface="Times New Roman" panose="02020603050405020304" pitchFamily="18" charset="0"/>
                <a:cs typeface="Arial TUR" panose="020B0604020202020204" pitchFamily="34" charset="0"/>
              </a:rPr>
              <a:t> yapılan satışlar devamlı olarak gayrimenkul alım-satım işiyle uğraşıldığına karine teşkil edeceğinden elde edilecek gelirin </a:t>
            </a:r>
            <a:r>
              <a:rPr lang="tr-TR" altLang="tr-TR">
                <a:solidFill>
                  <a:srgbClr val="FF0000"/>
                </a:solidFill>
                <a:ea typeface="Times New Roman" panose="02020603050405020304" pitchFamily="18" charset="0"/>
                <a:cs typeface="Arial TUR" panose="020B0604020202020204" pitchFamily="34" charset="0"/>
              </a:rPr>
              <a:t>ticari kazanç olarak vergilendirilmesi </a:t>
            </a:r>
            <a:r>
              <a:rPr lang="tr-TR" altLang="tr-TR">
                <a:ea typeface="Times New Roman" panose="02020603050405020304" pitchFamily="18" charset="0"/>
                <a:cs typeface="Arial TUR" panose="020B0604020202020204" pitchFamily="34" charset="0"/>
              </a:rPr>
              <a:t>gerekeceği de tabiidir.</a:t>
            </a:r>
          </a:p>
          <a:p>
            <a:pPr algn="just">
              <a:spcBef>
                <a:spcPts val="600"/>
              </a:spcBef>
              <a:spcAft>
                <a:spcPts val="600"/>
              </a:spcAft>
            </a:pPr>
            <a:r>
              <a:rPr lang="tr-TR" altLang="tr-TR" sz="1400" baseline="30000">
                <a:solidFill>
                  <a:srgbClr val="FF0000"/>
                </a:solidFill>
                <a:ea typeface="Times New Roman" panose="02020603050405020304" pitchFamily="18" charset="0"/>
                <a:cs typeface="Arial TUR" panose="020B0604020202020204" pitchFamily="34" charset="0"/>
              </a:rPr>
              <a:t> </a:t>
            </a:r>
            <a:r>
              <a:rPr lang="tr-TR" altLang="tr-TR" sz="1200" baseline="30000">
                <a:solidFill>
                  <a:srgbClr val="FF0000"/>
                </a:solidFill>
                <a:ea typeface="Times New Roman" panose="02020603050405020304" pitchFamily="18" charset="0"/>
                <a:cs typeface="Arial TUR" panose="020B0604020202020204" pitchFamily="34" charset="0"/>
              </a:rPr>
              <a:t>1</a:t>
            </a:r>
            <a:r>
              <a:rPr lang="tr-TR" altLang="tr-TR" sz="1200">
                <a:solidFill>
                  <a:srgbClr val="FF0000"/>
                </a:solidFill>
                <a:ea typeface="Times New Roman" panose="02020603050405020304" pitchFamily="18" charset="0"/>
                <a:cs typeface="Arial TUR" panose="020B0604020202020204" pitchFamily="34" charset="0"/>
              </a:rPr>
              <a:t> Eskişehir Vergi Dairesi Başkanlığı'nın 28.07.2010 tarih ve B.07.1.GİB.4.26.15.01-GVK 40-2/4-32 sayılı özelgesi.</a:t>
            </a:r>
          </a:p>
          <a:p>
            <a:pPr algn="just">
              <a:spcBef>
                <a:spcPts val="600"/>
              </a:spcBef>
              <a:spcAft>
                <a:spcPts val="600"/>
              </a:spcAft>
            </a:pPr>
            <a:r>
              <a:rPr lang="tr-TR" altLang="tr-TR" sz="1200" baseline="30000">
                <a:solidFill>
                  <a:srgbClr val="FF0000"/>
                </a:solidFill>
                <a:ea typeface="Times New Roman" panose="02020603050405020304" pitchFamily="18" charset="0"/>
                <a:cs typeface="Arial TUR" panose="020B0604020202020204" pitchFamily="34" charset="0"/>
              </a:rPr>
              <a:t> 2</a:t>
            </a:r>
            <a:r>
              <a:rPr lang="tr-TR" altLang="tr-TR" sz="1200">
                <a:solidFill>
                  <a:srgbClr val="FF0000"/>
                </a:solidFill>
                <a:ea typeface="Times New Roman" panose="02020603050405020304" pitchFamily="18" charset="0"/>
                <a:cs typeface="Arial TUR" panose="020B0604020202020204" pitchFamily="34" charset="0"/>
              </a:rPr>
              <a:t>  İstanbul Vergi Dairesi Başkanlığı'nın 05.08.2011 tarih ve B.07.1.GİB.4.34.16.01-GVK 37-1184 sayılı özelgesi.</a:t>
            </a:r>
          </a:p>
        </p:txBody>
      </p:sp>
    </p:spTree>
    <p:extLst>
      <p:ext uri="{BB962C8B-B14F-4D97-AF65-F5344CB8AC3E}">
        <p14:creationId xmlns:p14="http://schemas.microsoft.com/office/powerpoint/2010/main" val="15661902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ayt Numarası Yer Tutucusu 1"/>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l"/>
            <a:fld id="{9DF19BAD-FEC3-4803-AB00-C2A60E8B16B9}" type="slidenum">
              <a:rPr lang="tr-TR" altLang="tr-TR" sz="1200" smtClean="0">
                <a:solidFill>
                  <a:srgbClr val="003366"/>
                </a:solidFill>
              </a:rPr>
              <a:pPr algn="l"/>
              <a:t>121</a:t>
            </a:fld>
            <a:endParaRPr lang="tr-TR" altLang="tr-TR" sz="1200">
              <a:solidFill>
                <a:srgbClr val="003366"/>
              </a:solidFill>
            </a:endParaRPr>
          </a:p>
        </p:txBody>
      </p:sp>
      <p:sp>
        <p:nvSpPr>
          <p:cNvPr id="119811" name="Dikdörtgen 2"/>
          <p:cNvSpPr>
            <a:spLocks noChangeArrowheads="1"/>
          </p:cNvSpPr>
          <p:nvPr/>
        </p:nvSpPr>
        <p:spPr bwMode="auto">
          <a:xfrm>
            <a:off x="3175" y="692150"/>
            <a:ext cx="9109075"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ct val="150000"/>
              </a:lnSpc>
            </a:pP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MALİK OLUNULAN GAYRİMENKULLERİN ŞİRKET SERMAYESİNE İLAVE EDİLMEK ÜZERE AYNİ SERMAYE OLARAK KONULMASI DURUMUNDA VERGİSEL YÜKÜMLÜLÜKLER.</a:t>
            </a:r>
          </a:p>
          <a:p>
            <a:pPr algn="just"/>
            <a:endParaRPr lang="tr-TR" altLang="tr-TR" sz="1600">
              <a:latin typeface="Arial TUR" panose="020B0604020202020204" pitchFamily="34" charset="0"/>
              <a:ea typeface="Times New Roman" panose="02020603050405020304" pitchFamily="18" charset="0"/>
              <a:cs typeface="Arial TUR" panose="020B0604020202020204" pitchFamily="34" charset="0"/>
            </a:endParaRPr>
          </a:p>
          <a:p>
            <a:pPr algn="just">
              <a:lnSpc>
                <a:spcPct val="1500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Gelir Vergisi Kanunu'nun mükerrer 80'inci maddesinde, "Aşağıda yazılı mal ve hakların elden çıkarılmasından doğan kazançlar değer artışı kazançlarıdır. </a:t>
            </a:r>
          </a:p>
          <a:p>
            <a:pPr algn="just">
              <a:lnSpc>
                <a:spcPct val="1500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            ...</a:t>
            </a:r>
          </a:p>
          <a:p>
            <a:pPr algn="just">
              <a:lnSpc>
                <a:spcPct val="1500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Bu maddede geçen "elden çıkarma" deyimi, yukarıda yazılı mal ve hakların satılması, bir ivaz karşılığında devir ve temliki, trampa edilmesi, takası, kamulaştırılması, devletleştirilmesi, </a:t>
            </a:r>
            <a:r>
              <a:rPr lang="tr-TR" altLang="tr-TR" sz="1600" u="sng">
                <a:solidFill>
                  <a:srgbClr val="FF0000"/>
                </a:solidFill>
                <a:latin typeface="Arial TUR" panose="020B0604020202020204" pitchFamily="34" charset="0"/>
                <a:ea typeface="Times New Roman" panose="02020603050405020304" pitchFamily="18" charset="0"/>
                <a:cs typeface="Arial TUR" panose="020B0604020202020204" pitchFamily="34" charset="0"/>
              </a:rPr>
              <a:t>ticaret şirketlerine sermaye olarak konulmasını</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 </a:t>
            </a:r>
            <a:r>
              <a:rPr lang="tr-TR" altLang="tr-TR" sz="1600">
                <a:latin typeface="Arial TUR" panose="020B0604020202020204" pitchFamily="34" charset="0"/>
                <a:ea typeface="Times New Roman" panose="02020603050405020304" pitchFamily="18" charset="0"/>
                <a:cs typeface="Arial TUR" panose="020B0604020202020204" pitchFamily="34" charset="0"/>
              </a:rPr>
              <a:t>ifade eder. </a:t>
            </a:r>
          </a:p>
          <a:p>
            <a:pPr algn="just">
              <a:lnSpc>
                <a:spcPct val="1500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 </a:t>
            </a:r>
          </a:p>
          <a:p>
            <a:pPr algn="just">
              <a:lnSpc>
                <a:spcPct val="1500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Bu hüküm ve açıklamalara göre, maliki olduğunuz gayrimenkullerin topluca tek satış işlemi ile satışından veya bir ya da birden fazla şirkete ayni sermaye olarak konulmasından elde edilen kazanç, </a:t>
            </a:r>
            <a:r>
              <a:rPr lang="tr-TR" altLang="tr-TR" sz="1600" u="sng">
                <a:solidFill>
                  <a:srgbClr val="FF0000"/>
                </a:solidFill>
                <a:latin typeface="Arial TUR" panose="020B0604020202020204" pitchFamily="34" charset="0"/>
                <a:ea typeface="Times New Roman" panose="02020603050405020304" pitchFamily="18" charset="0"/>
                <a:cs typeface="Arial TUR" panose="020B0604020202020204" pitchFamily="34" charset="0"/>
              </a:rPr>
              <a:t>iktisap tarihinden itibaren 5 (beş) yıllık sürenin geçmiş olması durumunda </a:t>
            </a:r>
            <a:r>
              <a:rPr lang="tr-TR" altLang="tr-TR" sz="1600">
                <a:latin typeface="Arial TUR" panose="020B0604020202020204" pitchFamily="34" charset="0"/>
                <a:ea typeface="Times New Roman" panose="02020603050405020304" pitchFamily="18" charset="0"/>
                <a:cs typeface="Arial TUR" panose="020B0604020202020204" pitchFamily="34" charset="0"/>
              </a:rPr>
              <a:t>değer artışı kazancı kapsamında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vergilendirilmeyecektir.</a:t>
            </a:r>
            <a:r>
              <a:rPr lang="tr-TR" altLang="tr-TR" sz="1600">
                <a:latin typeface="Arial TUR" panose="020B0604020202020204" pitchFamily="34" charset="0"/>
                <a:ea typeface="Times New Roman" panose="02020603050405020304" pitchFamily="18" charset="0"/>
                <a:cs typeface="Arial TUR" panose="020B0604020202020204" pitchFamily="34" charset="0"/>
              </a:rPr>
              <a:t>  </a:t>
            </a:r>
          </a:p>
          <a:p>
            <a:pPr algn="just">
              <a:lnSpc>
                <a:spcPct val="150000"/>
              </a:lnSpc>
            </a:pPr>
            <a:r>
              <a:rPr lang="tr-TR" altLang="tr-TR" sz="1600">
                <a:latin typeface="Arial TUR" panose="020B0604020202020204" pitchFamily="34" charset="0"/>
                <a:ea typeface="Times New Roman" panose="02020603050405020304" pitchFamily="18" charset="0"/>
                <a:cs typeface="Arial TUR" panose="020B0604020202020204" pitchFamily="34" charset="0"/>
              </a:rPr>
              <a:t> </a:t>
            </a:r>
          </a:p>
        </p:txBody>
      </p:sp>
      <p:sp>
        <p:nvSpPr>
          <p:cNvPr id="119812" name="Dikdörtgen 1"/>
          <p:cNvSpPr>
            <a:spLocks noChangeArrowheads="1"/>
          </p:cNvSpPr>
          <p:nvPr/>
        </p:nvSpPr>
        <p:spPr bwMode="auto">
          <a:xfrm>
            <a:off x="107950" y="6381750"/>
            <a:ext cx="8424863" cy="276225"/>
          </a:xfrm>
          <a:prstGeom prst="rect">
            <a:avLst/>
          </a:prstGeom>
          <a:solidFill>
            <a:schemeClr val="bg2"/>
          </a:solidFill>
          <a:ln w="38100">
            <a:solidFill>
              <a:schemeClr val="tx1"/>
            </a:solidFill>
            <a:miter lim="800000"/>
            <a:headEnd/>
            <a:tailEnd/>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tr-TR" altLang="tr-TR" sz="1200">
                <a:latin typeface="Arial TUR" panose="020B0604020202020204" pitchFamily="34" charset="0"/>
                <a:ea typeface="Times New Roman" panose="02020603050405020304" pitchFamily="18" charset="0"/>
                <a:cs typeface="Arial TUR" panose="020B0604020202020204" pitchFamily="34" charset="0"/>
              </a:rPr>
              <a:t>İstanbul Vergi Dairesi Başkanlığı’nın 24.04.2014 tarih ve 62030549-120[Mük.80-2013/1069]-1168 sayılı özelgesi</a:t>
            </a:r>
          </a:p>
        </p:txBody>
      </p:sp>
    </p:spTree>
    <p:extLst>
      <p:ext uri="{BB962C8B-B14F-4D97-AF65-F5344CB8AC3E}">
        <p14:creationId xmlns:p14="http://schemas.microsoft.com/office/powerpoint/2010/main" val="35958129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ayt Numarası Yer Tutucusu 1"/>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l"/>
            <a:fld id="{8C8FC23F-1356-4691-A906-32BCE7D10BE1}" type="slidenum">
              <a:rPr lang="tr-TR" altLang="tr-TR" sz="1200" smtClean="0">
                <a:solidFill>
                  <a:srgbClr val="898989"/>
                </a:solidFill>
              </a:rPr>
              <a:pPr algn="l"/>
              <a:t>122</a:t>
            </a:fld>
            <a:endParaRPr lang="tr-TR" altLang="tr-TR" sz="1200">
              <a:solidFill>
                <a:srgbClr val="898989"/>
              </a:solidFill>
            </a:endParaRPr>
          </a:p>
        </p:txBody>
      </p:sp>
      <p:sp>
        <p:nvSpPr>
          <p:cNvPr id="120835" name="Dikdörtgen 2"/>
          <p:cNvSpPr>
            <a:spLocks noChangeArrowheads="1"/>
          </p:cNvSpPr>
          <p:nvPr/>
        </p:nvSpPr>
        <p:spPr bwMode="auto">
          <a:xfrm>
            <a:off x="0" y="549275"/>
            <a:ext cx="914400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400"/>
              </a:lnSpc>
              <a:spcAft>
                <a:spcPts val="1200"/>
              </a:spcAft>
            </a:pPr>
            <a:r>
              <a:rPr lang="tr-TR" altLang="tr-TR" sz="2000">
                <a:solidFill>
                  <a:srgbClr val="FF0000"/>
                </a:solidFill>
                <a:latin typeface="Arial TUR" panose="020B0604020202020204" pitchFamily="34" charset="0"/>
                <a:ea typeface="Times New Roman" panose="02020603050405020304" pitchFamily="18" charset="0"/>
                <a:cs typeface="Arial TUR" panose="020B0604020202020204" pitchFamily="34" charset="0"/>
              </a:rPr>
              <a:t>DÖVİZ ALIM SATIM İŞLEMİNDEN ELDE EDİLEN GELİR İÇİN BEYANNAME VERİLİP VERİLMEYECEĞİ</a:t>
            </a:r>
            <a:r>
              <a:rPr lang="tr-TR" altLang="tr-TR" sz="2000" baseline="30000">
                <a:solidFill>
                  <a:srgbClr val="FF0000"/>
                </a:solidFill>
                <a:latin typeface="Arial TUR" panose="020B0604020202020204" pitchFamily="34" charset="0"/>
                <a:ea typeface="Times New Roman" panose="02020603050405020304" pitchFamily="18" charset="0"/>
                <a:cs typeface="Arial TUR" panose="020B0604020202020204" pitchFamily="34" charset="0"/>
              </a:rPr>
              <a:t> </a:t>
            </a:r>
            <a:endParaRPr lang="tr-TR" altLang="tr-TR" sz="900">
              <a:solidFill>
                <a:srgbClr val="FF0000"/>
              </a:solidFill>
              <a:latin typeface="Arial TUR" panose="020B0604020202020204" pitchFamily="34" charset="0"/>
              <a:ea typeface="Times New Roman" panose="02020603050405020304" pitchFamily="18" charset="0"/>
              <a:cs typeface="Arial TUR" panose="020B0604020202020204" pitchFamily="34" charset="0"/>
            </a:endParaRPr>
          </a:p>
          <a:p>
            <a:pPr algn="just">
              <a:lnSpc>
                <a:spcPts val="2400"/>
              </a:lnSpc>
              <a:spcAft>
                <a:spcPts val="1200"/>
              </a:spcAft>
            </a:pPr>
            <a:r>
              <a:rPr lang="tr-TR" altLang="tr-TR">
                <a:latin typeface="Arial TUR" panose="020B0604020202020204" pitchFamily="34" charset="0"/>
                <a:ea typeface="Times New Roman" panose="02020603050405020304" pitchFamily="18" charset="0"/>
                <a:cs typeface="Arial TUR" panose="020B0604020202020204" pitchFamily="34" charset="0"/>
              </a:rPr>
              <a:t>Gelir Vergisi Kanunu’nun "Değer Artışı Kazançları" başlıklı Mükerrer 80 inci maddesinde ise; hangi mal ve hakların elden çıkarılmasından doğan kazançların değer artışı kazancı olarak değerlendirileceği tek tek sayılmış olup, döviz alım satımından doğan kazançlar bu madde kapsamına alınmamıştır.</a:t>
            </a:r>
            <a:endParaRPr lang="tr-TR" altLang="tr-TR" sz="800">
              <a:latin typeface="Arial TUR" panose="020B0604020202020204" pitchFamily="34" charset="0"/>
              <a:ea typeface="Times New Roman" panose="02020603050405020304" pitchFamily="18" charset="0"/>
              <a:cs typeface="Arial TUR" panose="020B0604020202020204" pitchFamily="34" charset="0"/>
            </a:endParaRPr>
          </a:p>
          <a:p>
            <a:pPr algn="just">
              <a:lnSpc>
                <a:spcPts val="2400"/>
              </a:lnSpc>
              <a:spcAft>
                <a:spcPts val="1200"/>
              </a:spcAft>
            </a:pPr>
            <a:r>
              <a:rPr lang="tr-TR" altLang="tr-TR">
                <a:latin typeface="Arial TUR" panose="020B0604020202020204" pitchFamily="34" charset="0"/>
                <a:ea typeface="Times New Roman" panose="02020603050405020304" pitchFamily="18" charset="0"/>
                <a:cs typeface="Arial TUR" panose="020B0604020202020204" pitchFamily="34" charset="0"/>
              </a:rPr>
              <a:t>Buna göre; </a:t>
            </a:r>
            <a:r>
              <a:rPr lang="tr-TR" altLang="tr-TR">
                <a:solidFill>
                  <a:srgbClr val="FF0000"/>
                </a:solidFill>
                <a:latin typeface="Arial TUR" panose="020B0604020202020204" pitchFamily="34" charset="0"/>
                <a:ea typeface="Times New Roman" panose="02020603050405020304" pitchFamily="18" charset="0"/>
                <a:cs typeface="Arial TUR" panose="020B0604020202020204" pitchFamily="34" charset="0"/>
              </a:rPr>
              <a:t>döviz alım satım faaliyetlerinden doğan kazan</a:t>
            </a:r>
            <a:r>
              <a:rPr lang="tr-TR" altLang="tr-TR">
                <a:latin typeface="Arial TUR" panose="020B0604020202020204" pitchFamily="34" charset="0"/>
                <a:ea typeface="Times New Roman" panose="02020603050405020304" pitchFamily="18" charset="0"/>
                <a:cs typeface="Arial TUR" panose="020B0604020202020204" pitchFamily="34" charset="0"/>
              </a:rPr>
              <a:t>çların Gelir Vergisi Kanunu’nun mükerrer 80 inci maddesi kapsamında, </a:t>
            </a:r>
            <a:r>
              <a:rPr lang="tr-TR" altLang="tr-TR">
                <a:solidFill>
                  <a:srgbClr val="FF0000"/>
                </a:solidFill>
                <a:latin typeface="Arial TUR" panose="020B0604020202020204" pitchFamily="34" charset="0"/>
                <a:ea typeface="Times New Roman" panose="02020603050405020304" pitchFamily="18" charset="0"/>
                <a:cs typeface="Arial TUR" panose="020B0604020202020204" pitchFamily="34" charset="0"/>
              </a:rPr>
              <a:t>değer artışı kazancı </a:t>
            </a:r>
            <a:r>
              <a:rPr lang="tr-TR" altLang="tr-TR">
                <a:latin typeface="Arial TUR" panose="020B0604020202020204" pitchFamily="34" charset="0"/>
                <a:ea typeface="Times New Roman" panose="02020603050405020304" pitchFamily="18" charset="0"/>
                <a:cs typeface="Arial TUR" panose="020B0604020202020204" pitchFamily="34" charset="0"/>
              </a:rPr>
              <a:t>olarak vergiye tabi tutulması söz konusu olmamakla beraber, söz konusu faaliyetin ticari organizasyon içerisinde </a:t>
            </a:r>
            <a:r>
              <a:rPr lang="tr-TR" altLang="tr-TR">
                <a:solidFill>
                  <a:srgbClr val="FF0000"/>
                </a:solidFill>
                <a:latin typeface="Arial TUR" panose="020B0604020202020204" pitchFamily="34" charset="0"/>
                <a:ea typeface="Times New Roman" panose="02020603050405020304" pitchFamily="18" charset="0"/>
                <a:cs typeface="Arial TUR" panose="020B0604020202020204" pitchFamily="34" charset="0"/>
              </a:rPr>
              <a:t>devamlılık arz edecek şekilde yapılması durumunda ticari faaliyet</a:t>
            </a:r>
            <a:r>
              <a:rPr lang="tr-TR" altLang="tr-TR">
                <a:latin typeface="Arial TUR" panose="020B0604020202020204" pitchFamily="34" charset="0"/>
                <a:ea typeface="Times New Roman" panose="02020603050405020304" pitchFamily="18" charset="0"/>
                <a:cs typeface="Arial TUR" panose="020B0604020202020204" pitchFamily="34" charset="0"/>
              </a:rPr>
              <a:t> olarak değerlendirilmesi ve bu faaliyetlerden elde edilen kazancın, Gelir Vergisi Kanunu’nun ticari kazançlara ilişkin hükümleri çerçevesinde vergilendirilmesi gerekmektedir.</a:t>
            </a:r>
          </a:p>
          <a:p>
            <a:pPr algn="just">
              <a:lnSpc>
                <a:spcPts val="2400"/>
              </a:lnSpc>
              <a:spcAft>
                <a:spcPts val="1200"/>
              </a:spcAft>
            </a:pPr>
            <a:r>
              <a:rPr lang="tr-TR" altLang="tr-TR">
                <a:latin typeface="Arial TUR" panose="020B0604020202020204" pitchFamily="34" charset="0"/>
                <a:ea typeface="Times New Roman" panose="02020603050405020304" pitchFamily="18" charset="0"/>
                <a:cs typeface="Arial TUR" panose="020B0604020202020204" pitchFamily="34" charset="0"/>
              </a:rPr>
              <a:t>Söz konusu faaliyetin ticari bir organizasyon içerisinde devamlılık arz edecek şekilde yapılmaması halinde ise elde edilen kazanç gelir vergisinin kapsamında değerlendirilmeyecektir.</a:t>
            </a:r>
            <a:endParaRPr lang="tr-TR" altLang="tr-TR" sz="800">
              <a:latin typeface="Arial TUR" panose="020B0604020202020204" pitchFamily="34" charset="0"/>
              <a:ea typeface="Times New Roman" panose="02020603050405020304" pitchFamily="18" charset="0"/>
              <a:cs typeface="Arial TUR" panose="020B0604020202020204" pitchFamily="34" charset="0"/>
            </a:endParaRPr>
          </a:p>
          <a:p>
            <a:pPr algn="just">
              <a:lnSpc>
                <a:spcPts val="2400"/>
              </a:lnSpc>
              <a:spcAft>
                <a:spcPts val="1200"/>
              </a:spcAft>
            </a:pPr>
            <a:endParaRPr lang="tr-TR" altLang="tr-TR" sz="1400">
              <a:solidFill>
                <a:srgbClr val="FF0000"/>
              </a:solidFill>
              <a:latin typeface="Arial TUR" panose="020B0604020202020204" pitchFamily="34" charset="0"/>
              <a:ea typeface="Times New Roman" panose="02020603050405020304" pitchFamily="18" charset="0"/>
              <a:cs typeface="Arial TUR" panose="020B0604020202020204" pitchFamily="34" charset="0"/>
            </a:endParaRPr>
          </a:p>
        </p:txBody>
      </p:sp>
      <p:sp>
        <p:nvSpPr>
          <p:cNvPr id="120836" name="Dikdörtgen 1"/>
          <p:cNvSpPr>
            <a:spLocks noChangeArrowheads="1"/>
          </p:cNvSpPr>
          <p:nvPr/>
        </p:nvSpPr>
        <p:spPr bwMode="auto">
          <a:xfrm>
            <a:off x="0" y="6396038"/>
            <a:ext cx="9144000" cy="523875"/>
          </a:xfrm>
          <a:prstGeom prst="rect">
            <a:avLst/>
          </a:prstGeom>
          <a:solidFill>
            <a:schemeClr val="bg2"/>
          </a:solidFill>
          <a:ln w="38100">
            <a:solidFill>
              <a:schemeClr val="tx1"/>
            </a:solidFill>
            <a:miter lim="800000"/>
            <a:headEnd/>
            <a:tailEnd/>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tr-TR" altLang="tr-TR" sz="1400">
                <a:solidFill>
                  <a:srgbClr val="003366"/>
                </a:solidFill>
                <a:latin typeface="Arial TUR" panose="020B0604020202020204" pitchFamily="34" charset="0"/>
                <a:ea typeface="Times New Roman" panose="02020603050405020304" pitchFamily="18" charset="0"/>
                <a:cs typeface="Arial TUR" panose="020B0604020202020204" pitchFamily="34" charset="0"/>
              </a:rPr>
              <a:t>İstanbul Vergi Dairesi Başkanlığı’nın 17.02.2016 tarih ve 62030549-120[37-2015/826]-13218 sayılı özelgesi</a:t>
            </a:r>
          </a:p>
          <a:p>
            <a:endParaRPr lang="en-GB" altLang="en-US" sz="1400">
              <a:ea typeface="Times New Roman" panose="02020603050405020304" pitchFamily="18" charset="0"/>
              <a:cs typeface="Arial TUR" panose="020B0604020202020204" pitchFamily="34" charset="0"/>
            </a:endParaRPr>
          </a:p>
        </p:txBody>
      </p:sp>
    </p:spTree>
    <p:extLst>
      <p:ext uri="{BB962C8B-B14F-4D97-AF65-F5344CB8AC3E}">
        <p14:creationId xmlns:p14="http://schemas.microsoft.com/office/powerpoint/2010/main" val="26370079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ayt Numarası Yer Tutucusu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2A2BFAE-E321-4335-B64C-293896C0D583}" type="slidenum">
              <a:rPr lang="tr-TR" altLang="tr-TR" sz="1200" smtClean="0">
                <a:solidFill>
                  <a:srgbClr val="898989"/>
                </a:solidFill>
              </a:rPr>
              <a:pPr/>
              <a:t>123</a:t>
            </a:fld>
            <a:endParaRPr lang="tr-TR" altLang="tr-TR" sz="1200">
              <a:solidFill>
                <a:srgbClr val="898989"/>
              </a:solidFill>
            </a:endParaRPr>
          </a:p>
        </p:txBody>
      </p:sp>
      <p:sp>
        <p:nvSpPr>
          <p:cNvPr id="121859" name="Dikdörtgen 2"/>
          <p:cNvSpPr>
            <a:spLocks noChangeArrowheads="1"/>
          </p:cNvSpPr>
          <p:nvPr/>
        </p:nvSpPr>
        <p:spPr bwMode="auto">
          <a:xfrm>
            <a:off x="0" y="474663"/>
            <a:ext cx="9144000"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200"/>
              </a:lnSpc>
              <a:spcAft>
                <a:spcPts val="600"/>
              </a:spcAft>
            </a:pP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TAKSİ, DOLMUŞ VE SERVİS PLAKALARININ SATIŞINDAN DOĞAN KAZANCIN TAMAMI İSTİSNA KAPSAMINA ALINDI</a:t>
            </a:r>
          </a:p>
          <a:p>
            <a:pPr algn="just">
              <a:lnSpc>
                <a:spcPts val="2200"/>
              </a:lnSpc>
              <a:spcAft>
                <a:spcPts val="600"/>
              </a:spcAft>
            </a:pPr>
            <a:r>
              <a:rPr lang="tr-TR" altLang="tr-TR" sz="1600">
                <a:latin typeface="Arial TUR" panose="020B0604020202020204" pitchFamily="34" charset="0"/>
                <a:ea typeface="Arial TUR" panose="020B0604020202020204" pitchFamily="34" charset="0"/>
                <a:cs typeface="Arial TUR" panose="020B0604020202020204" pitchFamily="34" charset="0"/>
              </a:rPr>
              <a:t>06.04.2018 tarih ve 30383 sayılı Resmî Gazete’de yayımlanan 7104 sayılı Kanunun 15. Maddesi ile Gelir Vergisi Kanunu’nun mükerrer 80 inci maddesinin üçüncü fıkrasında yer alan hüküm aşağıdaki şekilde değiştirilmiştir.</a:t>
            </a:r>
          </a:p>
          <a:p>
            <a:pPr algn="just">
              <a:lnSpc>
                <a:spcPts val="2200"/>
              </a:lnSpc>
              <a:spcAft>
                <a:spcPts val="600"/>
              </a:spcAft>
            </a:pPr>
            <a:r>
              <a:rPr lang="tr-TR" altLang="tr-TR" sz="1600">
                <a:latin typeface="Arial TUR" panose="020B0604020202020204" pitchFamily="34" charset="0"/>
                <a:ea typeface="Arial TUR" panose="020B0604020202020204" pitchFamily="34" charset="0"/>
                <a:cs typeface="Arial TUR" panose="020B0604020202020204" pitchFamily="34" charset="0"/>
              </a:rPr>
              <a:t>“…</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Taksi, dolmuş, minibüs ve umum servis araçlarına ait ticari plakaların elden çıkarılmasından doğan kazançların tamamı</a:t>
            </a:r>
            <a:r>
              <a:rPr lang="tr-TR" altLang="tr-TR" sz="1600">
                <a:latin typeface="Arial TUR" panose="020B0604020202020204" pitchFamily="34" charset="0"/>
                <a:ea typeface="Arial TUR" panose="020B0604020202020204" pitchFamily="34" charset="0"/>
                <a:cs typeface="Arial TUR" panose="020B0604020202020204" pitchFamily="34" charset="0"/>
              </a:rPr>
              <a:t> ile bir takvim yılında elde edilen değer artışı kazancının, menkul kıymet ve diğer sermaye piyasası araçlarının elden çıkarılmasından sağlananlar hariç, 12.000 Yeni Türk Lirası (1.1.2018 tarihinden itibaren geçerli olmak üzere 302 Seri Nolu Gelir Vergisi Genel Tebliği ile belirlenen tutar) gelir vergisinden müstesnadır.”</a:t>
            </a:r>
          </a:p>
          <a:p>
            <a:pPr algn="just">
              <a:lnSpc>
                <a:spcPts val="2200"/>
              </a:lnSpc>
              <a:spcAft>
                <a:spcPts val="600"/>
              </a:spcAft>
            </a:pPr>
            <a:r>
              <a:rPr lang="tr-TR" altLang="tr-TR" sz="1600">
                <a:latin typeface="Arial TUR" panose="020B0604020202020204" pitchFamily="34" charset="0"/>
                <a:ea typeface="Arial TUR" panose="020B0604020202020204" pitchFamily="34" charset="0"/>
                <a:cs typeface="Arial TUR" panose="020B0604020202020204" pitchFamily="34" charset="0"/>
              </a:rPr>
              <a:t>Yapılan düzenleme uyarınca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06.04.2018 tarihinden itibaren </a:t>
            </a:r>
            <a:r>
              <a:rPr lang="tr-TR" altLang="tr-TR" sz="1600">
                <a:latin typeface="Arial TUR" panose="020B0604020202020204" pitchFamily="34" charset="0"/>
                <a:ea typeface="Arial TUR" panose="020B0604020202020204" pitchFamily="34" charset="0"/>
                <a:cs typeface="Arial TUR" panose="020B0604020202020204" pitchFamily="34" charset="0"/>
              </a:rPr>
              <a:t>taksi, dolmuş, minibüs ve umum servis araçlarına ait ticari plakaların elden çıkarılmasından doğan kazançların tamamı gelir vergisinden istisna edilmiştir.</a:t>
            </a:r>
          </a:p>
          <a:p>
            <a:pPr algn="just">
              <a:lnSpc>
                <a:spcPts val="2200"/>
              </a:lnSpc>
              <a:spcAft>
                <a:spcPts val="600"/>
              </a:spcAft>
            </a:pPr>
            <a:r>
              <a:rPr lang="tr-TR" altLang="tr-TR" sz="1600">
                <a:latin typeface="Arial TUR" panose="020B0604020202020204" pitchFamily="34" charset="0"/>
                <a:ea typeface="Arial TUR" panose="020B0604020202020204" pitchFamily="34" charset="0"/>
                <a:cs typeface="Arial TUR" panose="020B0604020202020204" pitchFamily="34" charset="0"/>
              </a:rPr>
              <a:t>Ayrıca 7104 sayılı Kanunun 18. Maddesi ile Gelir Vergisi Kanunu’na eklenen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geçici 88’nci madde </a:t>
            </a:r>
            <a:r>
              <a:rPr lang="tr-TR" altLang="tr-TR" sz="1600">
                <a:latin typeface="Arial TUR" panose="020B0604020202020204" pitchFamily="34" charset="0"/>
                <a:ea typeface="Arial TUR" panose="020B0604020202020204" pitchFamily="34" charset="0"/>
                <a:cs typeface="Arial TUR" panose="020B0604020202020204" pitchFamily="34" charset="0"/>
              </a:rPr>
              <a:t>uyarınca; ‘‘Taksi, dolmuş, minibüs ve umum servislere ait ticari plakaların,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06.04.2018 tarihinden önce elden çıkarılmasından doğan kazanç ve işlemlerle ilgili olarak vergi incelemeleri veya takdir işlemlerine istinaden herhangi bir vergi tarhiyatı yapılmaz</a:t>
            </a:r>
            <a:r>
              <a:rPr lang="tr-TR" altLang="tr-TR" sz="1600">
                <a:latin typeface="Arial TUR" panose="020B0604020202020204" pitchFamily="34" charset="0"/>
                <a:ea typeface="Arial TUR" panose="020B0604020202020204" pitchFamily="34" charset="0"/>
                <a:cs typeface="Arial TUR" panose="020B0604020202020204" pitchFamily="34" charset="0"/>
              </a:rPr>
              <a:t>, vergi cezası kesilmez, daha önce yapılmış olan tarhiyatlardan ve kesilmiş cezalardan varsa açılmış davalardan feragat edilmesi kaydıyla vazgeçilir, tahakkuk eden tutarlar terkin edilir, tahsil edilen tutarlar red ve iade edilmez.’’ hükmüne yer verilmiştir.</a:t>
            </a:r>
          </a:p>
        </p:txBody>
      </p:sp>
    </p:spTree>
    <p:extLst>
      <p:ext uri="{BB962C8B-B14F-4D97-AF65-F5344CB8AC3E}">
        <p14:creationId xmlns:p14="http://schemas.microsoft.com/office/powerpoint/2010/main" val="12915896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descr="Buket">
            <a:extLst/>
          </p:cNvPr>
          <p:cNvSpPr>
            <a:spLocks noGrp="1" noChangeArrowheads="1"/>
          </p:cNvSpPr>
          <p:nvPr>
            <p:ph/>
          </p:nvPr>
        </p:nvSpPr>
        <p:spPr>
          <a:xfrm>
            <a:off x="0" y="260350"/>
            <a:ext cx="9144000" cy="6481763"/>
          </a:xfrm>
        </p:spPr>
        <p:txBody>
          <a:bodyPr>
            <a:normAutofit/>
          </a:bodyPr>
          <a:lstStyle/>
          <a:p>
            <a:pPr eaLnBrk="1" hangingPunct="1">
              <a:buFont typeface="Wingdings" panose="05000000000000000000" pitchFamily="2" charset="2"/>
              <a:buNone/>
            </a:pPr>
            <a:r>
              <a:rPr lang="tr-TR" altLang="tr-TR" sz="1600">
                <a:solidFill>
                  <a:srgbClr val="000000"/>
                </a:solidFill>
                <a:cs typeface="Times New Roman" panose="02020603050405020304" pitchFamily="18" charset="0"/>
              </a:rPr>
              <a:t> </a:t>
            </a:r>
          </a:p>
          <a:p>
            <a:pPr algn="ctr" eaLnBrk="1" hangingPunct="1">
              <a:buFont typeface="Arial" panose="020B0604020202020204" pitchFamily="34" charset="0"/>
              <a:buNone/>
            </a:pPr>
            <a:endParaRPr lang="tr-TR" altLang="tr-TR" b="1">
              <a:solidFill>
                <a:srgbClr val="0070C0"/>
              </a:solidFill>
              <a:effectLst>
                <a:outerShdw blurRad="38100" dist="38100" dir="2700000" algn="tl">
                  <a:srgbClr val="C0C0C0"/>
                </a:outerShdw>
              </a:effectLst>
              <a:cs typeface="Times New Roman" panose="02020603050405020304" pitchFamily="18" charset="0"/>
            </a:endParaRPr>
          </a:p>
          <a:p>
            <a:pPr algn="ctr" eaLnBrk="1" hangingPunct="1">
              <a:buFont typeface="Wingdings" panose="05000000000000000000" pitchFamily="2" charset="2"/>
              <a:buNone/>
            </a:pPr>
            <a:endParaRPr lang="tr-TR" altLang="tr-TR" sz="3600" b="1">
              <a:solidFill>
                <a:srgbClr val="CC0000"/>
              </a:solidFill>
              <a:effectLst>
                <a:outerShdw blurRad="38100" dist="38100" dir="2700000" algn="tl">
                  <a:srgbClr val="C0C0C0"/>
                </a:outerShdw>
              </a:effectLst>
            </a:endParaRPr>
          </a:p>
          <a:p>
            <a:pPr algn="ctr" eaLnBrk="1" hangingPunct="1">
              <a:buFont typeface="Wingdings" panose="05000000000000000000" pitchFamily="2" charset="2"/>
              <a:buNone/>
            </a:pPr>
            <a:endParaRPr lang="tr-TR" altLang="tr-TR" sz="3600" b="1">
              <a:solidFill>
                <a:srgbClr val="CC0000"/>
              </a:solidFill>
              <a:effectLst>
                <a:outerShdw blurRad="38100" dist="38100" dir="2700000" algn="tl">
                  <a:srgbClr val="C0C0C0"/>
                </a:outerShdw>
              </a:effectLst>
            </a:endParaRPr>
          </a:p>
          <a:p>
            <a:pPr algn="ctr" eaLnBrk="1" hangingPunct="1">
              <a:buFont typeface="Wingdings" panose="05000000000000000000" pitchFamily="2" charset="2"/>
              <a:buNone/>
            </a:pPr>
            <a:endParaRPr lang="tr-TR" altLang="tr-TR" sz="3600" b="1">
              <a:solidFill>
                <a:srgbClr val="CC0000"/>
              </a:solidFill>
              <a:effectLst>
                <a:outerShdw blurRad="38100" dist="38100" dir="2700000" algn="tl">
                  <a:srgbClr val="C0C0C0"/>
                </a:outerShdw>
              </a:effectLst>
            </a:endParaRPr>
          </a:p>
          <a:p>
            <a:pPr eaLnBrk="1" hangingPunct="1">
              <a:buFont typeface="Wingdings" panose="05000000000000000000" pitchFamily="2" charset="2"/>
              <a:buNone/>
            </a:pPr>
            <a:r>
              <a:rPr lang="tr-TR" altLang="tr-TR" sz="2400">
                <a:solidFill>
                  <a:srgbClr val="000000"/>
                </a:solidFill>
                <a:cs typeface="Times New Roman" panose="02020603050405020304" pitchFamily="18" charset="0"/>
              </a:rPr>
              <a:t> </a:t>
            </a:r>
            <a:r>
              <a:rPr lang="tr-TR" altLang="tr-TR" sz="2400" b="1">
                <a:solidFill>
                  <a:srgbClr val="996600"/>
                </a:solidFill>
                <a:cs typeface="Times New Roman" panose="02020603050405020304" pitchFamily="18" charset="0"/>
              </a:rPr>
              <a:t>		</a:t>
            </a:r>
            <a:r>
              <a:rPr lang="tr-TR" altLang="tr-TR" sz="3600" b="1">
                <a:solidFill>
                  <a:srgbClr val="CC0000"/>
                </a:solidFill>
                <a:effectLst>
                  <a:outerShdw blurRad="38100" dist="38100" dir="2700000" algn="tl">
                    <a:srgbClr val="C0C0C0"/>
                  </a:outerShdw>
                </a:effectLst>
                <a:latin typeface="Arial TUR" panose="020B0604020202020204" pitchFamily="34" charset="0"/>
                <a:ea typeface="Arial TUR" panose="020B0604020202020204" pitchFamily="34" charset="0"/>
                <a:cs typeface="Arial TUR" panose="020B0604020202020204" pitchFamily="34" charset="0"/>
              </a:rPr>
              <a:t>BEYANAME VERİLMEYEN HALLER</a:t>
            </a:r>
            <a:endParaRPr lang="tr-TR" altLang="tr-TR" sz="3600" b="1">
              <a:solidFill>
                <a:srgbClr val="F3A447"/>
              </a:solidFill>
              <a:effectLst>
                <a:outerShdw blurRad="38100" dist="38100" dir="2700000" algn="tl">
                  <a:srgbClr val="C0C0C0"/>
                </a:outerShdw>
              </a:effectLst>
              <a:latin typeface="Arial TUR" panose="020B0604020202020204" pitchFamily="34" charset="0"/>
              <a:ea typeface="Arial TUR" panose="020B0604020202020204" pitchFamily="34" charset="0"/>
              <a:cs typeface="Arial TUR" panose="020B0604020202020204" pitchFamily="34" charset="0"/>
            </a:endParaRPr>
          </a:p>
          <a:p>
            <a:pPr eaLnBrk="1" hangingPunct="1">
              <a:buFont typeface="Wingdings" panose="05000000000000000000" pitchFamily="2" charset="2"/>
              <a:buNone/>
            </a:pPr>
            <a:endParaRPr lang="tr-TR" altLang="tr-TR" sz="2400" b="1">
              <a:solidFill>
                <a:srgbClr val="996600"/>
              </a:solidFill>
              <a:cs typeface="Times New Roman" panose="02020603050405020304" pitchFamily="18" charset="0"/>
            </a:endParaRPr>
          </a:p>
          <a:p>
            <a:pPr eaLnBrk="1" hangingPunct="1">
              <a:buFont typeface="Wingdings" panose="05000000000000000000" pitchFamily="2" charset="2"/>
              <a:buNone/>
            </a:pPr>
            <a:endParaRPr lang="tr-TR" altLang="tr-TR" sz="2400" b="1">
              <a:solidFill>
                <a:srgbClr val="996600"/>
              </a:solidFill>
              <a:cs typeface="Times New Roman" panose="02020603050405020304" pitchFamily="18" charset="0"/>
            </a:endParaRPr>
          </a:p>
          <a:p>
            <a:pPr algn="ctr" eaLnBrk="1" hangingPunct="1">
              <a:buFont typeface="Wingdings" panose="05000000000000000000" pitchFamily="2" charset="2"/>
              <a:buNone/>
            </a:pPr>
            <a:endParaRPr lang="tr-TR" altLang="tr-TR" sz="2800" b="1">
              <a:solidFill>
                <a:srgbClr val="996600"/>
              </a:solidFill>
              <a:cs typeface="Times New Roman" panose="02020603050405020304" pitchFamily="18" charset="0"/>
            </a:endParaRPr>
          </a:p>
          <a:p>
            <a:pPr algn="ctr" eaLnBrk="1" hangingPunct="1">
              <a:buFont typeface="Wingdings" panose="05000000000000000000" pitchFamily="2" charset="2"/>
              <a:buNone/>
            </a:pPr>
            <a:endParaRPr lang="tr-TR" altLang="tr-TR" sz="1600" b="1">
              <a:solidFill>
                <a:srgbClr val="800000"/>
              </a:solidFill>
            </a:endParaRPr>
          </a:p>
        </p:txBody>
      </p:sp>
      <p:sp>
        <p:nvSpPr>
          <p:cNvPr id="122883" name="3 Slayt Numarası Yer Tutucusu"/>
          <p:cNvSpPr>
            <a:spLocks noGrp="1"/>
          </p:cNvSpPr>
          <p:nvPr>
            <p:ph type="sldNum" sz="quarter" idx="16"/>
          </p:nvPr>
        </p:nvSpPr>
        <p:spPr bwMode="auto">
          <a:xfrm>
            <a:off x="8532813" y="6381750"/>
            <a:ext cx="5492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2A44658-FB74-4735-9B16-553AE1145786}" type="slidenum">
              <a:rPr lang="tr-TR" altLang="tr-TR" sz="1200" smtClean="0">
                <a:solidFill>
                  <a:srgbClr val="898989"/>
                </a:solidFill>
              </a:rPr>
              <a:pPr/>
              <a:t>124</a:t>
            </a:fld>
            <a:endParaRPr lang="tr-TR" altLang="tr-TR" sz="1200">
              <a:solidFill>
                <a:srgbClr val="898989"/>
              </a:solidFill>
            </a:endParaRPr>
          </a:p>
        </p:txBody>
      </p:sp>
    </p:spTree>
    <p:extLst>
      <p:ext uri="{BB962C8B-B14F-4D97-AF65-F5344CB8AC3E}">
        <p14:creationId xmlns:p14="http://schemas.microsoft.com/office/powerpoint/2010/main" val="2620172457"/>
      </p:ext>
    </p:extLst>
  </p:cSld>
  <p:clrMapOvr>
    <a:masterClrMapping/>
  </p:clrMapOvr>
  <p:transition spd="med">
    <p:rand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2 Slayt Numarası Yer Tutucusu"/>
          <p:cNvSpPr>
            <a:spLocks noGrp="1"/>
          </p:cNvSpPr>
          <p:nvPr>
            <p:ph type="sldNum" sz="quarter" idx="12"/>
          </p:nvPr>
        </p:nvSpPr>
        <p:spPr bwMode="auto">
          <a:xfrm>
            <a:off x="8485188" y="6461125"/>
            <a:ext cx="658812"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98DD3C3-5C00-4686-8687-00F3556E1972}" type="slidenum">
              <a:rPr lang="tr-TR" altLang="tr-TR" sz="1200" smtClean="0">
                <a:solidFill>
                  <a:srgbClr val="898989"/>
                </a:solidFill>
              </a:rPr>
              <a:pPr/>
              <a:t>125</a:t>
            </a:fld>
            <a:endParaRPr lang="tr-TR" altLang="tr-TR" sz="1200">
              <a:solidFill>
                <a:srgbClr val="898989"/>
              </a:solidFill>
            </a:endParaRPr>
          </a:p>
        </p:txBody>
      </p:sp>
      <p:grpSp>
        <p:nvGrpSpPr>
          <p:cNvPr id="124931" name="Group 7"/>
          <p:cNvGrpSpPr>
            <a:grpSpLocks/>
          </p:cNvGrpSpPr>
          <p:nvPr/>
        </p:nvGrpSpPr>
        <p:grpSpPr bwMode="auto">
          <a:xfrm>
            <a:off x="1219200" y="1295400"/>
            <a:ext cx="7086600" cy="4276725"/>
            <a:chOff x="-3" y="-3"/>
            <a:chExt cx="2995" cy="2694"/>
          </a:xfrm>
        </p:grpSpPr>
        <p:grpSp>
          <p:nvGrpSpPr>
            <p:cNvPr id="124934" name="Group 8"/>
            <p:cNvGrpSpPr>
              <a:grpSpLocks/>
            </p:cNvGrpSpPr>
            <p:nvPr/>
          </p:nvGrpSpPr>
          <p:grpSpPr bwMode="auto">
            <a:xfrm>
              <a:off x="0" y="0"/>
              <a:ext cx="2989" cy="2688"/>
              <a:chOff x="0" y="0"/>
              <a:chExt cx="2989" cy="2688"/>
            </a:xfrm>
          </p:grpSpPr>
          <p:grpSp>
            <p:nvGrpSpPr>
              <p:cNvPr id="124936" name="Group 9"/>
              <p:cNvGrpSpPr>
                <a:grpSpLocks/>
              </p:cNvGrpSpPr>
              <p:nvPr/>
            </p:nvGrpSpPr>
            <p:grpSpPr bwMode="auto">
              <a:xfrm>
                <a:off x="0" y="0"/>
                <a:ext cx="2989" cy="384"/>
                <a:chOff x="0" y="0"/>
                <a:chExt cx="2989" cy="384"/>
              </a:xfrm>
            </p:grpSpPr>
            <p:sp>
              <p:nvSpPr>
                <p:cNvPr id="124955"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en-US" altLang="tr-TR" sz="2000" b="0"/>
                </a:p>
              </p:txBody>
            </p:sp>
            <p:sp>
              <p:nvSpPr>
                <p:cNvPr id="124956"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24937" name="Group 12"/>
              <p:cNvGrpSpPr>
                <a:grpSpLocks/>
              </p:cNvGrpSpPr>
              <p:nvPr/>
            </p:nvGrpSpPr>
            <p:grpSpPr bwMode="auto">
              <a:xfrm>
                <a:off x="0" y="384"/>
                <a:ext cx="2989" cy="384"/>
                <a:chOff x="0" y="384"/>
                <a:chExt cx="2989" cy="384"/>
              </a:xfrm>
            </p:grpSpPr>
            <p:sp>
              <p:nvSpPr>
                <p:cNvPr id="124953" name="Rectangle 13"/>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124954"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24938" name="Group 15"/>
              <p:cNvGrpSpPr>
                <a:grpSpLocks/>
              </p:cNvGrpSpPr>
              <p:nvPr/>
            </p:nvGrpSpPr>
            <p:grpSpPr bwMode="auto">
              <a:xfrm>
                <a:off x="0" y="768"/>
                <a:ext cx="2989" cy="384"/>
                <a:chOff x="0" y="768"/>
                <a:chExt cx="2989" cy="384"/>
              </a:xfrm>
            </p:grpSpPr>
            <p:sp>
              <p:nvSpPr>
                <p:cNvPr id="124951"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eaLnBrk="1" hangingPunct="1"/>
                  <a:endParaRPr lang="en-US" altLang="tr-TR" sz="1600" b="0"/>
                </a:p>
              </p:txBody>
            </p:sp>
            <p:sp>
              <p:nvSpPr>
                <p:cNvPr id="124952"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24939" name="Group 18"/>
              <p:cNvGrpSpPr>
                <a:grpSpLocks/>
              </p:cNvGrpSpPr>
              <p:nvPr/>
            </p:nvGrpSpPr>
            <p:grpSpPr bwMode="auto">
              <a:xfrm>
                <a:off x="0" y="1152"/>
                <a:ext cx="2989" cy="384"/>
                <a:chOff x="0" y="1152"/>
                <a:chExt cx="2989" cy="384"/>
              </a:xfrm>
            </p:grpSpPr>
            <p:sp>
              <p:nvSpPr>
                <p:cNvPr id="124949"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en-US" altLang="tr-TR" sz="1600" b="0"/>
                </a:p>
              </p:txBody>
            </p:sp>
            <p:sp>
              <p:nvSpPr>
                <p:cNvPr id="124950"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24940" name="Group 21"/>
              <p:cNvGrpSpPr>
                <a:grpSpLocks/>
              </p:cNvGrpSpPr>
              <p:nvPr/>
            </p:nvGrpSpPr>
            <p:grpSpPr bwMode="auto">
              <a:xfrm>
                <a:off x="0" y="1536"/>
                <a:ext cx="2989" cy="384"/>
                <a:chOff x="0" y="1536"/>
                <a:chExt cx="2989" cy="384"/>
              </a:xfrm>
            </p:grpSpPr>
            <p:sp>
              <p:nvSpPr>
                <p:cNvPr id="124947"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r>
                    <a:rPr lang="tr-TR" altLang="tr-TR" sz="1600"/>
                    <a:t>	</a:t>
                  </a:r>
                  <a:endParaRPr lang="tr-TR" altLang="tr-TR" sz="1600" b="0"/>
                </a:p>
              </p:txBody>
            </p:sp>
            <p:sp>
              <p:nvSpPr>
                <p:cNvPr id="124948"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24941" name="Group 24"/>
              <p:cNvGrpSpPr>
                <a:grpSpLocks/>
              </p:cNvGrpSpPr>
              <p:nvPr/>
            </p:nvGrpSpPr>
            <p:grpSpPr bwMode="auto">
              <a:xfrm>
                <a:off x="0" y="1920"/>
                <a:ext cx="2989" cy="384"/>
                <a:chOff x="0" y="1920"/>
                <a:chExt cx="2989" cy="384"/>
              </a:xfrm>
            </p:grpSpPr>
            <p:sp>
              <p:nvSpPr>
                <p:cNvPr id="124945"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124946" name="Rectangle 26"/>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24942" name="Group 27"/>
              <p:cNvGrpSpPr>
                <a:grpSpLocks/>
              </p:cNvGrpSpPr>
              <p:nvPr/>
            </p:nvGrpSpPr>
            <p:grpSpPr bwMode="auto">
              <a:xfrm>
                <a:off x="0" y="2304"/>
                <a:ext cx="2989" cy="384"/>
                <a:chOff x="0" y="2304"/>
                <a:chExt cx="2989" cy="384"/>
              </a:xfrm>
            </p:grpSpPr>
            <p:sp>
              <p:nvSpPr>
                <p:cNvPr id="124943"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eaLnBrk="1" hangingPunct="1"/>
                  <a:endParaRPr lang="tr-TR" altLang="tr-TR" sz="1600" b="0"/>
                </a:p>
              </p:txBody>
            </p:sp>
            <p:sp>
              <p:nvSpPr>
                <p:cNvPr id="124944"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124935"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124932"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endParaRPr lang="en-US" altLang="tr-TR" sz="1400" b="0">
              <a:latin typeface="Arial Black" panose="020B0A04020102020204" pitchFamily="34" charset="0"/>
            </a:endParaRPr>
          </a:p>
        </p:txBody>
      </p:sp>
      <p:sp>
        <p:nvSpPr>
          <p:cNvPr id="128005" name="Rectangle 32">
            <a:extLst/>
          </p:cNvPr>
          <p:cNvSpPr>
            <a:spLocks noChangeArrowheads="1"/>
          </p:cNvSpPr>
          <p:nvPr/>
        </p:nvSpPr>
        <p:spPr bwMode="auto">
          <a:xfrm>
            <a:off x="71438" y="512763"/>
            <a:ext cx="9001125"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87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387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387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387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387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387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387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387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387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ts val="1200"/>
              </a:spcAft>
              <a:buSzPct val="85000"/>
              <a:buFontTx/>
              <a:buNone/>
              <a:defRPr/>
            </a:pPr>
            <a:r>
              <a:rPr lang="tr-TR" altLang="tr-TR" sz="2000" dirty="0">
                <a:solidFill>
                  <a:srgbClr val="FF0000"/>
                </a:solidFill>
                <a:latin typeface="Arial" panose="020B0604020202020204" pitchFamily="34" charset="0"/>
              </a:rPr>
              <a:t>TOPLAMA YAPILMAYAN HALLER</a:t>
            </a:r>
          </a:p>
          <a:p>
            <a:pPr algn="ctr" eaLnBrk="1" hangingPunct="1">
              <a:lnSpc>
                <a:spcPct val="90000"/>
              </a:lnSpc>
              <a:spcBef>
                <a:spcPct val="0"/>
              </a:spcBef>
              <a:buSzPct val="85000"/>
              <a:buFontTx/>
              <a:buNone/>
              <a:defRPr/>
            </a:pPr>
            <a:endParaRPr lang="tr-TR" altLang="tr-TR" sz="1000" dirty="0">
              <a:solidFill>
                <a:srgbClr val="CC3300"/>
              </a:solidFill>
              <a:latin typeface="Arial" panose="020B0604020202020204" pitchFamily="34" charset="0"/>
            </a:endParaRPr>
          </a:p>
          <a:p>
            <a:pPr algn="just" eaLnBrk="1" hangingPunct="1">
              <a:lnSpc>
                <a:spcPts val="2400"/>
              </a:lnSpc>
              <a:spcBef>
                <a:spcPct val="0"/>
              </a:spcBef>
              <a:buSzPct val="85000"/>
              <a:buFontTx/>
              <a:buNone/>
              <a:defRPr/>
            </a:pPr>
            <a:r>
              <a:rPr lang="tr-TR" altLang="tr-TR" sz="1600" dirty="0">
                <a:solidFill>
                  <a:srgbClr val="FF0000"/>
                </a:solidFill>
                <a:latin typeface="Arial" panose="020B0604020202020204" pitchFamily="34" charset="0"/>
                <a:cs typeface="Times New Roman" panose="02020603050405020304" pitchFamily="18" charset="0"/>
              </a:rPr>
              <a:t>A</a:t>
            </a:r>
            <a:r>
              <a:rPr lang="tr-TR" altLang="tr-TR" sz="1600" dirty="0">
                <a:solidFill>
                  <a:srgbClr val="FF0000"/>
                </a:solidFill>
                <a:latin typeface="Arial" panose="020B0604020202020204" pitchFamily="34" charset="0"/>
              </a:rPr>
              <a:t>şağıda</a:t>
            </a:r>
            <a:r>
              <a:rPr lang="tr-TR" altLang="tr-TR" sz="1600" dirty="0">
                <a:solidFill>
                  <a:srgbClr val="FF0000"/>
                </a:solidFill>
                <a:latin typeface="Arial" panose="020B0604020202020204" pitchFamily="34" charset="0"/>
                <a:cs typeface="Times New Roman" panose="02020603050405020304" pitchFamily="18" charset="0"/>
              </a:rPr>
              <a:t> belirtilen gelirler için y</a:t>
            </a:r>
            <a:r>
              <a:rPr lang="tr-TR" altLang="tr-TR" sz="1600" dirty="0">
                <a:solidFill>
                  <a:srgbClr val="FF0000"/>
                </a:solidFill>
                <a:latin typeface="Arial" panose="020B0604020202020204" pitchFamily="34" charset="0"/>
              </a:rPr>
              <a:t>ıllık</a:t>
            </a:r>
            <a:r>
              <a:rPr lang="tr-TR" altLang="tr-TR" sz="1600" dirty="0">
                <a:solidFill>
                  <a:srgbClr val="FF0000"/>
                </a:solidFill>
                <a:latin typeface="Arial" panose="020B0604020202020204" pitchFamily="34" charset="0"/>
                <a:cs typeface="Times New Roman" panose="02020603050405020304" pitchFamily="18" charset="0"/>
              </a:rPr>
              <a:t> beyanname verilmez, di</a:t>
            </a:r>
            <a:r>
              <a:rPr lang="tr-TR" altLang="tr-TR" sz="1600" dirty="0">
                <a:solidFill>
                  <a:srgbClr val="FF0000"/>
                </a:solidFill>
                <a:latin typeface="Arial" panose="020B0604020202020204" pitchFamily="34" charset="0"/>
              </a:rPr>
              <a:t>ğ</a:t>
            </a:r>
            <a:r>
              <a:rPr lang="tr-TR" altLang="tr-TR" sz="1600" dirty="0">
                <a:solidFill>
                  <a:srgbClr val="FF0000"/>
                </a:solidFill>
                <a:latin typeface="Arial" panose="020B0604020202020204" pitchFamily="34" charset="0"/>
                <a:cs typeface="Times New Roman" panose="02020603050405020304" pitchFamily="18" charset="0"/>
              </a:rPr>
              <a:t>er gelirler için beyanname verilmesi halinde bu gelirler beyannameye dahil edilmez</a:t>
            </a:r>
            <a:r>
              <a:rPr lang="tr-TR" altLang="tr-TR" sz="1600" dirty="0">
                <a:solidFill>
                  <a:srgbClr val="FF0000"/>
                </a:solidFill>
                <a:latin typeface="Arial" panose="020B0604020202020204" pitchFamily="34" charset="0"/>
              </a:rPr>
              <a:t>. </a:t>
            </a:r>
            <a:r>
              <a:rPr lang="tr-TR" altLang="tr-TR" sz="1000" dirty="0">
                <a:solidFill>
                  <a:srgbClr val="FF0000"/>
                </a:solidFill>
                <a:latin typeface="Arial" panose="020B0604020202020204" pitchFamily="34" charset="0"/>
              </a:rPr>
              <a:t>	</a:t>
            </a:r>
          </a:p>
          <a:p>
            <a:pPr algn="just" eaLnBrk="1" hangingPunct="1">
              <a:lnSpc>
                <a:spcPct val="90000"/>
              </a:lnSpc>
              <a:spcBef>
                <a:spcPct val="50000"/>
              </a:spcBef>
              <a:buSzPct val="85000"/>
              <a:buFontTx/>
              <a:buNone/>
              <a:defRPr/>
            </a:pPr>
            <a:r>
              <a:rPr lang="tr-TR" altLang="tr-TR" sz="1000" dirty="0">
                <a:solidFill>
                  <a:srgbClr val="000000"/>
                </a:solidFill>
                <a:latin typeface="Arial" panose="020B0604020202020204" pitchFamily="34" charset="0"/>
              </a:rPr>
              <a:t>	</a:t>
            </a:r>
          </a:p>
          <a:p>
            <a:pPr marL="342900" indent="-342900" algn="just" eaLnBrk="1" hangingPunct="1">
              <a:lnSpc>
                <a:spcPts val="2200"/>
              </a:lnSpc>
              <a:spcBef>
                <a:spcPts val="0"/>
              </a:spcBef>
              <a:spcAft>
                <a:spcPts val="1200"/>
              </a:spcAft>
              <a:buClr>
                <a:srgbClr val="FF0000"/>
              </a:buClr>
              <a:buFont typeface="+mj-lt"/>
              <a:buAutoNum type="alphaLcParenR"/>
              <a:defRPr/>
            </a:pPr>
            <a:r>
              <a:rPr lang="tr-TR" altLang="tr-TR" sz="1600" dirty="0">
                <a:solidFill>
                  <a:srgbClr val="000000"/>
                </a:solidFill>
                <a:latin typeface="Arial" panose="020B0604020202020204" pitchFamily="34" charset="0"/>
              </a:rPr>
              <a:t>Gerçek usulde vergilendirilmeyen ziraî kazançlar, bu Kanunun 75 inci maddesinin (15) ve (16) numaralı bendinde yazılı menkul sermaye iratları, kazanç ve iratların istisna hadleri içinde kalan kısmı, </a:t>
            </a:r>
          </a:p>
          <a:p>
            <a:pPr marL="342900" indent="-342900" algn="just" eaLnBrk="1" hangingPunct="1">
              <a:lnSpc>
                <a:spcPts val="2200"/>
              </a:lnSpc>
              <a:spcBef>
                <a:spcPts val="0"/>
              </a:spcBef>
              <a:spcAft>
                <a:spcPts val="1200"/>
              </a:spcAft>
              <a:buClr>
                <a:srgbClr val="FF0000"/>
              </a:buClr>
              <a:buFont typeface="+mj-lt"/>
              <a:buAutoNum type="alphaLcParenR"/>
              <a:defRPr/>
            </a:pPr>
            <a:r>
              <a:rPr lang="tr-TR" altLang="tr-TR" sz="1600" dirty="0">
                <a:solidFill>
                  <a:srgbClr val="000000"/>
                </a:solidFill>
                <a:latin typeface="Arial" panose="020B0604020202020204" pitchFamily="34" charset="0"/>
              </a:rPr>
              <a:t>Tek işverenden alınmış ve tevkif suretiyle vergilendirilmiş </a:t>
            </a:r>
            <a:r>
              <a:rPr lang="tr-TR" altLang="tr-TR" sz="1600" dirty="0">
                <a:solidFill>
                  <a:srgbClr val="FF0000"/>
                </a:solidFill>
                <a:latin typeface="Arial" panose="020B0604020202020204" pitchFamily="34" charset="0"/>
              </a:rPr>
              <a:t>ücretler</a:t>
            </a:r>
            <a:r>
              <a:rPr lang="tr-TR" altLang="tr-TR" sz="1600" dirty="0">
                <a:solidFill>
                  <a:srgbClr val="000000"/>
                </a:solidFill>
                <a:latin typeface="Arial" panose="020B0604020202020204" pitchFamily="34" charset="0"/>
              </a:rPr>
              <a:t> (birden fazla işverenden ücret almakla beraber, birden sonraki işverenden aldıkları ücretlerinin toplamı, 103 üncü maddede yazılı tarifenin ikinci gelir diliminde yer alan tutarı </a:t>
            </a:r>
            <a:r>
              <a:rPr lang="tr-TR" altLang="tr-TR" sz="1600" dirty="0">
                <a:solidFill>
                  <a:srgbClr val="FF0000"/>
                </a:solidFill>
                <a:latin typeface="Arial" panose="020B0604020202020204" pitchFamily="34" charset="0"/>
              </a:rPr>
              <a:t>(2018 yılı için 34.000 TL)</a:t>
            </a:r>
            <a:r>
              <a:rPr lang="tr-TR" altLang="tr-TR" sz="1600" dirty="0">
                <a:solidFill>
                  <a:srgbClr val="000000"/>
                </a:solidFill>
                <a:latin typeface="Arial" panose="020B0604020202020204" pitchFamily="34" charset="0"/>
              </a:rPr>
              <a:t> aşmayan mükelleflerin, tamamı tevkif suretiyle vergilendirilmiş ücretleri dahil), </a:t>
            </a:r>
          </a:p>
          <a:p>
            <a:pPr marL="342900" indent="-342900" algn="just" eaLnBrk="1" hangingPunct="1">
              <a:lnSpc>
                <a:spcPts val="2200"/>
              </a:lnSpc>
              <a:spcBef>
                <a:spcPts val="0"/>
              </a:spcBef>
              <a:spcAft>
                <a:spcPts val="1200"/>
              </a:spcAft>
              <a:buClr>
                <a:srgbClr val="FF0000"/>
              </a:buClr>
              <a:buFont typeface="+mj-lt"/>
              <a:buAutoNum type="alphaLcParenR"/>
              <a:defRPr/>
            </a:pPr>
            <a:r>
              <a:rPr lang="tr-TR" altLang="tr-TR" sz="1600" dirty="0">
                <a:solidFill>
                  <a:srgbClr val="FF0000"/>
                </a:solidFill>
                <a:latin typeface="Arial" panose="020B0604020202020204" pitchFamily="34" charset="0"/>
              </a:rPr>
              <a:t>Vergiye tâbi gelir toplamının </a:t>
            </a:r>
            <a:r>
              <a:rPr lang="tr-TR" altLang="tr-TR" sz="1600" dirty="0">
                <a:solidFill>
                  <a:srgbClr val="000000"/>
                </a:solidFill>
                <a:latin typeface="Arial" panose="020B0604020202020204" pitchFamily="34" charset="0"/>
              </a:rPr>
              <a:t>[(a) ve (b) bentlerinde belirtilenler hariç] 103 üncü maddede yazılı tarifenin ikinci gelir diliminde yer alan tutarı </a:t>
            </a:r>
            <a:r>
              <a:rPr lang="tr-TR" altLang="tr-TR" sz="1600" dirty="0">
                <a:solidFill>
                  <a:srgbClr val="FF0000"/>
                </a:solidFill>
                <a:latin typeface="Arial" panose="020B0604020202020204" pitchFamily="34" charset="0"/>
              </a:rPr>
              <a:t>(2018 yılı için 34.000 TL)</a:t>
            </a:r>
            <a:r>
              <a:rPr lang="tr-TR" altLang="tr-TR" sz="1600" dirty="0">
                <a:solidFill>
                  <a:srgbClr val="000000"/>
                </a:solidFill>
                <a:latin typeface="Arial" panose="020B0604020202020204" pitchFamily="34" charset="0"/>
              </a:rPr>
              <a:t>   aşmaması koşuluyla, Türkiye'de tevkifata tâbi tutulmuş olan; birden fazla işverenden elde edilen ücretler, </a:t>
            </a:r>
            <a:r>
              <a:rPr lang="tr-TR" altLang="tr-TR" sz="1600" dirty="0">
                <a:solidFill>
                  <a:srgbClr val="C00000"/>
                </a:solidFill>
                <a:latin typeface="Arial" panose="020B0604020202020204" pitchFamily="34" charset="0"/>
              </a:rPr>
              <a:t>menkul sermaye iratları ve gayrimenkul sermaye iratları, </a:t>
            </a:r>
          </a:p>
          <a:p>
            <a:pPr marL="342900" indent="-342900" algn="just" eaLnBrk="1" hangingPunct="1">
              <a:lnSpc>
                <a:spcPts val="2200"/>
              </a:lnSpc>
              <a:spcBef>
                <a:spcPts val="0"/>
              </a:spcBef>
              <a:spcAft>
                <a:spcPts val="1200"/>
              </a:spcAft>
              <a:buClr>
                <a:srgbClr val="FF0000"/>
              </a:buClr>
              <a:buFont typeface="+mj-lt"/>
              <a:buAutoNum type="alphaLcParenR"/>
              <a:defRPr/>
            </a:pPr>
            <a:r>
              <a:rPr lang="tr-TR" altLang="tr-TR" sz="1600" dirty="0">
                <a:solidFill>
                  <a:srgbClr val="000000"/>
                </a:solidFill>
                <a:latin typeface="Arial" panose="020B0604020202020204" pitchFamily="34" charset="0"/>
              </a:rPr>
              <a:t>Bir takvim yılı içinde elde edilen ve toplamı </a:t>
            </a:r>
            <a:r>
              <a:rPr lang="tr-TR" altLang="tr-TR" sz="1600" dirty="0">
                <a:solidFill>
                  <a:srgbClr val="C00000"/>
                </a:solidFill>
                <a:latin typeface="Arial" panose="020B0604020202020204" pitchFamily="34" charset="0"/>
              </a:rPr>
              <a:t>1.800 TL’yi </a:t>
            </a:r>
            <a:r>
              <a:rPr lang="tr-TR" altLang="tr-TR" sz="1600" dirty="0">
                <a:solidFill>
                  <a:srgbClr val="000000"/>
                </a:solidFill>
                <a:latin typeface="Arial" panose="020B0604020202020204" pitchFamily="34" charset="0"/>
              </a:rPr>
              <a:t>aşmayan, tevkifata ve istisna uygulamasına konu olmayan </a:t>
            </a:r>
            <a:r>
              <a:rPr lang="tr-TR" altLang="tr-TR" sz="1600" dirty="0">
                <a:solidFill>
                  <a:srgbClr val="C00000"/>
                </a:solidFill>
                <a:latin typeface="Arial" panose="020B0604020202020204" pitchFamily="34" charset="0"/>
              </a:rPr>
              <a:t>menkul ve gayrimenkul </a:t>
            </a:r>
            <a:r>
              <a:rPr lang="tr-TR" altLang="tr-TR" sz="1600" dirty="0">
                <a:solidFill>
                  <a:srgbClr val="000000"/>
                </a:solidFill>
                <a:latin typeface="Arial" panose="020B0604020202020204" pitchFamily="34" charset="0"/>
              </a:rPr>
              <a:t>sermaye iratları. </a:t>
            </a:r>
          </a:p>
        </p:txBody>
      </p:sp>
    </p:spTree>
    <p:extLst>
      <p:ext uri="{BB962C8B-B14F-4D97-AF65-F5344CB8AC3E}">
        <p14:creationId xmlns:p14="http://schemas.microsoft.com/office/powerpoint/2010/main" val="1052209171"/>
      </p:ext>
    </p:extLst>
  </p:cSld>
  <p:clrMapOvr>
    <a:masterClrMapping/>
  </p:clrMapOvr>
  <p:transition>
    <p:cover dir="d"/>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2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2C46C30-04D8-4482-AFA6-FB1A2DCEFDA3}" type="slidenum">
              <a:rPr lang="tr-TR" altLang="tr-TR" sz="1200" smtClean="0">
                <a:solidFill>
                  <a:srgbClr val="898989"/>
                </a:solidFill>
              </a:rPr>
              <a:pPr/>
              <a:t>126</a:t>
            </a:fld>
            <a:endParaRPr lang="tr-TR" altLang="tr-TR" sz="1200">
              <a:solidFill>
                <a:srgbClr val="898989"/>
              </a:solidFill>
            </a:endParaRPr>
          </a:p>
        </p:txBody>
      </p:sp>
      <p:sp>
        <p:nvSpPr>
          <p:cNvPr id="131075"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solidFill>
                <a:srgbClr val="000000"/>
              </a:solidFill>
              <a:latin typeface="Arial Black" panose="020B0A04020102020204" pitchFamily="34" charset="0"/>
            </a:endParaRPr>
          </a:p>
        </p:txBody>
      </p:sp>
      <p:sp>
        <p:nvSpPr>
          <p:cNvPr id="118788" name="Rectangle 32">
            <a:extLst/>
          </p:cNvPr>
          <p:cNvSpPr>
            <a:spLocks noChangeArrowheads="1"/>
          </p:cNvSpPr>
          <p:nvPr/>
        </p:nvSpPr>
        <p:spPr bwMode="auto">
          <a:xfrm>
            <a:off x="179388" y="692150"/>
            <a:ext cx="883920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ctr" eaLnBrk="1" hangingPunct="1">
              <a:buFont typeface="Arial" panose="020B0604020202020204" pitchFamily="34" charset="0"/>
              <a:buNone/>
              <a:defRPr/>
            </a:pPr>
            <a:endParaRPr lang="tr-TR" altLang="tr-TR" sz="2000" dirty="0">
              <a:solidFill>
                <a:srgbClr val="0070C0"/>
              </a:solidFill>
              <a:effectLst>
                <a:outerShdw blurRad="38100" dist="38100" dir="2700000" algn="tl">
                  <a:srgbClr val="C0C0C0"/>
                </a:outerShdw>
              </a:effectLst>
              <a:latin typeface="Calibri"/>
              <a:cs typeface="Times New Roman" panose="02020603050405020304" pitchFamily="18" charset="0"/>
            </a:endParaRPr>
          </a:p>
          <a:p>
            <a:pPr algn="ctr" eaLnBrk="1" hangingPunct="1">
              <a:lnSpc>
                <a:spcPct val="90000"/>
              </a:lnSpc>
              <a:spcBef>
                <a:spcPct val="50000"/>
              </a:spcBef>
              <a:buFont typeface="Arial" panose="020B0604020202020204" pitchFamily="34" charset="0"/>
              <a:buNone/>
              <a:defRPr/>
            </a:pPr>
            <a:r>
              <a:rPr lang="tr-TR" altLang="tr-TR" sz="3600" b="0" dirty="0">
                <a:solidFill>
                  <a:srgbClr val="CC3300"/>
                </a:solidFill>
                <a:latin typeface="Arial Black" panose="020B0A04020102020204" pitchFamily="34" charset="0"/>
              </a:rPr>
              <a:t>2018 YILINDA </a:t>
            </a:r>
          </a:p>
          <a:p>
            <a:pPr algn="ctr" eaLnBrk="1" hangingPunct="1">
              <a:lnSpc>
                <a:spcPct val="90000"/>
              </a:lnSpc>
              <a:spcBef>
                <a:spcPct val="50000"/>
              </a:spcBef>
              <a:buFont typeface="Arial" panose="020B0604020202020204" pitchFamily="34" charset="0"/>
              <a:buNone/>
              <a:defRPr/>
            </a:pPr>
            <a:r>
              <a:rPr lang="tr-TR" altLang="tr-TR" sz="3600" b="0" dirty="0">
                <a:solidFill>
                  <a:srgbClr val="CC3300"/>
                </a:solidFill>
                <a:latin typeface="Arial Black" panose="020B0A04020102020204" pitchFamily="34" charset="0"/>
              </a:rPr>
              <a:t>ELDE EDİLEN GELİRLERİN</a:t>
            </a:r>
          </a:p>
          <a:p>
            <a:pPr algn="ctr" eaLnBrk="1" hangingPunct="1">
              <a:lnSpc>
                <a:spcPct val="90000"/>
              </a:lnSpc>
              <a:spcBef>
                <a:spcPct val="50000"/>
              </a:spcBef>
              <a:buFont typeface="Arial" panose="020B0604020202020204" pitchFamily="34" charset="0"/>
              <a:buNone/>
              <a:defRPr/>
            </a:pPr>
            <a:r>
              <a:rPr lang="tr-TR" altLang="tr-TR" sz="3600" b="0" dirty="0">
                <a:solidFill>
                  <a:srgbClr val="CC3300"/>
                </a:solidFill>
                <a:latin typeface="Arial Black" panose="020B0A04020102020204" pitchFamily="34" charset="0"/>
              </a:rPr>
              <a:t> BEYANINA İLİŞKİN</a:t>
            </a:r>
          </a:p>
          <a:p>
            <a:pPr algn="ctr" eaLnBrk="1" hangingPunct="1">
              <a:lnSpc>
                <a:spcPct val="90000"/>
              </a:lnSpc>
              <a:spcBef>
                <a:spcPct val="50000"/>
              </a:spcBef>
              <a:buFont typeface="Arial" panose="020B0604020202020204" pitchFamily="34" charset="0"/>
              <a:buNone/>
              <a:defRPr/>
            </a:pPr>
            <a:r>
              <a:rPr lang="tr-TR" altLang="tr-TR" sz="3600" b="0" dirty="0">
                <a:solidFill>
                  <a:srgbClr val="CC3300"/>
                </a:solidFill>
                <a:latin typeface="Arial Black" panose="020B0A04020102020204" pitchFamily="34" charset="0"/>
              </a:rPr>
              <a:t> ÖRNEKLER</a:t>
            </a:r>
          </a:p>
          <a:p>
            <a:pPr algn="ctr" eaLnBrk="1" hangingPunct="1">
              <a:lnSpc>
                <a:spcPct val="90000"/>
              </a:lnSpc>
              <a:spcBef>
                <a:spcPct val="50000"/>
              </a:spcBef>
              <a:buFontTx/>
              <a:buNone/>
              <a:defRPr/>
            </a:pPr>
            <a:r>
              <a:rPr lang="tr-TR" altLang="tr-TR" sz="4000" b="0" dirty="0">
                <a:solidFill>
                  <a:srgbClr val="CC3300"/>
                </a:solidFill>
                <a:latin typeface="Arial Black" panose="020B0A04020102020204" pitchFamily="34" charset="0"/>
              </a:rPr>
              <a:t> </a:t>
            </a:r>
          </a:p>
        </p:txBody>
      </p:sp>
    </p:spTree>
    <p:extLst>
      <p:ext uri="{BB962C8B-B14F-4D97-AF65-F5344CB8AC3E}">
        <p14:creationId xmlns:p14="http://schemas.microsoft.com/office/powerpoint/2010/main" val="4146864133"/>
      </p:ext>
    </p:extLst>
  </p:cSld>
  <p:clrMapOvr>
    <a:masterClrMapping/>
  </p:clrMapOvr>
  <p:transition>
    <p:cover dir="d"/>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2 Slayt Numarası Yer Tutucusu"/>
          <p:cNvSpPr>
            <a:spLocks noGrp="1"/>
          </p:cNvSpPr>
          <p:nvPr>
            <p:ph type="sldNum" sz="quarter" idx="12"/>
          </p:nvPr>
        </p:nvSpPr>
        <p:spPr bwMode="auto">
          <a:xfrm>
            <a:off x="8532813" y="6381750"/>
            <a:ext cx="5984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C1C4453-2D87-4986-978B-C4661246D21D}" type="slidenum">
              <a:rPr lang="tr-TR" altLang="tr-TR" sz="1200" smtClean="0">
                <a:solidFill>
                  <a:srgbClr val="898989"/>
                </a:solidFill>
              </a:rPr>
              <a:pPr/>
              <a:t>127</a:t>
            </a:fld>
            <a:endParaRPr lang="tr-TR" altLang="tr-TR" sz="1200">
              <a:solidFill>
                <a:srgbClr val="898989"/>
              </a:solidFill>
            </a:endParaRPr>
          </a:p>
        </p:txBody>
      </p:sp>
      <p:graphicFrame>
        <p:nvGraphicFramePr>
          <p:cNvPr id="5" name="Tablo 4">
            <a:extLst/>
          </p:cNvPr>
          <p:cNvGraphicFramePr>
            <a:graphicFrameLocks noGrp="1"/>
          </p:cNvGraphicFramePr>
          <p:nvPr/>
        </p:nvGraphicFramePr>
        <p:xfrm>
          <a:off x="179388" y="1773238"/>
          <a:ext cx="5130800" cy="1441452"/>
        </p:xfrm>
        <a:graphic>
          <a:graphicData uri="http://schemas.openxmlformats.org/drawingml/2006/table">
            <a:tbl>
              <a:tblPr/>
              <a:tblGrid>
                <a:gridCol w="3655849">
                  <a:extLst>
                    <a:ext uri="{9D8B030D-6E8A-4147-A177-3AD203B41FA5}">
                      <a16:colId xmlns:a16="http://schemas.microsoft.com/office/drawing/2014/main" val="20000"/>
                    </a:ext>
                  </a:extLst>
                </a:gridCol>
                <a:gridCol w="1474951">
                  <a:extLst>
                    <a:ext uri="{9D8B030D-6E8A-4147-A177-3AD203B41FA5}">
                      <a16:colId xmlns:a16="http://schemas.microsoft.com/office/drawing/2014/main" val="20001"/>
                    </a:ext>
                  </a:extLst>
                </a:gridCol>
              </a:tblGrid>
              <a:tr h="36036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Birinci İşverenden Alınan Ücret </a:t>
                      </a:r>
                    </a:p>
                  </a:txBody>
                  <a:tcPr marL="9526" marR="9526" marT="0" marB="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120.000</a:t>
                      </a:r>
                    </a:p>
                  </a:txBody>
                  <a:tcPr marL="9526" marR="9526" marT="0" marB="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6036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İkinci İşverenden Alınan Ücret </a:t>
                      </a:r>
                    </a:p>
                  </a:txBody>
                  <a:tcPr marL="9526" marR="9526" marT="0" marB="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32.000</a:t>
                      </a:r>
                    </a:p>
                  </a:txBody>
                  <a:tcPr marL="9526" marR="9526" marT="0" marB="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6036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Üçüncü İşverenden Alınan Ücret </a:t>
                      </a:r>
                    </a:p>
                  </a:txBody>
                  <a:tcPr marL="9526" marR="9526" marT="0" marB="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18.000 </a:t>
                      </a:r>
                    </a:p>
                  </a:txBody>
                  <a:tcPr marL="9526" marR="9526" marT="0" marB="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36036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Konut Kira Hasılatı</a:t>
                      </a:r>
                    </a:p>
                  </a:txBody>
                  <a:tcPr marL="9526" marR="9526" marT="0" marB="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14.400</a:t>
                      </a:r>
                    </a:p>
                  </a:txBody>
                  <a:tcPr marL="9526" marR="9526" marT="0" marB="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bl>
          </a:graphicData>
        </a:graphic>
      </p:graphicFrame>
      <p:sp>
        <p:nvSpPr>
          <p:cNvPr id="133140" name="Rectangle 21"/>
          <p:cNvSpPr>
            <a:spLocks noChangeArrowheads="1"/>
          </p:cNvSpPr>
          <p:nvPr/>
        </p:nvSpPr>
        <p:spPr bwMode="auto">
          <a:xfrm>
            <a:off x="14288" y="452438"/>
            <a:ext cx="9117012" cy="629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Low">
              <a:lnSpc>
                <a:spcPts val="2400"/>
              </a:lnSpc>
              <a:spcAft>
                <a:spcPts val="600"/>
              </a:spcAft>
            </a:pPr>
            <a:r>
              <a:rPr lang="tr-TR" altLang="tr-TR" sz="1600" u="sng" dirty="0">
                <a:solidFill>
                  <a:srgbClr val="FF0000"/>
                </a:solidFill>
                <a:cs typeface="Times New Roman" panose="02020603050405020304" pitchFamily="18" charset="0"/>
              </a:rPr>
              <a:t>Örnek 1:</a:t>
            </a:r>
            <a:r>
              <a:rPr lang="tr-TR" altLang="tr-TR" sz="1600" dirty="0">
                <a:solidFill>
                  <a:srgbClr val="FF0000"/>
                </a:solidFill>
                <a:cs typeface="Times New Roman" panose="02020603050405020304" pitchFamily="18" charset="0"/>
              </a:rPr>
              <a:t> </a:t>
            </a:r>
            <a:r>
              <a:rPr lang="tr-TR" altLang="tr-TR" sz="1600" dirty="0">
                <a:cs typeface="Times New Roman" panose="02020603050405020304" pitchFamily="18" charset="0"/>
              </a:rPr>
              <a:t>Ahmet bey üç ayrı şirkette yönetim kurulu üyesi olup, 2018 takvim yılı gelirleri aşağıdaki gibidir.</a:t>
            </a:r>
            <a:endParaRPr lang="tr-TR" altLang="tr-TR" sz="1600" dirty="0"/>
          </a:p>
          <a:p>
            <a:pPr algn="justLow">
              <a:lnSpc>
                <a:spcPts val="2400"/>
              </a:lnSpc>
              <a:spcAft>
                <a:spcPts val="600"/>
              </a:spcAft>
            </a:pPr>
            <a:r>
              <a:rPr lang="tr-TR" altLang="tr-TR" sz="1600" dirty="0">
                <a:cs typeface="Times New Roman" panose="02020603050405020304" pitchFamily="18" charset="0"/>
              </a:rPr>
              <a:t>Ücret gelirlerinin tamamı tevkif yoluyla vergilendirilmiştir. </a:t>
            </a:r>
          </a:p>
          <a:p>
            <a:pPr algn="justLow">
              <a:lnSpc>
                <a:spcPts val="2400"/>
              </a:lnSpc>
              <a:spcAft>
                <a:spcPts val="600"/>
              </a:spcAft>
            </a:pPr>
            <a:endParaRPr lang="tr-TR" altLang="tr-TR" sz="1600" dirty="0"/>
          </a:p>
          <a:p>
            <a:pPr algn="justLow">
              <a:lnSpc>
                <a:spcPts val="2400"/>
              </a:lnSpc>
              <a:spcAft>
                <a:spcPts val="600"/>
              </a:spcAft>
            </a:pPr>
            <a:endParaRPr lang="tr-TR" altLang="tr-TR" sz="1600" dirty="0"/>
          </a:p>
          <a:p>
            <a:pPr algn="justLow">
              <a:lnSpc>
                <a:spcPts val="2400"/>
              </a:lnSpc>
              <a:spcAft>
                <a:spcPts val="600"/>
              </a:spcAft>
            </a:pPr>
            <a:endParaRPr lang="tr-TR" altLang="tr-TR" sz="1600" dirty="0"/>
          </a:p>
          <a:p>
            <a:pPr algn="justLow">
              <a:lnSpc>
                <a:spcPts val="2400"/>
              </a:lnSpc>
              <a:spcAft>
                <a:spcPts val="600"/>
              </a:spcAft>
            </a:pPr>
            <a:endParaRPr lang="tr-TR" altLang="tr-TR" sz="1600" dirty="0"/>
          </a:p>
          <a:p>
            <a:pPr algn="justLow">
              <a:lnSpc>
                <a:spcPts val="2400"/>
              </a:lnSpc>
              <a:spcAft>
                <a:spcPts val="600"/>
              </a:spcAft>
            </a:pPr>
            <a:endParaRPr lang="tr-TR" altLang="tr-TR" sz="1600" dirty="0"/>
          </a:p>
          <a:p>
            <a:pPr algn="justLow">
              <a:lnSpc>
                <a:spcPts val="2400"/>
              </a:lnSpc>
              <a:spcAft>
                <a:spcPts val="600"/>
              </a:spcAft>
            </a:pPr>
            <a:r>
              <a:rPr lang="tr-TR" altLang="tr-TR" sz="1600" dirty="0">
                <a:cs typeface="Times New Roman" panose="02020603050405020304" pitchFamily="18" charset="0"/>
              </a:rPr>
              <a:t>Ahmet bey, birden fazla işverenden aldığı ücret gelirinin yanı sıra mesken geliri elde etmiştir. Beyanname verilip verilmeyeceği diğer gelir unsurlarından bağımsız olarak öncelikle ücret gelirleri dikkate alınarak değerlendirilecektir. </a:t>
            </a:r>
            <a:endParaRPr lang="tr-TR" altLang="tr-TR" sz="1600" dirty="0"/>
          </a:p>
          <a:p>
            <a:pPr algn="justLow">
              <a:lnSpc>
                <a:spcPts val="2400"/>
              </a:lnSpc>
              <a:spcAft>
                <a:spcPts val="600"/>
              </a:spcAft>
            </a:pPr>
            <a:r>
              <a:rPr lang="tr-TR" altLang="tr-TR" sz="1600" dirty="0">
                <a:cs typeface="Times New Roman" panose="02020603050405020304" pitchFamily="18" charset="0"/>
              </a:rPr>
              <a:t>Ücret gelirleri ile ilgili olarak birinci işverenden alınan ücret hariç, ikinci ve üçüncü işverenden alınan ücretlerin toplamı 34.000 TL’lik beyan sınırını aştığı için birinci işverenden alınan ücrette dahil olmak üzere ücret gelirlerinin tamamı (170.000 TL) beyan edilecektir. </a:t>
            </a:r>
            <a:endParaRPr lang="tr-TR" altLang="tr-TR" sz="1600" dirty="0"/>
          </a:p>
          <a:p>
            <a:pPr algn="justLow">
              <a:lnSpc>
                <a:spcPts val="2400"/>
              </a:lnSpc>
              <a:spcAft>
                <a:spcPts val="600"/>
              </a:spcAft>
            </a:pPr>
            <a:r>
              <a:rPr lang="tr-TR" altLang="tr-TR" sz="1600" dirty="0">
                <a:cs typeface="Times New Roman" panose="02020603050405020304" pitchFamily="18" charset="0"/>
              </a:rPr>
              <a:t>Ayrıca Ahmet bey 2018 takvim yılında elde ettiği gelir toplamı 184.400 TL ücret geliri elde edenler için uygulanacak gelir vergisi tarifesinin üçüncü diliminde yer alan tutar olan 120.000 TL’yi aştığından konut kira gelirinden 4.400 TL’lik istisna tutarı düşemeyecek ve 184.400 TL’nin tamamını beyannameye dahil edecektir. </a:t>
            </a:r>
            <a:endParaRPr lang="tr-TR" altLang="tr-TR" sz="1600" dirty="0"/>
          </a:p>
        </p:txBody>
      </p:sp>
    </p:spTree>
    <p:extLst>
      <p:ext uri="{BB962C8B-B14F-4D97-AF65-F5344CB8AC3E}">
        <p14:creationId xmlns:p14="http://schemas.microsoft.com/office/powerpoint/2010/main" val="250517796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2 Slayt Numarası Yer Tutucusu"/>
          <p:cNvSpPr>
            <a:spLocks noGrp="1"/>
          </p:cNvSpPr>
          <p:nvPr>
            <p:ph type="sldNum" sz="quarter" idx="12"/>
          </p:nvPr>
        </p:nvSpPr>
        <p:spPr bwMode="auto">
          <a:xfrm>
            <a:off x="8675688" y="6453188"/>
            <a:ext cx="4683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099D5F3-52D0-482F-838C-46E16D53F7CB}" type="slidenum">
              <a:rPr lang="tr-TR" altLang="tr-TR" sz="1200" smtClean="0">
                <a:solidFill>
                  <a:srgbClr val="898989"/>
                </a:solidFill>
              </a:rPr>
              <a:pPr/>
              <a:t>128</a:t>
            </a:fld>
            <a:endParaRPr lang="tr-TR" altLang="tr-TR" sz="1200">
              <a:solidFill>
                <a:srgbClr val="898989"/>
              </a:solidFill>
            </a:endParaRPr>
          </a:p>
        </p:txBody>
      </p:sp>
      <p:sp>
        <p:nvSpPr>
          <p:cNvPr id="134147" name="Rectangle 1"/>
          <p:cNvSpPr>
            <a:spLocks noChangeArrowheads="1"/>
          </p:cNvSpPr>
          <p:nvPr/>
        </p:nvSpPr>
        <p:spPr bwMode="auto">
          <a:xfrm>
            <a:off x="0" y="550863"/>
            <a:ext cx="9036050"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ts val="2400"/>
              </a:lnSpc>
              <a:spcAft>
                <a:spcPts val="1200"/>
              </a:spcAft>
            </a:pPr>
            <a:r>
              <a:rPr lang="tr-TR" altLang="tr-TR" sz="1600" u="sng">
                <a:solidFill>
                  <a:srgbClr val="FF0000"/>
                </a:solidFill>
                <a:latin typeface="Arial TUR" panose="020B0604020202020204" pitchFamily="34" charset="0"/>
                <a:ea typeface="Arial TUR" panose="020B0604020202020204" pitchFamily="34" charset="0"/>
                <a:cs typeface="Arial TUR" panose="020B0604020202020204" pitchFamily="34" charset="0"/>
              </a:rPr>
              <a:t>Örnek 2</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 </a:t>
            </a:r>
            <a:r>
              <a:rPr lang="tr-TR" altLang="tr-TR" sz="1600">
                <a:latin typeface="Arial TUR" panose="020B0604020202020204" pitchFamily="34" charset="0"/>
                <a:ea typeface="Arial TUR" panose="020B0604020202020204" pitchFamily="34" charset="0"/>
                <a:cs typeface="Arial TUR" panose="020B0604020202020204" pitchFamily="34" charset="0"/>
              </a:rPr>
              <a:t>Erhan beyin 2018 yılı gelirleri aşağıdaki gibi olup, ücret gelirleri ile işyeri kira gelirleri tevkif yoluyla vergilendirilmiştir. </a:t>
            </a:r>
          </a:p>
          <a:p>
            <a:pPr algn="just" eaLnBrk="1" hangingPunct="1">
              <a:lnSpc>
                <a:spcPts val="2400"/>
              </a:lnSpc>
              <a:spcAft>
                <a:spcPts val="1200"/>
              </a:spcAft>
            </a:pPr>
            <a:endParaRPr lang="tr-TR" altLang="tr-TR" sz="1600">
              <a:latin typeface="Arial TUR" panose="020B0604020202020204" pitchFamily="34" charset="0"/>
              <a:ea typeface="Arial TUR" panose="020B0604020202020204" pitchFamily="34" charset="0"/>
              <a:cs typeface="Arial TUR" panose="020B0604020202020204" pitchFamily="34" charset="0"/>
            </a:endParaRPr>
          </a:p>
          <a:p>
            <a:pPr algn="just" eaLnBrk="1" hangingPunct="1">
              <a:lnSpc>
                <a:spcPts val="2400"/>
              </a:lnSpc>
              <a:spcAft>
                <a:spcPts val="1200"/>
              </a:spcAft>
            </a:pPr>
            <a:endParaRPr lang="tr-TR" altLang="tr-TR" sz="1600">
              <a:latin typeface="Arial TUR" panose="020B0604020202020204" pitchFamily="34" charset="0"/>
              <a:ea typeface="Arial TUR" panose="020B0604020202020204" pitchFamily="34" charset="0"/>
              <a:cs typeface="Arial TUR" panose="020B0604020202020204" pitchFamily="34" charset="0"/>
            </a:endParaRPr>
          </a:p>
          <a:p>
            <a:pPr algn="just" eaLnBrk="1" hangingPunct="1">
              <a:lnSpc>
                <a:spcPts val="2400"/>
              </a:lnSpc>
              <a:spcAft>
                <a:spcPts val="1200"/>
              </a:spcAft>
            </a:pPr>
            <a:endParaRPr lang="tr-TR" altLang="tr-TR" sz="1600">
              <a:latin typeface="Arial TUR" panose="020B0604020202020204" pitchFamily="34" charset="0"/>
              <a:ea typeface="Arial TUR" panose="020B0604020202020204" pitchFamily="34" charset="0"/>
              <a:cs typeface="Arial TUR" panose="020B0604020202020204" pitchFamily="34" charset="0"/>
            </a:endParaRPr>
          </a:p>
          <a:p>
            <a:pPr algn="just" eaLnBrk="1" hangingPunct="1">
              <a:lnSpc>
                <a:spcPts val="2400"/>
              </a:lnSpc>
              <a:spcAft>
                <a:spcPts val="1200"/>
              </a:spcAft>
            </a:pPr>
            <a:endParaRPr lang="tr-TR" altLang="tr-TR" sz="1600">
              <a:latin typeface="Arial TUR" panose="020B0604020202020204" pitchFamily="34" charset="0"/>
              <a:ea typeface="Arial TUR" panose="020B0604020202020204" pitchFamily="34" charset="0"/>
              <a:cs typeface="Arial TUR" panose="020B0604020202020204" pitchFamily="34" charset="0"/>
            </a:endParaRPr>
          </a:p>
          <a:p>
            <a:pPr algn="just" eaLnBrk="1" hangingPunct="1">
              <a:lnSpc>
                <a:spcPts val="2400"/>
              </a:lnSpc>
              <a:spcAft>
                <a:spcPts val="1200"/>
              </a:spcAft>
            </a:pPr>
            <a:r>
              <a:rPr lang="tr-TR" altLang="tr-TR" sz="1600">
                <a:latin typeface="Arial TUR" panose="020B0604020202020204" pitchFamily="34" charset="0"/>
                <a:ea typeface="Arial TUR" panose="020B0604020202020204" pitchFamily="34" charset="0"/>
                <a:cs typeface="Arial TUR" panose="020B0604020202020204" pitchFamily="34" charset="0"/>
              </a:rPr>
              <a:t>İkinci işverenden alınan ücret,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34.000</a:t>
            </a:r>
            <a:r>
              <a:rPr lang="tr-TR" altLang="tr-TR" sz="1600">
                <a:latin typeface="Arial TUR" panose="020B0604020202020204" pitchFamily="34" charset="0"/>
                <a:ea typeface="Arial TUR" panose="020B0604020202020204" pitchFamily="34" charset="0"/>
                <a:cs typeface="Arial TUR" panose="020B0604020202020204" pitchFamily="34" charset="0"/>
              </a:rPr>
              <a:t> TL’lik beyan sınırını aşmadığından ücret gelirleri beyan edilmeyecektir. </a:t>
            </a:r>
          </a:p>
          <a:p>
            <a:pPr algn="just" eaLnBrk="1" hangingPunct="1">
              <a:lnSpc>
                <a:spcPts val="2400"/>
              </a:lnSpc>
              <a:spcAft>
                <a:spcPts val="1200"/>
              </a:spcAft>
            </a:pPr>
            <a:r>
              <a:rPr lang="tr-TR" altLang="tr-TR" sz="1600">
                <a:latin typeface="Arial TUR" panose="020B0604020202020204" pitchFamily="34" charset="0"/>
                <a:ea typeface="Arial TUR" panose="020B0604020202020204" pitchFamily="34" charset="0"/>
                <a:cs typeface="Arial TUR" panose="020B0604020202020204" pitchFamily="34" charset="0"/>
              </a:rPr>
              <a:t>Ayrıca mükellefin 2018 yılında elde ettiği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gelir toplamı 198.400 TL </a:t>
            </a:r>
            <a:r>
              <a:rPr lang="tr-TR" altLang="tr-TR" sz="1600">
                <a:latin typeface="Arial TUR" panose="020B0604020202020204" pitchFamily="34" charset="0"/>
                <a:ea typeface="Arial TUR" panose="020B0604020202020204" pitchFamily="34" charset="0"/>
                <a:cs typeface="Arial TUR" panose="020B0604020202020204" pitchFamily="34" charset="0"/>
              </a:rPr>
              <a:t>ücret geliri elde edenler için uygulanacak gelir vergisi tarifesinin üçüncü diliminde yer alan tutar olan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120.000 TL</a:t>
            </a:r>
            <a:r>
              <a:rPr lang="tr-TR" altLang="tr-TR" sz="1600">
                <a:latin typeface="Arial TUR" panose="020B0604020202020204" pitchFamily="34" charset="0"/>
                <a:ea typeface="Arial TUR" panose="020B0604020202020204" pitchFamily="34" charset="0"/>
                <a:cs typeface="Arial TUR" panose="020B0604020202020204" pitchFamily="34" charset="0"/>
              </a:rPr>
              <a:t>’yi aştığından konut kira gelirinden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4.400 TL</a:t>
            </a:r>
            <a:r>
              <a:rPr lang="tr-TR" altLang="tr-TR" sz="1600">
                <a:latin typeface="Arial TUR" panose="020B0604020202020204" pitchFamily="34" charset="0"/>
                <a:ea typeface="Arial TUR" panose="020B0604020202020204" pitchFamily="34" charset="0"/>
                <a:cs typeface="Arial TUR" panose="020B0604020202020204" pitchFamily="34" charset="0"/>
              </a:rPr>
              <a:t>’lik istisna tutarı düşemeyecektir.</a:t>
            </a:r>
          </a:p>
          <a:p>
            <a:pPr algn="just" eaLnBrk="1" hangingPunct="1">
              <a:lnSpc>
                <a:spcPts val="2400"/>
              </a:lnSpc>
              <a:spcAft>
                <a:spcPts val="1200"/>
              </a:spcAft>
            </a:pPr>
            <a:r>
              <a:rPr lang="tr-TR" altLang="tr-TR" sz="1600">
                <a:latin typeface="Arial TUR" panose="020B0604020202020204" pitchFamily="34" charset="0"/>
                <a:ea typeface="Arial TUR" panose="020B0604020202020204" pitchFamily="34" charset="0"/>
                <a:cs typeface="Arial TUR" panose="020B0604020202020204" pitchFamily="34" charset="0"/>
              </a:rPr>
              <a:t>Diğer taraftan konut kirası ile işyeri kira geliri toplamı olan (15.400 + 27.000)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42.400 TL, 34.000 TL’lik </a:t>
            </a:r>
            <a:r>
              <a:rPr lang="tr-TR" altLang="tr-TR" sz="1600">
                <a:latin typeface="Arial TUR" panose="020B0604020202020204" pitchFamily="34" charset="0"/>
                <a:ea typeface="Arial TUR" panose="020B0604020202020204" pitchFamily="34" charset="0"/>
                <a:cs typeface="Arial TUR" panose="020B0604020202020204" pitchFamily="34" charset="0"/>
              </a:rPr>
              <a:t>beyan haddini aştığından, tevkifata tabi tutulmuş olan işyeri kira geliri de konut kira geliri ile birlikte beyan edilecek; hesaplanan vergiden tevkif yoluyla alınan vergiler mahsup edilecektir. </a:t>
            </a:r>
          </a:p>
        </p:txBody>
      </p:sp>
      <p:graphicFrame>
        <p:nvGraphicFramePr>
          <p:cNvPr id="2" name="Tablo 1"/>
          <p:cNvGraphicFramePr>
            <a:graphicFrameLocks noGrp="1"/>
          </p:cNvGraphicFramePr>
          <p:nvPr/>
        </p:nvGraphicFramePr>
        <p:xfrm>
          <a:off x="539750" y="1344613"/>
          <a:ext cx="5832475" cy="1651000"/>
        </p:xfrm>
        <a:graphic>
          <a:graphicData uri="http://schemas.openxmlformats.org/drawingml/2006/table">
            <a:tbl>
              <a:tblPr/>
              <a:tblGrid>
                <a:gridCol w="4224338">
                  <a:extLst>
                    <a:ext uri="{9D8B030D-6E8A-4147-A177-3AD203B41FA5}">
                      <a16:colId xmlns:a16="http://schemas.microsoft.com/office/drawing/2014/main" val="20000"/>
                    </a:ext>
                  </a:extLst>
                </a:gridCol>
                <a:gridCol w="1608137">
                  <a:extLst>
                    <a:ext uri="{9D8B030D-6E8A-4147-A177-3AD203B41FA5}">
                      <a16:colId xmlns:a16="http://schemas.microsoft.com/office/drawing/2014/main" val="20001"/>
                    </a:ext>
                  </a:extLst>
                </a:gridCol>
              </a:tblGrid>
              <a:tr h="4127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Birinci İşverenden Alınan Ücret </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9525" marR="9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endPar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endParaRPr>
                    </a:p>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124.000 TL</a:t>
                      </a:r>
                    </a:p>
                  </a:txBody>
                  <a:tcPr marL="9525" marR="95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127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İkinci İşverenden Alınan Ücret </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9525" marR="9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endPar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endParaRPr>
                    </a:p>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32.000 TL</a:t>
                      </a:r>
                    </a:p>
                  </a:txBody>
                  <a:tcPr marL="9525" marR="95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4127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Konut Kira Hasılatı</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9525" marR="9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endPar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endParaRPr>
                    </a:p>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15.400 TL</a:t>
                      </a:r>
                    </a:p>
                  </a:txBody>
                  <a:tcPr marL="9525" marR="95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4127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İşyeri Kira Hasılatı (Brüt) </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9525" marR="9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endPar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endParaRPr>
                    </a:p>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27.000 TL</a:t>
                      </a:r>
                    </a:p>
                  </a:txBody>
                  <a:tcPr marL="9525" marR="95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223524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ChangeArrowheads="1"/>
          </p:cNvSpPr>
          <p:nvPr/>
        </p:nvSpPr>
        <p:spPr bwMode="auto">
          <a:xfrm>
            <a:off x="107950" y="1063625"/>
            <a:ext cx="8928100"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ts val="2400"/>
              </a:lnSpc>
              <a:spcAft>
                <a:spcPts val="1200"/>
              </a:spcAft>
            </a:pPr>
            <a:r>
              <a:rPr lang="tr-TR" altLang="tr-TR" sz="1600" u="sng">
                <a:solidFill>
                  <a:srgbClr val="FF0000"/>
                </a:solidFill>
                <a:cs typeface="Times New Roman" panose="02020603050405020304" pitchFamily="18" charset="0"/>
              </a:rPr>
              <a:t>Örnek 3:</a:t>
            </a:r>
            <a:r>
              <a:rPr lang="tr-TR" altLang="tr-TR" sz="1600">
                <a:solidFill>
                  <a:srgbClr val="FF0000"/>
                </a:solidFill>
                <a:cs typeface="Times New Roman" panose="02020603050405020304" pitchFamily="18" charset="0"/>
              </a:rPr>
              <a:t> </a:t>
            </a:r>
            <a:r>
              <a:rPr lang="tr-TR" altLang="tr-TR" sz="1600">
                <a:cs typeface="Times New Roman" panose="02020603050405020304" pitchFamily="18" charset="0"/>
              </a:rPr>
              <a:t>Tuncer bey, 2018 yılında tamamı tevkif yoluyla vergilendirilmiş işyeri kira geliri, ile birlikte konut kira geliri elde etmiştir. </a:t>
            </a:r>
          </a:p>
          <a:p>
            <a:pPr algn="just" eaLnBrk="1" hangingPunct="1">
              <a:lnSpc>
                <a:spcPts val="2400"/>
              </a:lnSpc>
              <a:spcAft>
                <a:spcPts val="1200"/>
              </a:spcAft>
            </a:pPr>
            <a:endParaRPr lang="tr-TR" altLang="tr-TR" sz="1600">
              <a:cs typeface="Times New Roman" panose="02020603050405020304" pitchFamily="18" charset="0"/>
            </a:endParaRPr>
          </a:p>
          <a:p>
            <a:pPr algn="just" eaLnBrk="1" hangingPunct="1">
              <a:lnSpc>
                <a:spcPts val="2400"/>
              </a:lnSpc>
              <a:spcAft>
                <a:spcPts val="1200"/>
              </a:spcAft>
            </a:pPr>
            <a:endParaRPr lang="tr-TR" altLang="tr-TR" sz="1600"/>
          </a:p>
          <a:p>
            <a:pPr algn="just" eaLnBrk="1" hangingPunct="1">
              <a:lnSpc>
                <a:spcPts val="2400"/>
              </a:lnSpc>
              <a:spcAft>
                <a:spcPts val="1200"/>
              </a:spcAft>
            </a:pPr>
            <a:endParaRPr lang="tr-TR" altLang="tr-TR" sz="1600">
              <a:cs typeface="Times New Roman" panose="02020603050405020304" pitchFamily="18" charset="0"/>
            </a:endParaRPr>
          </a:p>
          <a:p>
            <a:pPr algn="just" eaLnBrk="1" hangingPunct="1">
              <a:lnSpc>
                <a:spcPts val="2600"/>
              </a:lnSpc>
              <a:spcAft>
                <a:spcPts val="1200"/>
              </a:spcAft>
            </a:pPr>
            <a:r>
              <a:rPr lang="tr-TR" altLang="tr-TR" sz="1600">
                <a:cs typeface="Times New Roman" panose="02020603050405020304" pitchFamily="18" charset="0"/>
              </a:rPr>
              <a:t>Konut kira hasılatından 4.400 TL’lik istisna düşülecek olup, kalan tutar (13.200*4.400=8.800 TL) her halükarda beyana konu edilecektir. </a:t>
            </a:r>
          </a:p>
          <a:p>
            <a:pPr algn="just" eaLnBrk="1" hangingPunct="1">
              <a:lnSpc>
                <a:spcPts val="2600"/>
              </a:lnSpc>
              <a:spcAft>
                <a:spcPts val="1200"/>
              </a:spcAft>
            </a:pPr>
            <a:r>
              <a:rPr lang="tr-TR" altLang="tr-TR" sz="1600">
                <a:cs typeface="Times New Roman" panose="02020603050405020304" pitchFamily="18" charset="0"/>
              </a:rPr>
              <a:t>İşyeri kira geliri ise, elde edilen gayrimenkul sermaye iradı toplamı (18.000 + 8.800 = 26.800 TL) 34.000 TL’lik beyan sınırını aşmadığından beyannameye dâhil edilmeyecektir. </a:t>
            </a:r>
            <a:endParaRPr lang="tr-TR" altLang="tr-TR" sz="1600">
              <a:latin typeface="Arial TUR" panose="020B0604020202020204" pitchFamily="34" charset="0"/>
              <a:ea typeface="Arial TUR" panose="020B0604020202020204" pitchFamily="34" charset="0"/>
              <a:cs typeface="Arial TUR" panose="020B0604020202020204" pitchFamily="34" charset="0"/>
            </a:endParaRPr>
          </a:p>
        </p:txBody>
      </p:sp>
      <p:sp>
        <p:nvSpPr>
          <p:cNvPr id="135171" name="2 Slayt Numarası Yer Tutucusu"/>
          <p:cNvSpPr>
            <a:spLocks noGrp="1"/>
          </p:cNvSpPr>
          <p:nvPr>
            <p:ph type="sldNum" sz="quarter" idx="12"/>
          </p:nvPr>
        </p:nvSpPr>
        <p:spPr bwMode="auto">
          <a:xfrm>
            <a:off x="8675688" y="6492875"/>
            <a:ext cx="4381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2D641F0-0ADE-4F3B-8F5E-16A68660DD50}" type="slidenum">
              <a:rPr lang="tr-TR" altLang="tr-TR" sz="1200" smtClean="0">
                <a:solidFill>
                  <a:srgbClr val="898989"/>
                </a:solidFill>
              </a:rPr>
              <a:pPr/>
              <a:t>129</a:t>
            </a:fld>
            <a:endParaRPr lang="tr-TR" altLang="tr-TR" sz="1200">
              <a:solidFill>
                <a:srgbClr val="898989"/>
              </a:solidFill>
            </a:endParaRPr>
          </a:p>
        </p:txBody>
      </p:sp>
      <p:graphicFrame>
        <p:nvGraphicFramePr>
          <p:cNvPr id="3" name="2 Tablo">
            <a:extLst/>
          </p:cNvPr>
          <p:cNvGraphicFramePr>
            <a:graphicFrameLocks noGrp="1"/>
          </p:cNvGraphicFramePr>
          <p:nvPr/>
        </p:nvGraphicFramePr>
        <p:xfrm>
          <a:off x="179388" y="2133600"/>
          <a:ext cx="7129462" cy="935038"/>
        </p:xfrm>
        <a:graphic>
          <a:graphicData uri="http://schemas.openxmlformats.org/drawingml/2006/table">
            <a:tbl>
              <a:tblPr/>
              <a:tblGrid>
                <a:gridCol w="5067325">
                  <a:extLst>
                    <a:ext uri="{9D8B030D-6E8A-4147-A177-3AD203B41FA5}">
                      <a16:colId xmlns:a16="http://schemas.microsoft.com/office/drawing/2014/main" val="20000"/>
                    </a:ext>
                  </a:extLst>
                </a:gridCol>
                <a:gridCol w="2062137">
                  <a:extLst>
                    <a:ext uri="{9D8B030D-6E8A-4147-A177-3AD203B41FA5}">
                      <a16:colId xmlns:a16="http://schemas.microsoft.com/office/drawing/2014/main" val="20001"/>
                    </a:ext>
                  </a:extLst>
                </a:gridCol>
              </a:tblGrid>
              <a:tr h="467519">
                <a:tc>
                  <a:txBody>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Arial" charset="0"/>
                          <a:cs typeface="Times New Roman" pitchFamily="18" charset="0"/>
                        </a:rPr>
                        <a:t>İşyeri Kira Geliri (Brüt)</a:t>
                      </a:r>
                    </a:p>
                  </a:txBody>
                  <a:tcPr marL="9526" marR="952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449263"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Arial" charset="0"/>
                          <a:cs typeface="Times New Roman" pitchFamily="18" charset="0"/>
                        </a:rPr>
                        <a:t>18.000 </a:t>
                      </a:r>
                    </a:p>
                  </a:txBody>
                  <a:tcPr marL="9526" marR="952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67519">
                <a:tc>
                  <a:txBody>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Arial" charset="0"/>
                          <a:cs typeface="Times New Roman" pitchFamily="18" charset="0"/>
                        </a:rPr>
                        <a:t>Konut Kira Geliri </a:t>
                      </a:r>
                    </a:p>
                  </a:txBody>
                  <a:tcPr marL="9526" marR="952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449263"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Arial" charset="0"/>
                          <a:cs typeface="Times New Roman" pitchFamily="18" charset="0"/>
                        </a:rPr>
                        <a:t>13.200</a:t>
                      </a:r>
                    </a:p>
                  </a:txBody>
                  <a:tcPr marL="9526" marR="952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73534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buNone/>
            </a:pPr>
            <a:r>
              <a:rPr lang="tr-TR" sz="3200" dirty="0">
                <a:solidFill>
                  <a:srgbClr val="FF0000"/>
                </a:solidFill>
              </a:rPr>
              <a:t>POŞET BEYANNAMESİ ANGARYAYA DÖNÜŞMESİN !!!</a:t>
            </a:r>
          </a:p>
          <a:p>
            <a:endParaRPr lang="tr-TR" sz="2400" dirty="0"/>
          </a:p>
          <a:p>
            <a:r>
              <a:rPr lang="tr-TR" sz="2400" dirty="0"/>
              <a:t>SMMM ÜCRET TARİFESİ </a:t>
            </a:r>
          </a:p>
          <a:p>
            <a:r>
              <a:rPr lang="tr-TR" sz="2400" dirty="0"/>
              <a:t>TABLO II</a:t>
            </a:r>
          </a:p>
          <a:p>
            <a:r>
              <a:rPr lang="tr-TR" sz="2400" dirty="0"/>
              <a:t>3/B DİĞER BEYANNAMELER</a:t>
            </a:r>
          </a:p>
          <a:p>
            <a:r>
              <a:rPr lang="tr-TR" sz="2400" dirty="0"/>
              <a:t>BURSA İÇİN 169 TL.</a:t>
            </a:r>
            <a:endParaRPr lang="tr-TR" sz="2800" dirty="0"/>
          </a:p>
          <a:p>
            <a:pPr marL="0" indent="0" algn="just">
              <a:buNone/>
            </a:pPr>
            <a:endParaRPr lang="tr-TR" sz="2600" dirty="0"/>
          </a:p>
          <a:p>
            <a:pPr marL="0" indent="0" algn="just">
              <a:buNone/>
            </a:pPr>
            <a:endParaRPr lang="tr-TR" sz="2600" dirty="0"/>
          </a:p>
        </p:txBody>
      </p:sp>
      <p:pic>
        <p:nvPicPr>
          <p:cNvPr id="2" name="Resim 1"/>
          <p:cNvPicPr>
            <a:picLocks noChangeAspect="1"/>
          </p:cNvPicPr>
          <p:nvPr/>
        </p:nvPicPr>
        <p:blipFill>
          <a:blip r:embed="rId2"/>
          <a:stretch>
            <a:fillRect/>
          </a:stretch>
        </p:blipFill>
        <p:spPr>
          <a:xfrm>
            <a:off x="5158154" y="5562600"/>
            <a:ext cx="3985846" cy="1295400"/>
          </a:xfrm>
          <a:prstGeom prst="rect">
            <a:avLst/>
          </a:prstGeom>
        </p:spPr>
      </p:pic>
    </p:spTree>
    <p:extLst>
      <p:ext uri="{BB962C8B-B14F-4D97-AF65-F5344CB8AC3E}">
        <p14:creationId xmlns:p14="http://schemas.microsoft.com/office/powerpoint/2010/main" val="24150460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ChangeArrowheads="1"/>
          </p:cNvSpPr>
          <p:nvPr/>
        </p:nvSpPr>
        <p:spPr bwMode="auto">
          <a:xfrm>
            <a:off x="71438" y="919163"/>
            <a:ext cx="9037637"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ts val="2400"/>
              </a:lnSpc>
              <a:spcAft>
                <a:spcPts val="1200"/>
              </a:spcAft>
            </a:pPr>
            <a:r>
              <a:rPr lang="tr-TR" altLang="tr-TR" sz="1600" u="sng">
                <a:solidFill>
                  <a:srgbClr val="FF0000"/>
                </a:solidFill>
                <a:cs typeface="Times New Roman" panose="02020603050405020304" pitchFamily="18" charset="0"/>
              </a:rPr>
              <a:t>Örnek 4:</a:t>
            </a:r>
            <a:r>
              <a:rPr lang="tr-TR" altLang="tr-TR" sz="1600">
                <a:solidFill>
                  <a:srgbClr val="FF0000"/>
                </a:solidFill>
                <a:cs typeface="Times New Roman" panose="02020603050405020304" pitchFamily="18" charset="0"/>
              </a:rPr>
              <a:t> </a:t>
            </a:r>
            <a:r>
              <a:rPr lang="tr-TR" altLang="tr-TR" sz="1600">
                <a:cs typeface="Times New Roman" panose="02020603050405020304" pitchFamily="18" charset="0"/>
              </a:rPr>
              <a:t>Ali bey 2018 yılında avukatlık faaliyeti dolayısıyla 150.000 TL serbest meslek kazancı, bunun yanı sıra işyeri olarak kiraya verdiği gayrimenkulünden brüt 4.800 TL kira hasılatı elde etmiştir. </a:t>
            </a:r>
          </a:p>
          <a:p>
            <a:pPr algn="just" eaLnBrk="1" hangingPunct="1">
              <a:lnSpc>
                <a:spcPts val="2400"/>
              </a:lnSpc>
              <a:spcAft>
                <a:spcPts val="1200"/>
              </a:spcAft>
            </a:pPr>
            <a:r>
              <a:rPr lang="tr-TR" altLang="tr-TR" sz="1600">
                <a:cs typeface="Times New Roman" panose="02020603050405020304" pitchFamily="18" charset="0"/>
              </a:rPr>
              <a:t> </a:t>
            </a:r>
            <a:endParaRPr lang="tr-TR" altLang="tr-TR" sz="1600"/>
          </a:p>
          <a:p>
            <a:pPr algn="just" eaLnBrk="1" hangingPunct="1">
              <a:lnSpc>
                <a:spcPts val="2400"/>
              </a:lnSpc>
              <a:spcAft>
                <a:spcPts val="1200"/>
              </a:spcAft>
            </a:pPr>
            <a:r>
              <a:rPr lang="tr-TR" altLang="tr-TR" sz="1600">
                <a:cs typeface="Times New Roman" panose="02020603050405020304" pitchFamily="18" charset="0"/>
              </a:rPr>
              <a:t> </a:t>
            </a:r>
          </a:p>
          <a:p>
            <a:pPr algn="just" eaLnBrk="1" hangingPunct="1">
              <a:lnSpc>
                <a:spcPts val="2400"/>
              </a:lnSpc>
              <a:spcAft>
                <a:spcPts val="1200"/>
              </a:spcAft>
            </a:pPr>
            <a:endParaRPr lang="tr-TR" altLang="tr-TR" sz="1600">
              <a:cs typeface="Times New Roman" panose="02020603050405020304" pitchFamily="18" charset="0"/>
            </a:endParaRPr>
          </a:p>
          <a:p>
            <a:pPr algn="just" eaLnBrk="1" hangingPunct="1">
              <a:lnSpc>
                <a:spcPts val="2400"/>
              </a:lnSpc>
              <a:spcAft>
                <a:spcPts val="1200"/>
              </a:spcAft>
            </a:pPr>
            <a:endParaRPr lang="tr-TR" altLang="tr-TR" sz="1600">
              <a:cs typeface="Times New Roman" panose="02020603050405020304" pitchFamily="18" charset="0"/>
            </a:endParaRPr>
          </a:p>
          <a:p>
            <a:pPr algn="just" eaLnBrk="1" hangingPunct="1">
              <a:lnSpc>
                <a:spcPts val="2400"/>
              </a:lnSpc>
              <a:spcAft>
                <a:spcPts val="1200"/>
              </a:spcAft>
            </a:pPr>
            <a:r>
              <a:rPr lang="tr-TR" altLang="tr-TR" sz="1600">
                <a:cs typeface="Times New Roman" panose="02020603050405020304" pitchFamily="18" charset="0"/>
              </a:rPr>
              <a:t>Örneğimizde Avukat Ali bey serbest meslek kazancı dolayısıyla her hal ve takdirde yıllık beyanname verecek, ayrıca serbest meslek kazancı ile işyeri kira hasılatı toplamı (150.000 + 4.800 = 154.800 TL) 34.000 TL’lik beyan sınırını aştığından serbest meslek kazancı dolayısıyla vermek zorunda olduğu beyannameye </a:t>
            </a:r>
            <a:r>
              <a:rPr lang="tr-TR" altLang="tr-TR" sz="1600">
                <a:solidFill>
                  <a:srgbClr val="FF0000"/>
                </a:solidFill>
                <a:cs typeface="Times New Roman" panose="02020603050405020304" pitchFamily="18" charset="0"/>
              </a:rPr>
              <a:t>işyeri kira gelirini de  dahil edecektir.</a:t>
            </a:r>
            <a:endParaRPr lang="tr-TR" altLang="tr-TR" sz="1600">
              <a:solidFill>
                <a:srgbClr val="FF0000"/>
              </a:solidFill>
            </a:endParaRPr>
          </a:p>
        </p:txBody>
      </p:sp>
      <p:sp>
        <p:nvSpPr>
          <p:cNvPr id="136195" name="2 Slayt Numarası Yer Tutucusu"/>
          <p:cNvSpPr>
            <a:spLocks noGrp="1"/>
          </p:cNvSpPr>
          <p:nvPr>
            <p:ph type="sldNum" sz="quarter" idx="12"/>
          </p:nvPr>
        </p:nvSpPr>
        <p:spPr bwMode="auto">
          <a:xfrm>
            <a:off x="8604250" y="6459538"/>
            <a:ext cx="504825" cy="385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3DC11ED-E3EE-48CA-91C7-22FA71465FCF}" type="slidenum">
              <a:rPr lang="tr-TR" altLang="tr-TR" sz="1200" smtClean="0">
                <a:solidFill>
                  <a:srgbClr val="898989"/>
                </a:solidFill>
              </a:rPr>
              <a:pPr/>
              <a:t>130</a:t>
            </a:fld>
            <a:endParaRPr lang="tr-TR" altLang="tr-TR" sz="1200">
              <a:solidFill>
                <a:srgbClr val="898989"/>
              </a:solidFill>
            </a:endParaRPr>
          </a:p>
        </p:txBody>
      </p:sp>
      <p:graphicFrame>
        <p:nvGraphicFramePr>
          <p:cNvPr id="3" name="2 Tablo">
            <a:extLst/>
          </p:cNvPr>
          <p:cNvGraphicFramePr>
            <a:graphicFrameLocks noGrp="1"/>
          </p:cNvGraphicFramePr>
          <p:nvPr/>
        </p:nvGraphicFramePr>
        <p:xfrm>
          <a:off x="250825" y="2060575"/>
          <a:ext cx="6337300" cy="1223964"/>
        </p:xfrm>
        <a:graphic>
          <a:graphicData uri="http://schemas.openxmlformats.org/drawingml/2006/table">
            <a:tbl>
              <a:tblPr/>
              <a:tblGrid>
                <a:gridCol w="4505464">
                  <a:extLst>
                    <a:ext uri="{9D8B030D-6E8A-4147-A177-3AD203B41FA5}">
                      <a16:colId xmlns:a16="http://schemas.microsoft.com/office/drawing/2014/main" val="20000"/>
                    </a:ext>
                  </a:extLst>
                </a:gridCol>
                <a:gridCol w="1831836">
                  <a:extLst>
                    <a:ext uri="{9D8B030D-6E8A-4147-A177-3AD203B41FA5}">
                      <a16:colId xmlns:a16="http://schemas.microsoft.com/office/drawing/2014/main" val="20001"/>
                    </a:ext>
                  </a:extLst>
                </a:gridCol>
              </a:tblGrid>
              <a:tr h="611982">
                <a:tc>
                  <a:txBody>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Arial" charset="0"/>
                          <a:cs typeface="Times New Roman" pitchFamily="18" charset="0"/>
                        </a:rPr>
                        <a:t>Serbest Meslek Kazancı</a:t>
                      </a:r>
                    </a:p>
                  </a:txBody>
                  <a:tcPr marL="9525" marR="9525"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2"/>
                    </a:solidFill>
                  </a:tcPr>
                </a:tc>
                <a:tc>
                  <a:txBody>
                    <a:bodyPr/>
                    <a:lstStyle/>
                    <a:p>
                      <a:pPr marL="0" marR="0" lvl="0" indent="449263"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Arial" charset="0"/>
                          <a:cs typeface="Times New Roman" pitchFamily="18" charset="0"/>
                        </a:rPr>
                        <a:t>150.000</a:t>
                      </a:r>
                    </a:p>
                  </a:txBody>
                  <a:tcPr marL="9525" marR="9525"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611982">
                <a:tc>
                  <a:txBody>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Arial" charset="0"/>
                          <a:cs typeface="Times New Roman" pitchFamily="18" charset="0"/>
                        </a:rPr>
                        <a:t>İşyeri Kira Geliri (Brüt)</a:t>
                      </a:r>
                    </a:p>
                  </a:txBody>
                  <a:tcPr marL="9525" marR="9525"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2"/>
                    </a:solidFill>
                  </a:tcPr>
                </a:tc>
                <a:tc>
                  <a:txBody>
                    <a:bodyPr/>
                    <a:lstStyle/>
                    <a:p>
                      <a:pPr marL="0" marR="0" lvl="0" indent="449263" algn="r" defTabSz="893763"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Arial" charset="0"/>
                          <a:cs typeface="Times New Roman" pitchFamily="18" charset="0"/>
                        </a:rPr>
                        <a:t>4.800 </a:t>
                      </a:r>
                    </a:p>
                  </a:txBody>
                  <a:tcPr marL="9525" marR="9525"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787806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EE90401-9B26-4884-9D72-766892B73F8F}" type="slidenum">
              <a:rPr lang="tr-TR" altLang="tr-TR" sz="1200" smtClean="0">
                <a:solidFill>
                  <a:srgbClr val="898989"/>
                </a:solidFill>
              </a:rPr>
              <a:pPr/>
              <a:t>131</a:t>
            </a:fld>
            <a:endParaRPr lang="tr-TR" altLang="tr-TR" sz="1200">
              <a:solidFill>
                <a:srgbClr val="898989"/>
              </a:solidFill>
            </a:endParaRPr>
          </a:p>
        </p:txBody>
      </p:sp>
      <p:sp>
        <p:nvSpPr>
          <p:cNvPr id="137219" name="Dikdörtgen 2"/>
          <p:cNvSpPr>
            <a:spLocks noChangeArrowheads="1"/>
          </p:cNvSpPr>
          <p:nvPr/>
        </p:nvSpPr>
        <p:spPr bwMode="auto">
          <a:xfrm>
            <a:off x="0" y="441325"/>
            <a:ext cx="9109075"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400"/>
              </a:lnSpc>
              <a:spcAft>
                <a:spcPts val="1200"/>
              </a:spcAft>
            </a:pPr>
            <a:r>
              <a:rPr lang="tr-TR" altLang="tr-TR" u="sng">
                <a:solidFill>
                  <a:srgbClr val="FF0000"/>
                </a:solidFill>
                <a:cs typeface="Times New Roman" panose="02020603050405020304" pitchFamily="18" charset="0"/>
              </a:rPr>
              <a:t>Örnek 5:</a:t>
            </a:r>
            <a:r>
              <a:rPr lang="tr-TR" altLang="tr-TR" sz="1600">
                <a:latin typeface="Arial TUR" panose="020B0604020202020204" pitchFamily="34" charset="0"/>
                <a:ea typeface="Times New Roman" panose="02020603050405020304" pitchFamily="18" charset="0"/>
                <a:cs typeface="Arial TUR" panose="020B0604020202020204" pitchFamily="34" charset="0"/>
              </a:rPr>
              <a:t> Dilek hanımın 2018 yılında elde ettiği gelirler aşağıdaki gibidir.</a:t>
            </a:r>
          </a:p>
          <a:p>
            <a:pPr algn="just">
              <a:lnSpc>
                <a:spcPts val="2400"/>
              </a:lnSpc>
              <a:spcAft>
                <a:spcPts val="1200"/>
              </a:spcAft>
            </a:pPr>
            <a:endParaRPr lang="tr-TR" altLang="tr-TR" sz="1600">
              <a:latin typeface="Arial TUR" panose="020B0604020202020204" pitchFamily="34" charset="0"/>
              <a:ea typeface="Times New Roman" panose="02020603050405020304" pitchFamily="18" charset="0"/>
              <a:cs typeface="Arial TUR" panose="020B0604020202020204" pitchFamily="34" charset="0"/>
            </a:endParaRPr>
          </a:p>
          <a:p>
            <a:pPr algn="just">
              <a:lnSpc>
                <a:spcPts val="2400"/>
              </a:lnSpc>
              <a:spcAft>
                <a:spcPts val="1200"/>
              </a:spcAft>
            </a:pPr>
            <a:endParaRPr lang="tr-TR" altLang="tr-TR" sz="1600">
              <a:latin typeface="Arial TUR" panose="020B0604020202020204" pitchFamily="34" charset="0"/>
              <a:ea typeface="Times New Roman" panose="02020603050405020304" pitchFamily="18" charset="0"/>
              <a:cs typeface="Arial TUR" panose="020B0604020202020204" pitchFamily="34" charset="0"/>
            </a:endParaRPr>
          </a:p>
          <a:p>
            <a:pPr algn="just">
              <a:lnSpc>
                <a:spcPts val="2400"/>
              </a:lnSpc>
              <a:spcAft>
                <a:spcPts val="1200"/>
              </a:spcAft>
            </a:pPr>
            <a:endParaRPr lang="tr-TR" altLang="tr-TR" sz="1600">
              <a:latin typeface="Arial TUR" panose="020B0604020202020204" pitchFamily="34" charset="0"/>
              <a:ea typeface="Times New Roman" panose="02020603050405020304" pitchFamily="18" charset="0"/>
              <a:cs typeface="Arial TUR" panose="020B0604020202020204" pitchFamily="34" charset="0"/>
            </a:endParaRPr>
          </a:p>
          <a:p>
            <a:pPr algn="just">
              <a:lnSpc>
                <a:spcPts val="2400"/>
              </a:lnSpc>
              <a:spcBef>
                <a:spcPts val="1200"/>
              </a:spcBef>
              <a:spcAft>
                <a:spcPts val="1200"/>
              </a:spcAft>
            </a:pPr>
            <a:r>
              <a:rPr lang="tr-TR" altLang="tr-TR" sz="1600">
                <a:latin typeface="Arial TUR" panose="020B0604020202020204" pitchFamily="34" charset="0"/>
                <a:ea typeface="Times New Roman" panose="02020603050405020304" pitchFamily="18" charset="0"/>
                <a:cs typeface="Arial TUR" panose="020B0604020202020204" pitchFamily="34" charset="0"/>
              </a:rPr>
              <a:t>Her ne kadar 2018 yılı bakımından gayrimenkul satışından elde edilen değer artış kazancının 12.000 TL’si Gelir Vergisi Kanunu’nun mükerrer 80 inci maddesine göre gelir vergisinden istisna olsa da, mesken kira gelirine istisna uygulanıp uygulanmayacağına yönelik kıyaslamaya esas tutarın tespitinde bu tutarın tamamı dikkate alınacaktır. Buna göre elde edilen gelir toplamının, (14.400 + 50.000 + 32.000 + 40.000 =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136.400 TL</a:t>
            </a:r>
            <a:r>
              <a:rPr lang="tr-TR" altLang="tr-TR" sz="1600">
                <a:latin typeface="Arial TUR" panose="020B0604020202020204" pitchFamily="34" charset="0"/>
                <a:ea typeface="Times New Roman" panose="02020603050405020304" pitchFamily="18" charset="0"/>
                <a:cs typeface="Arial TUR" panose="020B0604020202020204" pitchFamily="34" charset="0"/>
              </a:rPr>
              <a:t>) 2018 yılı bakımından Gelir Vergisi Kanununun 103 üncü maddesinde yazılı tarifenin üçüncü diliminde ücret gelirleri için belirlenen tutarı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120.000 TL</a:t>
            </a:r>
            <a:r>
              <a:rPr lang="tr-TR" altLang="tr-TR" sz="1600">
                <a:latin typeface="Arial TUR" panose="020B0604020202020204" pitchFamily="34" charset="0"/>
                <a:ea typeface="Times New Roman" panose="02020603050405020304" pitchFamily="18" charset="0"/>
                <a:cs typeface="Arial TUR" panose="020B0604020202020204" pitchFamily="34" charset="0"/>
              </a:rPr>
              <a:t>) aşması nedeniyle, 14.400 TL’lik konut kira geliri bakımından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istisna uygulanması söz konusu olmayacaktır</a:t>
            </a:r>
            <a:r>
              <a:rPr lang="tr-TR" altLang="tr-TR" sz="1600">
                <a:latin typeface="Arial TUR" panose="020B0604020202020204" pitchFamily="34" charset="0"/>
                <a:ea typeface="Times New Roman" panose="02020603050405020304" pitchFamily="18" charset="0"/>
                <a:cs typeface="Arial TUR" panose="020B0604020202020204" pitchFamily="34" charset="0"/>
              </a:rPr>
              <a:t>. </a:t>
            </a:r>
            <a:endParaRPr lang="tr-TR" altLang="tr-TR" sz="800">
              <a:latin typeface="Arial TUR" panose="020B0604020202020204" pitchFamily="34" charset="0"/>
              <a:ea typeface="Times New Roman" panose="02020603050405020304" pitchFamily="18" charset="0"/>
              <a:cs typeface="Arial TUR" panose="020B0604020202020204" pitchFamily="34" charset="0"/>
            </a:endParaRPr>
          </a:p>
          <a:p>
            <a:pPr algn="just">
              <a:lnSpc>
                <a:spcPts val="2400"/>
              </a:lnSpc>
              <a:spcAft>
                <a:spcPts val="1200"/>
              </a:spcAft>
              <a:buFont typeface="Arial" panose="020B0604020202020204" pitchFamily="34" charset="0"/>
              <a:buNone/>
            </a:pPr>
            <a:r>
              <a:rPr lang="tr-TR" altLang="tr-TR" sz="1600">
                <a:latin typeface="Arial TUR" panose="020B0604020202020204" pitchFamily="34" charset="0"/>
                <a:ea typeface="Times New Roman" panose="02020603050405020304" pitchFamily="18" charset="0"/>
                <a:cs typeface="Arial TUR" panose="020B0604020202020204" pitchFamily="34" charset="0"/>
              </a:rPr>
              <a:t>Dilek hanımın,</a:t>
            </a:r>
            <a:r>
              <a:rPr lang="tr-TR" altLang="tr-TR" sz="1600">
                <a:latin typeface="Arial TUR" panose="020B0604020202020204" pitchFamily="34" charset="0"/>
                <a:ea typeface="Arial TUR" panose="020B0604020202020204" pitchFamily="34" charset="0"/>
                <a:cs typeface="Arial TUR" panose="020B0604020202020204" pitchFamily="34" charset="0"/>
              </a:rPr>
              <a:t> ikinci işverenden aldığı ücret,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34.000</a:t>
            </a:r>
            <a:r>
              <a:rPr lang="tr-TR" altLang="tr-TR" sz="1600">
                <a:latin typeface="Arial TUR" panose="020B0604020202020204" pitchFamily="34" charset="0"/>
                <a:ea typeface="Arial TUR" panose="020B0604020202020204" pitchFamily="34" charset="0"/>
                <a:cs typeface="Arial TUR" panose="020B0604020202020204" pitchFamily="34" charset="0"/>
              </a:rPr>
              <a:t> TL’lik beyan sınırını aşmadığından ücret gelirleri beyan edilmeyecektir. Ancak</a:t>
            </a:r>
            <a:r>
              <a:rPr lang="tr-TR" altLang="tr-TR" sz="1600">
                <a:latin typeface="Arial TUR" panose="020B0604020202020204" pitchFamily="34" charset="0"/>
                <a:cs typeface="Times New Roman" panose="02020603050405020304" pitchFamily="18" charset="0"/>
              </a:rPr>
              <a:t> ücretler dışında 2018 yılında konut olarak kiraya verdiği dairesinden elde ettiği 12.240 TL (14.400 x (1 – 0,15) =) kira gelirinin tamamı ile gayrimenkul satışından kaynaklı 40.000 TL değer artış kazancının istisna sonrası tutarı olan (40.000 – 12.000=) 28.000 TL’yi  beyana konu edecektir.</a:t>
            </a:r>
          </a:p>
        </p:txBody>
      </p:sp>
      <p:graphicFrame>
        <p:nvGraphicFramePr>
          <p:cNvPr id="3" name="Tablo 2"/>
          <p:cNvGraphicFramePr>
            <a:graphicFrameLocks noGrp="1"/>
          </p:cNvGraphicFramePr>
          <p:nvPr/>
        </p:nvGraphicFramePr>
        <p:xfrm>
          <a:off x="684213" y="908050"/>
          <a:ext cx="6767512" cy="1341120"/>
        </p:xfrm>
        <a:graphic>
          <a:graphicData uri="http://schemas.openxmlformats.org/drawingml/2006/table">
            <a:tbl>
              <a:tblPr/>
              <a:tblGrid>
                <a:gridCol w="5543550">
                  <a:extLst>
                    <a:ext uri="{9D8B030D-6E8A-4147-A177-3AD203B41FA5}">
                      <a16:colId xmlns:a16="http://schemas.microsoft.com/office/drawing/2014/main" val="20000"/>
                    </a:ext>
                  </a:extLst>
                </a:gridCol>
                <a:gridCol w="1223962">
                  <a:extLst>
                    <a:ext uri="{9D8B030D-6E8A-4147-A177-3AD203B41FA5}">
                      <a16:colId xmlns:a16="http://schemas.microsoft.com/office/drawing/2014/main" val="20001"/>
                    </a:ext>
                  </a:extLst>
                </a:gridCol>
              </a:tblGrid>
              <a:tr h="306388">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rPr>
                        <a:t>Mesken Kira Hasılatı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0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rPr>
                        <a:t>14.400 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DDA"/>
                    </a:solidFill>
                  </a:tcPr>
                </a:tc>
                <a:extLst>
                  <a:ext uri="{0D108BD9-81ED-4DB2-BD59-A6C34878D82A}">
                    <a16:rowId xmlns:a16="http://schemas.microsoft.com/office/drawing/2014/main" val="10000"/>
                  </a:ext>
                </a:extLst>
              </a:tr>
              <a:tr h="306388">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rPr>
                        <a:t>Birinci İşveren Ücret Geliri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0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rPr>
                        <a:t>50.000 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DDA"/>
                    </a:solidFill>
                  </a:tcPr>
                </a:tc>
                <a:extLst>
                  <a:ext uri="{0D108BD9-81ED-4DB2-BD59-A6C34878D82A}">
                    <a16:rowId xmlns:a16="http://schemas.microsoft.com/office/drawing/2014/main" val="10001"/>
                  </a:ext>
                </a:extLst>
              </a:tr>
              <a:tr h="306388">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İkinci İşveren Ücret Geliri</a:t>
                      </a:r>
                      <a:endParaRPr kumimoji="0" lang="tr-TR" altLang="tr-TR" sz="16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0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rPr>
                        <a:t>32.000 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DDA"/>
                    </a:solidFill>
                  </a:tcPr>
                </a:tc>
                <a:extLst>
                  <a:ext uri="{0D108BD9-81ED-4DB2-BD59-A6C34878D82A}">
                    <a16:rowId xmlns:a16="http://schemas.microsoft.com/office/drawing/2014/main" val="10002"/>
                  </a:ext>
                </a:extLst>
              </a:tr>
              <a:tr h="306388">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rPr>
                        <a:t>Gayrimenkul Satışından Doğan Değer Artış Kazancı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0E9"/>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rPr>
                        <a:t>40.000 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DDA"/>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315971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2 Slayt Numarası Yer Tutucusu"/>
          <p:cNvSpPr>
            <a:spLocks noGrp="1"/>
          </p:cNvSpPr>
          <p:nvPr>
            <p:ph type="sldNum" sz="quarter" idx="12"/>
          </p:nvPr>
        </p:nvSpPr>
        <p:spPr bwMode="auto">
          <a:xfrm>
            <a:off x="8532813" y="6237288"/>
            <a:ext cx="514350" cy="46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B1E5D13-1F7B-496E-89FC-33A68F277847}" type="slidenum">
              <a:rPr lang="tr-TR" altLang="tr-TR" sz="1200" smtClean="0">
                <a:solidFill>
                  <a:srgbClr val="898989"/>
                </a:solidFill>
              </a:rPr>
              <a:pPr/>
              <a:t>132</a:t>
            </a:fld>
            <a:endParaRPr lang="tr-TR" altLang="tr-TR" sz="1200">
              <a:solidFill>
                <a:srgbClr val="898989"/>
              </a:solidFill>
            </a:endParaRPr>
          </a:p>
        </p:txBody>
      </p:sp>
      <p:sp>
        <p:nvSpPr>
          <p:cNvPr id="138243" name="Rectangle 1"/>
          <p:cNvSpPr>
            <a:spLocks noChangeArrowheads="1"/>
          </p:cNvSpPr>
          <p:nvPr/>
        </p:nvSpPr>
        <p:spPr bwMode="auto">
          <a:xfrm>
            <a:off x="107950" y="688975"/>
            <a:ext cx="895985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ts val="2300"/>
              </a:lnSpc>
              <a:spcAft>
                <a:spcPts val="1200"/>
              </a:spcAft>
            </a:pPr>
            <a:r>
              <a:rPr lang="tr-TR" altLang="tr-TR" sz="1600" u="sng">
                <a:solidFill>
                  <a:srgbClr val="FF0000"/>
                </a:solidFill>
                <a:cs typeface="Times New Roman" panose="02020603050405020304" pitchFamily="18" charset="0"/>
              </a:rPr>
              <a:t>Örnek 6:</a:t>
            </a:r>
            <a:r>
              <a:rPr lang="tr-TR" altLang="tr-TR" sz="1600">
                <a:solidFill>
                  <a:srgbClr val="FF0000"/>
                </a:solidFill>
                <a:cs typeface="Times New Roman" panose="02020603050405020304" pitchFamily="18" charset="0"/>
              </a:rPr>
              <a:t> </a:t>
            </a:r>
            <a:r>
              <a:rPr lang="tr-TR" altLang="tr-TR" sz="1600"/>
              <a:t>Erkan Bey 2018 takvim yılında market işletmekte olup, bu faaliyetinden 18.000 TL ticari kazanç, bunun yanı sıra basit usulde vergiye tabi ticari kazanç sahibine işyeri olarak kiraya verdiği gayrimenkulünden 1.500 TL kira hasılatı, gerçek usulde vergiye tabi bir başka kişiye işyeri olarak kiraya verdiği gayrimenkulünden ise brüt 14.000 TL kira hasılatı elde etmiştir. </a:t>
            </a:r>
          </a:p>
          <a:p>
            <a:pPr algn="just" eaLnBrk="1" hangingPunct="1">
              <a:lnSpc>
                <a:spcPts val="2300"/>
              </a:lnSpc>
              <a:spcAft>
                <a:spcPts val="1200"/>
              </a:spcAft>
            </a:pPr>
            <a:r>
              <a:rPr lang="tr-TR" altLang="tr-TR" sz="1600"/>
              <a:t>Erkan Bey'in ayrıca ticari faaliyeti dışında nakdi sermaye konu olan 11.10.2017 tarihinde ihraç edilen Hazine bonosundan 300.000 TL brüt faiz geliri, BİST’e kayıtlı hisse senetlerinin aracı kurum vasıtasıyla iktisabından 6 ay sonra satışından ise 200.000 TL alım-satım kazancı oluşmuştur.</a:t>
            </a:r>
          </a:p>
          <a:p>
            <a:pPr algn="just" eaLnBrk="1" hangingPunct="1">
              <a:lnSpc>
                <a:spcPts val="2300"/>
              </a:lnSpc>
            </a:pPr>
            <a:endParaRPr lang="tr-TR" altLang="tr-TR" sz="1600"/>
          </a:p>
          <a:p>
            <a:pPr algn="just" eaLnBrk="1" hangingPunct="1">
              <a:lnSpc>
                <a:spcPts val="2300"/>
              </a:lnSpc>
            </a:pPr>
            <a:endParaRPr lang="tr-TR" altLang="tr-TR" sz="1600">
              <a:cs typeface="Times New Roman" panose="02020603050405020304" pitchFamily="18" charset="0"/>
            </a:endParaRPr>
          </a:p>
          <a:p>
            <a:pPr algn="just" eaLnBrk="1" hangingPunct="1">
              <a:lnSpc>
                <a:spcPts val="2300"/>
              </a:lnSpc>
            </a:pPr>
            <a:endParaRPr lang="tr-TR" altLang="tr-TR" sz="1600">
              <a:cs typeface="Times New Roman" panose="02020603050405020304" pitchFamily="18" charset="0"/>
            </a:endParaRPr>
          </a:p>
          <a:p>
            <a:pPr algn="just" eaLnBrk="1" hangingPunct="1">
              <a:lnSpc>
                <a:spcPts val="2300"/>
              </a:lnSpc>
            </a:pPr>
            <a:r>
              <a:rPr lang="tr-TR" altLang="tr-TR" sz="1600">
                <a:cs typeface="Times New Roman" panose="02020603050405020304" pitchFamily="18" charset="0"/>
              </a:rPr>
              <a:t> </a:t>
            </a:r>
            <a:endParaRPr lang="tr-TR" altLang="tr-TR" sz="1600"/>
          </a:p>
          <a:p>
            <a:pPr algn="just" eaLnBrk="1" hangingPunct="1">
              <a:lnSpc>
                <a:spcPts val="2300"/>
              </a:lnSpc>
            </a:pPr>
            <a:endParaRPr lang="tr-TR" altLang="tr-TR" sz="1600">
              <a:cs typeface="Times New Roman" panose="02020603050405020304" pitchFamily="18" charset="0"/>
            </a:endParaRPr>
          </a:p>
          <a:p>
            <a:pPr algn="just" eaLnBrk="1" hangingPunct="1">
              <a:lnSpc>
                <a:spcPts val="2300"/>
              </a:lnSpc>
            </a:pPr>
            <a:endParaRPr lang="tr-TR" altLang="tr-TR" sz="1600">
              <a:cs typeface="Times New Roman" panose="02020603050405020304" pitchFamily="18" charset="0"/>
            </a:endParaRPr>
          </a:p>
          <a:p>
            <a:pPr algn="just" eaLnBrk="1" hangingPunct="1">
              <a:lnSpc>
                <a:spcPts val="2300"/>
              </a:lnSpc>
            </a:pPr>
            <a:endParaRPr lang="tr-TR" altLang="tr-TR" sz="1600">
              <a:cs typeface="Times New Roman" panose="02020603050405020304" pitchFamily="18" charset="0"/>
            </a:endParaRPr>
          </a:p>
          <a:p>
            <a:pPr algn="just" eaLnBrk="1" hangingPunct="1">
              <a:lnSpc>
                <a:spcPts val="2300"/>
              </a:lnSpc>
            </a:pPr>
            <a:endParaRPr lang="tr-TR" altLang="tr-TR" sz="1600"/>
          </a:p>
        </p:txBody>
      </p:sp>
      <p:graphicFrame>
        <p:nvGraphicFramePr>
          <p:cNvPr id="2" name="Tablo 1"/>
          <p:cNvGraphicFramePr>
            <a:graphicFrameLocks noGrp="1"/>
          </p:cNvGraphicFramePr>
          <p:nvPr/>
        </p:nvGraphicFramePr>
        <p:xfrm>
          <a:off x="395288" y="3933825"/>
          <a:ext cx="6985000" cy="1930400"/>
        </p:xfrm>
        <a:graphic>
          <a:graphicData uri="http://schemas.openxmlformats.org/drawingml/2006/table">
            <a:tbl>
              <a:tblPr/>
              <a:tblGrid>
                <a:gridCol w="5557837">
                  <a:extLst>
                    <a:ext uri="{9D8B030D-6E8A-4147-A177-3AD203B41FA5}">
                      <a16:colId xmlns:a16="http://schemas.microsoft.com/office/drawing/2014/main" val="20000"/>
                    </a:ext>
                  </a:extLst>
                </a:gridCol>
                <a:gridCol w="1427163">
                  <a:extLst>
                    <a:ext uri="{9D8B030D-6E8A-4147-A177-3AD203B41FA5}">
                      <a16:colId xmlns:a16="http://schemas.microsoft.com/office/drawing/2014/main" val="20001"/>
                    </a:ext>
                  </a:extLst>
                </a:gridCol>
              </a:tblGrid>
              <a:tr h="200025">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Ticari Kazanç</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9525" marR="9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endPar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18.000 TL</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9525" marR="95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27025">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İşyeri kira geliri (Stopaj öncesi Brüt)</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9525" marR="9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endPar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14.000 TL </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9525" marR="95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9370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İşyeri kira geliri (Basit Usuldeki Mükelleften)</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9525" marR="9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endPar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1.500 TL</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9525" marR="95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200025">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Hazine Bonosu Faiz Geliri</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9525" marR="9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endPar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300.000 TL</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9525" marR="95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39370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Hisse Senedi Alım-Satım Kazancı</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9525" marR="9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endPar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200.000 TL</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9525" marR="95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271099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2 Slayt Numarası Yer Tutucusu"/>
          <p:cNvSpPr>
            <a:spLocks noGrp="1"/>
          </p:cNvSpPr>
          <p:nvPr>
            <p:ph type="sldNum" sz="quarter" idx="12"/>
          </p:nvPr>
        </p:nvSpPr>
        <p:spPr bwMode="auto">
          <a:xfrm>
            <a:off x="8558213" y="6389688"/>
            <a:ext cx="585787" cy="46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CF8C19F-A5A4-4BAE-BDD3-539C62158E08}" type="slidenum">
              <a:rPr lang="tr-TR" altLang="tr-TR" sz="1200" smtClean="0">
                <a:solidFill>
                  <a:srgbClr val="898989"/>
                </a:solidFill>
              </a:rPr>
              <a:pPr/>
              <a:t>133</a:t>
            </a:fld>
            <a:endParaRPr lang="tr-TR" altLang="tr-TR" sz="1200">
              <a:solidFill>
                <a:srgbClr val="898989"/>
              </a:solidFill>
            </a:endParaRPr>
          </a:p>
        </p:txBody>
      </p:sp>
      <p:sp>
        <p:nvSpPr>
          <p:cNvPr id="2" name="Dikdörtgen 1">
            <a:extLst/>
          </p:cNvPr>
          <p:cNvSpPr/>
          <p:nvPr/>
        </p:nvSpPr>
        <p:spPr>
          <a:xfrm>
            <a:off x="107950" y="685800"/>
            <a:ext cx="8856663" cy="5540375"/>
          </a:xfrm>
          <a:prstGeom prst="rect">
            <a:avLst/>
          </a:prstGeom>
        </p:spPr>
        <p:txBody>
          <a:bodyPr>
            <a:spAutoFit/>
          </a:bodyPr>
          <a:lstStyle/>
          <a:p>
            <a:pPr algn="just">
              <a:lnSpc>
                <a:spcPts val="2300"/>
              </a:lnSpc>
              <a:spcBef>
                <a:spcPts val="0"/>
              </a:spcBef>
              <a:spcAft>
                <a:spcPts val="1200"/>
              </a:spcAft>
              <a:defRPr/>
            </a:pPr>
            <a:r>
              <a:rPr lang="tr-TR" sz="1600" dirty="0">
                <a:latin typeface="Arial TUR" panose="020B0604020202020204" pitchFamily="34" charset="0"/>
                <a:ea typeface="Times New Roman" panose="02020603050405020304" pitchFamily="18" charset="0"/>
                <a:cs typeface="Arial TUR" panose="020B0604020202020204" pitchFamily="34" charset="0"/>
              </a:rPr>
              <a:t>Örneğimizde Erkan Bey ticari kazancı dolayısıyla her hal ve takdirde yıllık beyanname verecektir. Diğer gelir unsurları değerlendirildiğinde ise;</a:t>
            </a:r>
          </a:p>
          <a:p>
            <a:pPr marL="285750" indent="-285750" algn="just">
              <a:lnSpc>
                <a:spcPts val="2300"/>
              </a:lnSpc>
              <a:spcBef>
                <a:spcPts val="0"/>
              </a:spcBef>
              <a:spcAft>
                <a:spcPts val="1200"/>
              </a:spcAft>
              <a:buClr>
                <a:srgbClr val="FF0000"/>
              </a:buClr>
              <a:buFont typeface="Wingdings" panose="05000000000000000000" pitchFamily="2" charset="2"/>
              <a:buChar char="Ø"/>
              <a:defRPr/>
            </a:pPr>
            <a:r>
              <a:rPr lang="tr-TR" sz="1600" dirty="0">
                <a:latin typeface="Arial TUR" panose="020B0604020202020204" pitchFamily="34" charset="0"/>
                <a:ea typeface="Times New Roman" panose="02020603050405020304" pitchFamily="18" charset="0"/>
                <a:cs typeface="Arial TUR" panose="020B0604020202020204" pitchFamily="34" charset="0"/>
              </a:rPr>
              <a:t>Hazine bonosundan elde ettiği faiz geliri %10 oranında, </a:t>
            </a:r>
            <a:r>
              <a:rPr lang="tr-TR" sz="1600" dirty="0" err="1">
                <a:latin typeface="Arial TUR" panose="020B0604020202020204" pitchFamily="34" charset="0"/>
                <a:ea typeface="Times New Roman" panose="02020603050405020304" pitchFamily="18" charset="0"/>
                <a:cs typeface="Arial TUR" panose="020B0604020202020204" pitchFamily="34" charset="0"/>
              </a:rPr>
              <a:t>BİST’e</a:t>
            </a:r>
            <a:r>
              <a:rPr lang="tr-TR" sz="1600" dirty="0">
                <a:latin typeface="Arial TUR" panose="020B0604020202020204" pitchFamily="34" charset="0"/>
                <a:ea typeface="Times New Roman" panose="02020603050405020304" pitchFamily="18" charset="0"/>
                <a:cs typeface="Arial TUR" panose="020B0604020202020204" pitchFamily="34" charset="0"/>
              </a:rPr>
              <a:t> kayıtlı hisse senetlerinin aracı kurum vasıtasıyla iktisabından 6 ay sonra satışından elde edilen 200.000 TL alım-satım kazancı ise Gelir Vergisi Kanunu’nun geçici 67. maddesi hükmü çerçevesinde %0 oranında da olsa tevkifata tabi bulunduğundan aynı maddede yer alan düzenleme çerçevesinde tutarı ne olursa beyan dışı kalacaktır.</a:t>
            </a:r>
          </a:p>
          <a:p>
            <a:pPr marL="285750" indent="-285750" algn="just">
              <a:lnSpc>
                <a:spcPts val="2300"/>
              </a:lnSpc>
              <a:spcBef>
                <a:spcPts val="0"/>
              </a:spcBef>
              <a:spcAft>
                <a:spcPts val="1200"/>
              </a:spcAft>
              <a:buClr>
                <a:srgbClr val="FF0000"/>
              </a:buClr>
              <a:buFont typeface="Wingdings" panose="05000000000000000000" pitchFamily="2" charset="2"/>
              <a:buChar char="Ø"/>
              <a:defRPr/>
            </a:pPr>
            <a:r>
              <a:rPr lang="tr-TR" sz="1600" dirty="0">
                <a:latin typeface="Arial TUR" panose="020B0604020202020204" pitchFamily="34" charset="0"/>
                <a:ea typeface="Times New Roman" panose="02020603050405020304" pitchFamily="18" charset="0"/>
                <a:cs typeface="Arial TUR" panose="020B0604020202020204" pitchFamily="34" charset="0"/>
              </a:rPr>
              <a:t>Diğer taraftan basit usulde vergiye tabi ticari kazanç sahibine işyeri olarak kiraya verilen gayrimenkulünden elde edilen 1.500 TL kira hasılatı tevkifata ve istisnaya tabi bulunmadığından ve 2018 takvim yılı için belirlenen 1.800 TL’lik beyan sınırını aşmadığından Gelir Vergisi Kanunu’nun 86. maddesinin birinci fıkrasının 1 numaralı bendinin (d) alt bendi hükmü çerçevesinde beyan edilmeyecektir.</a:t>
            </a:r>
          </a:p>
          <a:p>
            <a:pPr marL="285750" indent="-285750" algn="just">
              <a:lnSpc>
                <a:spcPts val="2300"/>
              </a:lnSpc>
              <a:spcBef>
                <a:spcPts val="0"/>
              </a:spcBef>
              <a:spcAft>
                <a:spcPts val="1200"/>
              </a:spcAft>
              <a:buClr>
                <a:srgbClr val="FF0000"/>
              </a:buClr>
              <a:buFont typeface="Wingdings" panose="05000000000000000000" pitchFamily="2" charset="2"/>
              <a:buChar char="Ø"/>
              <a:defRPr/>
            </a:pPr>
            <a:r>
              <a:rPr lang="tr-TR" sz="1600" dirty="0">
                <a:latin typeface="Arial TUR" panose="020B0604020202020204" pitchFamily="34" charset="0"/>
                <a:ea typeface="Times New Roman" panose="02020603050405020304" pitchFamily="18" charset="0"/>
                <a:cs typeface="Arial TUR" panose="020B0604020202020204" pitchFamily="34" charset="0"/>
              </a:rPr>
              <a:t>Son olarak Erkan beyin ticari kazancı ile stopaja tabi tutulan işyeri kira hasılatının toplamı olan (18.000 + 14.000 =) 32.000 TL, 34.000 TL’lik beyan sınırının altında kaldığından Erkan Bey ticari kazanç nedeniyle vermek zorunda olduğu yıllık beyannameye işyeri kira gelirini dahil etmeyecek, bir başka deyişle Erkan Bey’in 2018 takvim yılı gelir vergisi matrahı ticari kazanç tutarı olan 18.000 TL ile sınırlı kalacaktır.</a:t>
            </a:r>
          </a:p>
        </p:txBody>
      </p:sp>
    </p:spTree>
    <p:extLst>
      <p:ext uri="{BB962C8B-B14F-4D97-AF65-F5344CB8AC3E}">
        <p14:creationId xmlns:p14="http://schemas.microsoft.com/office/powerpoint/2010/main" val="38727259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2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1F3F377-A218-4AAD-A960-50B816A9DCAB}" type="slidenum">
              <a:rPr lang="tr-TR" altLang="tr-TR" sz="1200" smtClean="0">
                <a:solidFill>
                  <a:srgbClr val="898989"/>
                </a:solidFill>
              </a:rPr>
              <a:pPr/>
              <a:t>134</a:t>
            </a:fld>
            <a:endParaRPr lang="tr-TR" altLang="tr-TR" sz="1200">
              <a:solidFill>
                <a:srgbClr val="898989"/>
              </a:solidFill>
            </a:endParaRPr>
          </a:p>
        </p:txBody>
      </p:sp>
      <p:sp>
        <p:nvSpPr>
          <p:cNvPr id="140291"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118788" name="Rectangle 32">
            <a:extLst/>
          </p:cNvPr>
          <p:cNvSpPr>
            <a:spLocks noChangeArrowheads="1"/>
          </p:cNvSpPr>
          <p:nvPr/>
        </p:nvSpPr>
        <p:spPr bwMode="auto">
          <a:xfrm>
            <a:off x="179388" y="692150"/>
            <a:ext cx="8839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ctr" eaLnBrk="1" hangingPunct="1">
              <a:buFont typeface="Arial" panose="020B0604020202020204" pitchFamily="34" charset="0"/>
              <a:buNone/>
              <a:defRPr/>
            </a:pPr>
            <a:endParaRPr lang="tr-TR" altLang="tr-TR" dirty="0">
              <a:solidFill>
                <a:srgbClr val="0070C0"/>
              </a:solidFill>
              <a:effectLst>
                <a:outerShdw blurRad="38100" dist="38100" dir="2700000" algn="tl">
                  <a:srgbClr val="C0C0C0"/>
                </a:outerShdw>
              </a:effectLst>
              <a:latin typeface="Calibri"/>
              <a:cs typeface="Times New Roman" panose="02020603050405020304" pitchFamily="18" charset="0"/>
            </a:endParaRPr>
          </a:p>
          <a:p>
            <a:pPr algn="ctr" eaLnBrk="1" hangingPunct="1">
              <a:lnSpc>
                <a:spcPct val="90000"/>
              </a:lnSpc>
              <a:spcBef>
                <a:spcPct val="50000"/>
              </a:spcBef>
              <a:buFontTx/>
              <a:buNone/>
              <a:defRPr/>
            </a:pPr>
            <a:r>
              <a:rPr lang="tr-TR" altLang="tr-TR" sz="4000" b="0" dirty="0">
                <a:solidFill>
                  <a:srgbClr val="CC3300"/>
                </a:solidFill>
                <a:latin typeface="Arial Black" panose="020B0A04020102020204" pitchFamily="34" charset="0"/>
              </a:rPr>
              <a:t>BEYANNAME ÜZERİNDE</a:t>
            </a:r>
          </a:p>
          <a:p>
            <a:pPr algn="ctr" eaLnBrk="1" hangingPunct="1">
              <a:lnSpc>
                <a:spcPct val="90000"/>
              </a:lnSpc>
              <a:spcBef>
                <a:spcPct val="50000"/>
              </a:spcBef>
              <a:buFontTx/>
              <a:buNone/>
              <a:defRPr/>
            </a:pPr>
            <a:r>
              <a:rPr lang="tr-TR" altLang="tr-TR" sz="4000" b="0" dirty="0">
                <a:solidFill>
                  <a:srgbClr val="CC3300"/>
                </a:solidFill>
                <a:latin typeface="Arial Black" panose="020B0A04020102020204" pitchFamily="34" charset="0"/>
              </a:rPr>
              <a:t> YAPILABİLECEK İNDİRİMLER</a:t>
            </a:r>
          </a:p>
          <a:p>
            <a:pPr algn="ctr" eaLnBrk="1" hangingPunct="1">
              <a:lnSpc>
                <a:spcPct val="90000"/>
              </a:lnSpc>
              <a:spcBef>
                <a:spcPct val="50000"/>
              </a:spcBef>
              <a:buFontTx/>
              <a:buNone/>
              <a:defRPr/>
            </a:pPr>
            <a:r>
              <a:rPr lang="tr-TR" altLang="tr-TR" sz="4000" b="0" dirty="0">
                <a:solidFill>
                  <a:srgbClr val="CC3300"/>
                </a:solidFill>
                <a:latin typeface="Arial Black" panose="020B0A04020102020204" pitchFamily="34" charset="0"/>
              </a:rPr>
              <a:t> </a:t>
            </a:r>
          </a:p>
        </p:txBody>
      </p:sp>
    </p:spTree>
    <p:extLst>
      <p:ext uri="{BB962C8B-B14F-4D97-AF65-F5344CB8AC3E}">
        <p14:creationId xmlns:p14="http://schemas.microsoft.com/office/powerpoint/2010/main" val="774937249"/>
      </p:ext>
    </p:extLst>
  </p:cSld>
  <p:clrMapOvr>
    <a:masterClrMapping/>
  </p:clrMapOvr>
  <p:transition>
    <p:cover dir="d"/>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2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CF30AA5-79D4-49A5-AEBF-923E0EF05CC0}" type="slidenum">
              <a:rPr lang="tr-TR" altLang="tr-TR" sz="1200" smtClean="0">
                <a:solidFill>
                  <a:srgbClr val="898989"/>
                </a:solidFill>
              </a:rPr>
              <a:pPr/>
              <a:t>135</a:t>
            </a:fld>
            <a:endParaRPr lang="tr-TR" altLang="tr-TR" sz="1200">
              <a:solidFill>
                <a:srgbClr val="898989"/>
              </a:solidFill>
            </a:endParaRPr>
          </a:p>
        </p:txBody>
      </p:sp>
      <p:grpSp>
        <p:nvGrpSpPr>
          <p:cNvPr id="142339" name="Group 7"/>
          <p:cNvGrpSpPr>
            <a:grpSpLocks/>
          </p:cNvGrpSpPr>
          <p:nvPr/>
        </p:nvGrpSpPr>
        <p:grpSpPr bwMode="auto">
          <a:xfrm>
            <a:off x="1187450" y="1844675"/>
            <a:ext cx="7086600" cy="4276725"/>
            <a:chOff x="-3" y="-3"/>
            <a:chExt cx="2995" cy="2694"/>
          </a:xfrm>
        </p:grpSpPr>
        <p:grpSp>
          <p:nvGrpSpPr>
            <p:cNvPr id="142342" name="Group 8"/>
            <p:cNvGrpSpPr>
              <a:grpSpLocks/>
            </p:cNvGrpSpPr>
            <p:nvPr/>
          </p:nvGrpSpPr>
          <p:grpSpPr bwMode="auto">
            <a:xfrm>
              <a:off x="0" y="0"/>
              <a:ext cx="2989" cy="2688"/>
              <a:chOff x="0" y="0"/>
              <a:chExt cx="2989" cy="2688"/>
            </a:xfrm>
          </p:grpSpPr>
          <p:grpSp>
            <p:nvGrpSpPr>
              <p:cNvPr id="142344" name="Group 9"/>
              <p:cNvGrpSpPr>
                <a:grpSpLocks/>
              </p:cNvGrpSpPr>
              <p:nvPr/>
            </p:nvGrpSpPr>
            <p:grpSpPr bwMode="auto">
              <a:xfrm>
                <a:off x="0" y="0"/>
                <a:ext cx="2989" cy="384"/>
                <a:chOff x="0" y="0"/>
                <a:chExt cx="2989" cy="384"/>
              </a:xfrm>
            </p:grpSpPr>
            <p:sp>
              <p:nvSpPr>
                <p:cNvPr id="142363"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endParaRPr lang="en-US" altLang="tr-TR" sz="2000" b="0"/>
                </a:p>
              </p:txBody>
            </p:sp>
            <p:sp>
              <p:nvSpPr>
                <p:cNvPr id="142364"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2345" name="Group 12"/>
              <p:cNvGrpSpPr>
                <a:grpSpLocks/>
              </p:cNvGrpSpPr>
              <p:nvPr/>
            </p:nvGrpSpPr>
            <p:grpSpPr bwMode="auto">
              <a:xfrm>
                <a:off x="0" y="384"/>
                <a:ext cx="2989" cy="384"/>
                <a:chOff x="0" y="384"/>
                <a:chExt cx="2989" cy="384"/>
              </a:xfrm>
            </p:grpSpPr>
            <p:sp>
              <p:nvSpPr>
                <p:cNvPr id="142361" name="Rectangle 13"/>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142362"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2346" name="Group 15"/>
              <p:cNvGrpSpPr>
                <a:grpSpLocks/>
              </p:cNvGrpSpPr>
              <p:nvPr/>
            </p:nvGrpSpPr>
            <p:grpSpPr bwMode="auto">
              <a:xfrm>
                <a:off x="0" y="768"/>
                <a:ext cx="2989" cy="384"/>
                <a:chOff x="0" y="768"/>
                <a:chExt cx="2989" cy="384"/>
              </a:xfrm>
            </p:grpSpPr>
            <p:sp>
              <p:nvSpPr>
                <p:cNvPr id="142359"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a:endParaRPr lang="en-US" altLang="tr-TR" sz="1600" b="0"/>
                </a:p>
              </p:txBody>
            </p:sp>
            <p:sp>
              <p:nvSpPr>
                <p:cNvPr id="142360"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2347" name="Group 18"/>
              <p:cNvGrpSpPr>
                <a:grpSpLocks/>
              </p:cNvGrpSpPr>
              <p:nvPr/>
            </p:nvGrpSpPr>
            <p:grpSpPr bwMode="auto">
              <a:xfrm>
                <a:off x="0" y="1152"/>
                <a:ext cx="2989" cy="384"/>
                <a:chOff x="0" y="1152"/>
                <a:chExt cx="2989" cy="384"/>
              </a:xfrm>
            </p:grpSpPr>
            <p:sp>
              <p:nvSpPr>
                <p:cNvPr id="142357"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1600" b="0"/>
                </a:p>
              </p:txBody>
            </p:sp>
            <p:sp>
              <p:nvSpPr>
                <p:cNvPr id="142358"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2348" name="Group 21"/>
              <p:cNvGrpSpPr>
                <a:grpSpLocks/>
              </p:cNvGrpSpPr>
              <p:nvPr/>
            </p:nvGrpSpPr>
            <p:grpSpPr bwMode="auto">
              <a:xfrm>
                <a:off x="0" y="1536"/>
                <a:ext cx="2989" cy="384"/>
                <a:chOff x="0" y="1536"/>
                <a:chExt cx="2989" cy="384"/>
              </a:xfrm>
            </p:grpSpPr>
            <p:sp>
              <p:nvSpPr>
                <p:cNvPr id="142355"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eaLnBrk="1" hangingPunct="1"/>
                  <a:r>
                    <a:rPr lang="tr-TR" altLang="tr-TR" sz="1600"/>
                    <a:t>	</a:t>
                  </a:r>
                  <a:endParaRPr lang="tr-TR" altLang="tr-TR" sz="1600" b="0"/>
                </a:p>
              </p:txBody>
            </p:sp>
            <p:sp>
              <p:nvSpPr>
                <p:cNvPr id="142356"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2349" name="Group 24"/>
              <p:cNvGrpSpPr>
                <a:grpSpLocks/>
              </p:cNvGrpSpPr>
              <p:nvPr/>
            </p:nvGrpSpPr>
            <p:grpSpPr bwMode="auto">
              <a:xfrm>
                <a:off x="0" y="1920"/>
                <a:ext cx="2989" cy="384"/>
                <a:chOff x="0" y="1920"/>
                <a:chExt cx="2989" cy="384"/>
              </a:xfrm>
            </p:grpSpPr>
            <p:sp>
              <p:nvSpPr>
                <p:cNvPr id="142353"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2400" b="0"/>
                </a:p>
              </p:txBody>
            </p:sp>
            <p:sp>
              <p:nvSpPr>
                <p:cNvPr id="142354" name="Rectangle 26"/>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2350" name="Group 27"/>
              <p:cNvGrpSpPr>
                <a:grpSpLocks/>
              </p:cNvGrpSpPr>
              <p:nvPr/>
            </p:nvGrpSpPr>
            <p:grpSpPr bwMode="auto">
              <a:xfrm>
                <a:off x="0" y="2304"/>
                <a:ext cx="2989" cy="384"/>
                <a:chOff x="0" y="2304"/>
                <a:chExt cx="2989" cy="384"/>
              </a:xfrm>
            </p:grpSpPr>
            <p:sp>
              <p:nvSpPr>
                <p:cNvPr id="142351"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a:endParaRPr lang="tr-TR" altLang="tr-TR" sz="1600" b="0"/>
                </a:p>
              </p:txBody>
            </p:sp>
            <p:sp>
              <p:nvSpPr>
                <p:cNvPr id="142352"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142343"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142340"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142341" name="Rectangle 32"/>
          <p:cNvSpPr>
            <a:spLocks noChangeArrowheads="1"/>
          </p:cNvSpPr>
          <p:nvPr/>
        </p:nvSpPr>
        <p:spPr bwMode="auto">
          <a:xfrm>
            <a:off x="0" y="447675"/>
            <a:ext cx="9144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tr-TR" altLang="tr-TR">
                <a:solidFill>
                  <a:srgbClr val="FF0000"/>
                </a:solidFill>
                <a:cs typeface="Arial" panose="020B0604020202020204" pitchFamily="34" charset="0"/>
              </a:rPr>
              <a:t>YILLIK BEYANNAME İLE BİLDİRİLECEK GELİRDEN YAPILABİLECEK İNDİRİMLER</a:t>
            </a:r>
          </a:p>
          <a:p>
            <a:pPr algn="just" eaLnBrk="1" hangingPunct="1">
              <a:spcBef>
                <a:spcPct val="50000"/>
              </a:spcBef>
            </a:pPr>
            <a:r>
              <a:rPr lang="tr-TR" altLang="tr-TR" b="0">
                <a:cs typeface="Arial" panose="020B0604020202020204" pitchFamily="34" charset="0"/>
              </a:rPr>
              <a:t> 	</a:t>
            </a:r>
            <a:r>
              <a:rPr lang="tr-TR" altLang="tr-TR">
                <a:solidFill>
                  <a:srgbClr val="CC3300"/>
                </a:solidFill>
                <a:cs typeface="Arial" panose="020B0604020202020204" pitchFamily="34" charset="0"/>
              </a:rPr>
              <a:t>1.</a:t>
            </a:r>
            <a:r>
              <a:rPr lang="tr-TR" altLang="tr-TR">
                <a:cs typeface="Arial" panose="020B0604020202020204" pitchFamily="34" charset="0"/>
              </a:rPr>
              <a:t> HAYAT, SAĞLIK, VB. ŞAHIS SİGORTA PRİMLERİ</a:t>
            </a:r>
          </a:p>
          <a:p>
            <a:pPr algn="just" eaLnBrk="1" hangingPunct="1">
              <a:spcBef>
                <a:spcPct val="50000"/>
              </a:spcBef>
              <a:buFont typeface="Arial" panose="020B0604020202020204" pitchFamily="34" charset="0"/>
              <a:buNone/>
            </a:pPr>
            <a:r>
              <a:rPr lang="tr-TR" altLang="tr-TR">
                <a:cs typeface="Arial" panose="020B0604020202020204" pitchFamily="34" charset="0"/>
              </a:rPr>
              <a:t>  	</a:t>
            </a:r>
            <a:r>
              <a:rPr lang="tr-TR" altLang="tr-TR">
                <a:solidFill>
                  <a:srgbClr val="FF0000"/>
                </a:solidFill>
                <a:cs typeface="Arial" panose="020B0604020202020204" pitchFamily="34" charset="0"/>
              </a:rPr>
              <a:t>2. BAĞ- KUR PRİMLERİ</a:t>
            </a:r>
          </a:p>
          <a:p>
            <a:pPr algn="just" eaLnBrk="1" hangingPunct="1">
              <a:spcBef>
                <a:spcPct val="50000"/>
              </a:spcBef>
              <a:buFont typeface="Arial" panose="020B0604020202020204" pitchFamily="34" charset="0"/>
              <a:buNone/>
            </a:pPr>
            <a:r>
              <a:rPr lang="tr-TR" altLang="tr-TR">
                <a:cs typeface="Arial" panose="020B0604020202020204" pitchFamily="34" charset="0"/>
              </a:rPr>
              <a:t>	</a:t>
            </a:r>
            <a:r>
              <a:rPr lang="tr-TR" altLang="tr-TR">
                <a:solidFill>
                  <a:srgbClr val="FF0000"/>
                </a:solidFill>
                <a:cs typeface="Arial" panose="020B0604020202020204" pitchFamily="34" charset="0"/>
              </a:rPr>
              <a:t>3. </a:t>
            </a:r>
            <a:r>
              <a:rPr lang="tr-TR" altLang="tr-TR">
                <a:cs typeface="Arial" panose="020B0604020202020204" pitchFamily="34" charset="0"/>
              </a:rPr>
              <a:t>BAĞIŞ VE YARDIMLAR</a:t>
            </a:r>
          </a:p>
          <a:p>
            <a:pPr algn="just" eaLnBrk="1" hangingPunct="1">
              <a:spcBef>
                <a:spcPct val="50000"/>
              </a:spcBef>
              <a:buFont typeface="Arial" panose="020B0604020202020204" pitchFamily="34" charset="0"/>
              <a:buNone/>
            </a:pPr>
            <a:r>
              <a:rPr lang="tr-TR" altLang="tr-TR">
                <a:cs typeface="Arial" panose="020B0604020202020204" pitchFamily="34" charset="0"/>
              </a:rPr>
              <a:t>	</a:t>
            </a:r>
            <a:r>
              <a:rPr lang="tr-TR" altLang="tr-TR">
                <a:solidFill>
                  <a:srgbClr val="FF0000"/>
                </a:solidFill>
                <a:cs typeface="Arial" panose="020B0604020202020204" pitchFamily="34" charset="0"/>
              </a:rPr>
              <a:t>4. ENGELLİLİK İNDİRİMİ</a:t>
            </a:r>
          </a:p>
          <a:p>
            <a:pPr algn="just" eaLnBrk="1" hangingPunct="1">
              <a:spcBef>
                <a:spcPct val="50000"/>
              </a:spcBef>
              <a:buFont typeface="Arial" panose="020B0604020202020204" pitchFamily="34" charset="0"/>
              <a:buNone/>
            </a:pPr>
            <a:r>
              <a:rPr lang="tr-TR" altLang="tr-TR">
                <a:cs typeface="Arial" panose="020B0604020202020204" pitchFamily="34" charset="0"/>
              </a:rPr>
              <a:t>	</a:t>
            </a:r>
            <a:r>
              <a:rPr lang="tr-TR" altLang="tr-TR">
                <a:solidFill>
                  <a:srgbClr val="FF0000"/>
                </a:solidFill>
                <a:cs typeface="Arial" panose="020B0604020202020204" pitchFamily="34" charset="0"/>
              </a:rPr>
              <a:t>5. ÖZEL SAĞLIK VE EĞİTİM GİDERLERİ</a:t>
            </a:r>
          </a:p>
          <a:p>
            <a:pPr algn="just" eaLnBrk="1" hangingPunct="1">
              <a:spcBef>
                <a:spcPct val="50000"/>
              </a:spcBef>
              <a:buFont typeface="Arial" panose="020B0604020202020204" pitchFamily="34" charset="0"/>
              <a:buNone/>
            </a:pPr>
            <a:r>
              <a:rPr lang="tr-TR" altLang="tr-TR">
                <a:cs typeface="Arial" panose="020B0604020202020204" pitchFamily="34" charset="0"/>
              </a:rPr>
              <a:t>	</a:t>
            </a:r>
            <a:r>
              <a:rPr lang="tr-TR" altLang="tr-TR">
                <a:solidFill>
                  <a:srgbClr val="CC3300"/>
                </a:solidFill>
                <a:cs typeface="Arial" panose="020B0604020202020204" pitchFamily="34" charset="0"/>
              </a:rPr>
              <a:t>6.</a:t>
            </a:r>
            <a:r>
              <a:rPr lang="tr-TR" altLang="tr-TR">
                <a:cs typeface="Arial" panose="020B0604020202020204" pitchFamily="34" charset="0"/>
              </a:rPr>
              <a:t> SPONSORLUK HARCAMALARI</a:t>
            </a:r>
          </a:p>
          <a:p>
            <a:pPr algn="just" eaLnBrk="1" hangingPunct="1">
              <a:spcBef>
                <a:spcPct val="50000"/>
              </a:spcBef>
              <a:buFont typeface="Arial" panose="020B0604020202020204" pitchFamily="34" charset="0"/>
              <a:buNone/>
            </a:pPr>
            <a:r>
              <a:rPr lang="tr-TR" altLang="tr-TR">
                <a:cs typeface="Arial" panose="020B0604020202020204" pitchFamily="34" charset="0"/>
              </a:rPr>
              <a:t>	</a:t>
            </a:r>
            <a:r>
              <a:rPr lang="tr-TR" altLang="tr-TR">
                <a:solidFill>
                  <a:srgbClr val="CC3300"/>
                </a:solidFill>
                <a:cs typeface="Arial" panose="020B0604020202020204" pitchFamily="34" charset="0"/>
              </a:rPr>
              <a:t>7.</a:t>
            </a:r>
            <a:r>
              <a:rPr lang="tr-TR" altLang="tr-TR">
                <a:cs typeface="Arial" panose="020B0604020202020204" pitchFamily="34" charset="0"/>
              </a:rPr>
              <a:t> AR-GE İNDİRİMİ</a:t>
            </a:r>
          </a:p>
          <a:p>
            <a:pPr algn="just" eaLnBrk="1" hangingPunct="1">
              <a:spcBef>
                <a:spcPct val="50000"/>
              </a:spcBef>
              <a:buFont typeface="Arial" panose="020B0604020202020204" pitchFamily="34" charset="0"/>
              <a:buNone/>
            </a:pPr>
            <a:r>
              <a:rPr lang="tr-TR" altLang="tr-TR">
                <a:cs typeface="Arial" panose="020B0604020202020204" pitchFamily="34" charset="0"/>
              </a:rPr>
              <a:t>  	</a:t>
            </a:r>
            <a:r>
              <a:rPr lang="tr-TR" altLang="tr-TR">
                <a:solidFill>
                  <a:srgbClr val="CC3300"/>
                </a:solidFill>
                <a:cs typeface="Arial" panose="020B0604020202020204" pitchFamily="34" charset="0"/>
              </a:rPr>
              <a:t>8.</a:t>
            </a:r>
            <a:r>
              <a:rPr lang="tr-TR" altLang="tr-TR">
                <a:cs typeface="Arial" panose="020B0604020202020204" pitchFamily="34" charset="0"/>
              </a:rPr>
              <a:t> </a:t>
            </a:r>
            <a:r>
              <a:rPr lang="tr-TR" altLang="tr-TR">
                <a:solidFill>
                  <a:srgbClr val="FF0000"/>
                </a:solidFill>
                <a:cs typeface="Arial" panose="020B0604020202020204" pitchFamily="34" charset="0"/>
              </a:rPr>
              <a:t>GEÇMİŞ YIL ZARARLARI </a:t>
            </a:r>
          </a:p>
          <a:p>
            <a:pPr algn="just" eaLnBrk="1" hangingPunct="1">
              <a:spcBef>
                <a:spcPct val="50000"/>
              </a:spcBef>
              <a:buFont typeface="Arial" panose="020B0604020202020204" pitchFamily="34" charset="0"/>
              <a:buNone/>
            </a:pPr>
            <a:r>
              <a:rPr lang="tr-TR" altLang="tr-TR">
                <a:solidFill>
                  <a:srgbClr val="CC3300"/>
                </a:solidFill>
                <a:cs typeface="Arial" panose="020B0604020202020204" pitchFamily="34" charset="0"/>
              </a:rPr>
              <a:t>   	9.</a:t>
            </a:r>
            <a:r>
              <a:rPr lang="tr-TR" altLang="tr-TR">
                <a:cs typeface="Arial" panose="020B0604020202020204" pitchFamily="34" charset="0"/>
              </a:rPr>
              <a:t> YURT DIŞI FAALİYETLERDEN DOĞAN ZARARLAR </a:t>
            </a:r>
          </a:p>
          <a:p>
            <a:pPr algn="just" eaLnBrk="1" hangingPunct="1">
              <a:spcBef>
                <a:spcPct val="50000"/>
              </a:spcBef>
              <a:buFont typeface="Arial" panose="020B0604020202020204" pitchFamily="34" charset="0"/>
              <a:buNone/>
            </a:pPr>
            <a:r>
              <a:rPr lang="tr-TR" altLang="tr-TR">
                <a:cs typeface="Arial" panose="020B0604020202020204" pitchFamily="34" charset="0"/>
              </a:rPr>
              <a:t>	</a:t>
            </a:r>
            <a:r>
              <a:rPr lang="tr-TR" altLang="tr-TR">
                <a:solidFill>
                  <a:srgbClr val="C00000"/>
                </a:solidFill>
                <a:cs typeface="Arial" panose="020B0604020202020204" pitchFamily="34" charset="0"/>
              </a:rPr>
              <a:t>10. </a:t>
            </a:r>
            <a:r>
              <a:rPr lang="tr-TR" altLang="tr-TR">
                <a:cs typeface="Arial" panose="020B0604020202020204" pitchFamily="34" charset="0"/>
              </a:rPr>
              <a:t>GİRİŞİM SERMAYESİ FONU İNDİRİMİ</a:t>
            </a:r>
          </a:p>
          <a:p>
            <a:pPr algn="just" eaLnBrk="1" hangingPunct="1">
              <a:spcBef>
                <a:spcPct val="50000"/>
              </a:spcBef>
              <a:buFont typeface="Arial" panose="020B0604020202020204" pitchFamily="34" charset="0"/>
              <a:buNone/>
            </a:pPr>
            <a:r>
              <a:rPr lang="tr-TR" altLang="tr-TR">
                <a:solidFill>
                  <a:srgbClr val="C00000"/>
                </a:solidFill>
                <a:cs typeface="Arial" panose="020B0604020202020204" pitchFamily="34" charset="0"/>
              </a:rPr>
              <a:t>	11. </a:t>
            </a:r>
            <a:r>
              <a:rPr lang="tr-TR" altLang="tr-TR">
                <a:cs typeface="Arial" panose="020B0604020202020204" pitchFamily="34" charset="0"/>
              </a:rPr>
              <a:t>BİREYSEL KATILIM YATIRIMCISI İNDİRİMİ</a:t>
            </a:r>
          </a:p>
          <a:p>
            <a:pPr algn="just" eaLnBrk="1" hangingPunct="1">
              <a:spcBef>
                <a:spcPct val="50000"/>
              </a:spcBef>
              <a:buFont typeface="Arial" panose="020B0604020202020204" pitchFamily="34" charset="0"/>
              <a:buNone/>
            </a:pPr>
            <a:r>
              <a:rPr lang="tr-TR" altLang="tr-TR">
                <a:solidFill>
                  <a:srgbClr val="C00000"/>
                </a:solidFill>
                <a:cs typeface="Arial" panose="020B0604020202020204" pitchFamily="34" charset="0"/>
              </a:rPr>
              <a:t>	12. </a:t>
            </a:r>
            <a:r>
              <a:rPr lang="tr-TR" altLang="tr-TR">
                <a:cs typeface="Arial" panose="020B0604020202020204" pitchFamily="34" charset="0"/>
              </a:rPr>
              <a:t>HİZMET İHRACI İNDİRİMİ</a:t>
            </a:r>
          </a:p>
          <a:p>
            <a:pPr algn="just" eaLnBrk="1" hangingPunct="1">
              <a:spcBef>
                <a:spcPct val="50000"/>
              </a:spcBef>
              <a:buFont typeface="Arial" panose="020B0604020202020204" pitchFamily="34" charset="0"/>
              <a:buNone/>
            </a:pPr>
            <a:r>
              <a:rPr lang="tr-TR" altLang="tr-TR">
                <a:solidFill>
                  <a:srgbClr val="C00000"/>
                </a:solidFill>
                <a:cs typeface="Arial" panose="020B0604020202020204" pitchFamily="34" charset="0"/>
              </a:rPr>
              <a:t>	13. </a:t>
            </a:r>
            <a:r>
              <a:rPr lang="tr-TR" altLang="tr-TR">
                <a:cs typeface="Arial" panose="020B0604020202020204" pitchFamily="34" charset="0"/>
              </a:rPr>
              <a:t>KORUMALI İŞYERİ İNDİRİMİ</a:t>
            </a:r>
          </a:p>
          <a:p>
            <a:pPr algn="just" eaLnBrk="1" hangingPunct="1">
              <a:spcBef>
                <a:spcPct val="50000"/>
              </a:spcBef>
              <a:buFont typeface="Arial" panose="020B0604020202020204" pitchFamily="34" charset="0"/>
              <a:buNone/>
            </a:pPr>
            <a:r>
              <a:rPr lang="tr-TR" altLang="tr-TR">
                <a:solidFill>
                  <a:srgbClr val="C00000"/>
                </a:solidFill>
                <a:cs typeface="Arial" panose="020B0604020202020204" pitchFamily="34" charset="0"/>
              </a:rPr>
              <a:t>	</a:t>
            </a:r>
            <a:r>
              <a:rPr lang="tr-TR" altLang="tr-TR">
                <a:solidFill>
                  <a:srgbClr val="FF0000"/>
                </a:solidFill>
                <a:cs typeface="Arial" panose="020B0604020202020204" pitchFamily="34" charset="0"/>
              </a:rPr>
              <a:t>14. BASİT USULDE TİCARİ KAZANÇLARDA 9.000 TL’LİK İNDİRİM</a:t>
            </a:r>
            <a:endParaRPr lang="tr-TR" altLang="tr-TR">
              <a:cs typeface="Arial" panose="020B0604020202020204" pitchFamily="34" charset="0"/>
            </a:endParaRPr>
          </a:p>
        </p:txBody>
      </p:sp>
    </p:spTree>
    <p:extLst>
      <p:ext uri="{BB962C8B-B14F-4D97-AF65-F5344CB8AC3E}">
        <p14:creationId xmlns:p14="http://schemas.microsoft.com/office/powerpoint/2010/main" val="3641250216"/>
      </p:ext>
    </p:extLst>
  </p:cSld>
  <p:clrMapOvr>
    <a:masterClrMapping/>
  </p:clrMapOvr>
  <p:transition>
    <p:cover dir="d"/>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3"/>
          <p:cNvSpPr txBox="1">
            <a:spLocks noChangeArrowheads="1"/>
          </p:cNvSpPr>
          <p:nvPr/>
        </p:nvSpPr>
        <p:spPr bwMode="auto">
          <a:xfrm>
            <a:off x="1828800" y="152400"/>
            <a:ext cx="708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endParaRPr lang="en-US" altLang="tr-TR" sz="1400">
              <a:latin typeface="Copperplate Gothic Bold" pitchFamily="34" charset="0"/>
            </a:endParaRPr>
          </a:p>
        </p:txBody>
      </p:sp>
      <p:grpSp>
        <p:nvGrpSpPr>
          <p:cNvPr id="144387" name="Group 6"/>
          <p:cNvGrpSpPr>
            <a:grpSpLocks/>
          </p:cNvGrpSpPr>
          <p:nvPr/>
        </p:nvGrpSpPr>
        <p:grpSpPr bwMode="auto">
          <a:xfrm>
            <a:off x="1219200" y="1295400"/>
            <a:ext cx="7086600" cy="4276725"/>
            <a:chOff x="-3" y="-3"/>
            <a:chExt cx="2995" cy="2694"/>
          </a:xfrm>
        </p:grpSpPr>
        <p:grpSp>
          <p:nvGrpSpPr>
            <p:cNvPr id="144391" name="Group 7"/>
            <p:cNvGrpSpPr>
              <a:grpSpLocks/>
            </p:cNvGrpSpPr>
            <p:nvPr/>
          </p:nvGrpSpPr>
          <p:grpSpPr bwMode="auto">
            <a:xfrm>
              <a:off x="0" y="0"/>
              <a:ext cx="2989" cy="2688"/>
              <a:chOff x="0" y="0"/>
              <a:chExt cx="2989" cy="2688"/>
            </a:xfrm>
          </p:grpSpPr>
          <p:grpSp>
            <p:nvGrpSpPr>
              <p:cNvPr id="144393" name="Group 8"/>
              <p:cNvGrpSpPr>
                <a:grpSpLocks/>
              </p:cNvGrpSpPr>
              <p:nvPr/>
            </p:nvGrpSpPr>
            <p:grpSpPr bwMode="auto">
              <a:xfrm>
                <a:off x="0" y="0"/>
                <a:ext cx="2989" cy="384"/>
                <a:chOff x="0" y="0"/>
                <a:chExt cx="2989" cy="384"/>
              </a:xfrm>
            </p:grpSpPr>
            <p:sp>
              <p:nvSpPr>
                <p:cNvPr id="144412" name="Rectangle 9"/>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endParaRPr lang="en-US" altLang="tr-TR" sz="2000" b="0"/>
                </a:p>
              </p:txBody>
            </p:sp>
            <p:sp>
              <p:nvSpPr>
                <p:cNvPr id="144413" name="Rectangle 10"/>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4394" name="Group 11"/>
              <p:cNvGrpSpPr>
                <a:grpSpLocks/>
              </p:cNvGrpSpPr>
              <p:nvPr/>
            </p:nvGrpSpPr>
            <p:grpSpPr bwMode="auto">
              <a:xfrm>
                <a:off x="0" y="384"/>
                <a:ext cx="2989" cy="384"/>
                <a:chOff x="0" y="384"/>
                <a:chExt cx="2989" cy="384"/>
              </a:xfrm>
            </p:grpSpPr>
            <p:sp>
              <p:nvSpPr>
                <p:cNvPr id="144410" name="Rectangle 12"/>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144411" name="Rectangle 13"/>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4395" name="Group 14"/>
              <p:cNvGrpSpPr>
                <a:grpSpLocks/>
              </p:cNvGrpSpPr>
              <p:nvPr/>
            </p:nvGrpSpPr>
            <p:grpSpPr bwMode="auto">
              <a:xfrm>
                <a:off x="0" y="768"/>
                <a:ext cx="2989" cy="384"/>
                <a:chOff x="0" y="768"/>
                <a:chExt cx="2989" cy="384"/>
              </a:xfrm>
            </p:grpSpPr>
            <p:sp>
              <p:nvSpPr>
                <p:cNvPr id="144408" name="Rectangle 15"/>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a:endParaRPr lang="en-US" altLang="tr-TR" sz="1600" b="0"/>
                </a:p>
              </p:txBody>
            </p:sp>
            <p:sp>
              <p:nvSpPr>
                <p:cNvPr id="144409" name="Rectangle 16"/>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4396" name="Group 17"/>
              <p:cNvGrpSpPr>
                <a:grpSpLocks/>
              </p:cNvGrpSpPr>
              <p:nvPr/>
            </p:nvGrpSpPr>
            <p:grpSpPr bwMode="auto">
              <a:xfrm>
                <a:off x="0" y="1152"/>
                <a:ext cx="2989" cy="384"/>
                <a:chOff x="0" y="1152"/>
                <a:chExt cx="2989" cy="384"/>
              </a:xfrm>
            </p:grpSpPr>
            <p:sp>
              <p:nvSpPr>
                <p:cNvPr id="144406" name="Rectangle 18"/>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1600" b="0"/>
                </a:p>
              </p:txBody>
            </p:sp>
            <p:sp>
              <p:nvSpPr>
                <p:cNvPr id="144407" name="Rectangle 19"/>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4397" name="Group 20"/>
              <p:cNvGrpSpPr>
                <a:grpSpLocks/>
              </p:cNvGrpSpPr>
              <p:nvPr/>
            </p:nvGrpSpPr>
            <p:grpSpPr bwMode="auto">
              <a:xfrm>
                <a:off x="0" y="1536"/>
                <a:ext cx="2989" cy="384"/>
                <a:chOff x="0" y="1536"/>
                <a:chExt cx="2989" cy="384"/>
              </a:xfrm>
            </p:grpSpPr>
            <p:sp>
              <p:nvSpPr>
                <p:cNvPr id="144404" name="Rectangle 21"/>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eaLnBrk="1" hangingPunct="1"/>
                  <a:r>
                    <a:rPr lang="tr-TR" altLang="tr-TR" sz="1600"/>
                    <a:t>	</a:t>
                  </a:r>
                  <a:endParaRPr lang="tr-TR" altLang="tr-TR" sz="1600" b="0"/>
                </a:p>
              </p:txBody>
            </p:sp>
            <p:sp>
              <p:nvSpPr>
                <p:cNvPr id="144405" name="Rectangle 22"/>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4398" name="Group 23"/>
              <p:cNvGrpSpPr>
                <a:grpSpLocks/>
              </p:cNvGrpSpPr>
              <p:nvPr/>
            </p:nvGrpSpPr>
            <p:grpSpPr bwMode="auto">
              <a:xfrm>
                <a:off x="0" y="1920"/>
                <a:ext cx="2989" cy="384"/>
                <a:chOff x="0" y="1920"/>
                <a:chExt cx="2989" cy="384"/>
              </a:xfrm>
            </p:grpSpPr>
            <p:sp>
              <p:nvSpPr>
                <p:cNvPr id="144402" name="Rectangle 24"/>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2400" b="0"/>
                </a:p>
              </p:txBody>
            </p:sp>
            <p:sp>
              <p:nvSpPr>
                <p:cNvPr id="144403" name="Rectangle 25"/>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4399" name="Group 26"/>
              <p:cNvGrpSpPr>
                <a:grpSpLocks/>
              </p:cNvGrpSpPr>
              <p:nvPr/>
            </p:nvGrpSpPr>
            <p:grpSpPr bwMode="auto">
              <a:xfrm>
                <a:off x="0" y="2304"/>
                <a:ext cx="2989" cy="384"/>
                <a:chOff x="0" y="2304"/>
                <a:chExt cx="2989" cy="384"/>
              </a:xfrm>
            </p:grpSpPr>
            <p:sp>
              <p:nvSpPr>
                <p:cNvPr id="144400" name="Rectangle 27"/>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a:endParaRPr lang="tr-TR" altLang="tr-TR" sz="1600" b="0"/>
                </a:p>
              </p:txBody>
            </p:sp>
            <p:sp>
              <p:nvSpPr>
                <p:cNvPr id="144401" name="Rectangle 28"/>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144392" name="Rectangle 29"/>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144388"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144389" name="3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697A615-E489-4E89-B3E1-E5976376D500}" type="slidenum">
              <a:rPr lang="tr-TR" altLang="tr-TR" sz="1200" smtClean="0">
                <a:solidFill>
                  <a:srgbClr val="898989"/>
                </a:solidFill>
              </a:rPr>
              <a:pPr/>
              <a:t>136</a:t>
            </a:fld>
            <a:endParaRPr lang="tr-TR" altLang="tr-TR" sz="1200">
              <a:solidFill>
                <a:srgbClr val="898989"/>
              </a:solidFill>
            </a:endParaRPr>
          </a:p>
        </p:txBody>
      </p:sp>
      <p:sp>
        <p:nvSpPr>
          <p:cNvPr id="144390" name="Rectangle 3"/>
          <p:cNvSpPr txBox="1">
            <a:spLocks noChangeArrowheads="1"/>
          </p:cNvSpPr>
          <p:nvPr/>
        </p:nvSpPr>
        <p:spPr bwMode="auto">
          <a:xfrm>
            <a:off x="107950" y="404813"/>
            <a:ext cx="89281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200"/>
              </a:lnSpc>
              <a:spcAft>
                <a:spcPts val="600"/>
              </a:spcAft>
              <a:buClr>
                <a:srgbClr val="FF0000"/>
              </a:buClr>
              <a:buSzPct val="75000"/>
            </a:pP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1- BAĞ- KUR PRİMLERİ</a:t>
            </a:r>
          </a:p>
          <a:p>
            <a:pPr algn="just">
              <a:lnSpc>
                <a:spcPts val="2200"/>
              </a:lnSpc>
              <a:spcAft>
                <a:spcPts val="600"/>
              </a:spcAft>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Eski Bağ-Kur Kanunu kapsamındaki kişilerin hak ve yükümlülükleri 5510 sayılı Kanun’un 4/b maddesinde yeniden düzenlenmiştir. </a:t>
            </a:r>
          </a:p>
          <a:p>
            <a:pPr algn="just">
              <a:lnSpc>
                <a:spcPts val="2200"/>
              </a:lnSpc>
              <a:spcAft>
                <a:spcPts val="600"/>
              </a:spcAft>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Anılan Kanun’un 88. maddesinde SGK’ya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ödenen</a:t>
            </a:r>
            <a:r>
              <a:rPr lang="tr-TR" altLang="tr-TR" sz="1600">
                <a:latin typeface="Arial TUR" panose="020B0604020202020204" pitchFamily="34" charset="0"/>
                <a:ea typeface="Arial TUR" panose="020B0604020202020204" pitchFamily="34" charset="0"/>
                <a:cs typeface="Arial TUR" panose="020B0604020202020204" pitchFamily="34" charset="0"/>
              </a:rPr>
              <a:t> primlerin gider olarak dikkate alınabileceği hükme bağlanmıştır. </a:t>
            </a:r>
          </a:p>
          <a:p>
            <a:pPr algn="just">
              <a:lnSpc>
                <a:spcPts val="2200"/>
              </a:lnSpc>
              <a:spcAft>
                <a:spcPts val="600"/>
              </a:spcAft>
              <a:buClr>
                <a:srgbClr val="FF0000"/>
              </a:buClr>
              <a:buFont typeface="Wingdings" panose="05000000000000000000" pitchFamily="2" charset="2"/>
              <a:buChar char="Ø"/>
            </a:pPr>
            <a:r>
              <a:rPr lang="tr-TR" altLang="tr-TR" sz="1600">
                <a:ea typeface="Calibri" panose="020F0502020204030204" pitchFamily="34" charset="0"/>
                <a:cs typeface="Calibri" panose="020F0502020204030204" pitchFamily="34" charset="0"/>
              </a:rPr>
              <a:t> 110 Seri No'lu Gelir Vergisi Genel Tebliğinde yapılan açıklamalara göre, Bağ-Kur Kanunu kapsamına giren serbest meslek erbabının, Gelir Vergisi Kanununun 68/8'inci maddesi hükmüne dayanarak ödedikleri sosyal sigorta primlerini gider yazmaları gerekmekte ise de, diledikleri takdirde Bağ-Kur giriş keseneği ve primlerini serbest meslek kazançları ile ilgili olarak verecekleri yıllık beyannamelerinde gösterdikleri gelirden indirmeleri de mümkündür.</a:t>
            </a:r>
            <a:r>
              <a:rPr lang="tr-TR" altLang="tr-TR" sz="1600">
                <a:latin typeface="Arial TUR" panose="020B0604020202020204" pitchFamily="34" charset="0"/>
                <a:ea typeface="Arial TUR" panose="020B0604020202020204" pitchFamily="34" charset="0"/>
                <a:cs typeface="Arial TUR" panose="020B0604020202020204" pitchFamily="34" charset="0"/>
              </a:rPr>
              <a:t> </a:t>
            </a:r>
          </a:p>
          <a:p>
            <a:pPr algn="just">
              <a:lnSpc>
                <a:spcPts val="2200"/>
              </a:lnSpc>
              <a:spcAft>
                <a:spcPts val="600"/>
              </a:spcAft>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Bu indirimde, %5 veya %10’luk sınır söz konusu değildir. Kar tutarı kadar Bağ-Kur indirimi yapılabilir.</a:t>
            </a:r>
          </a:p>
          <a:p>
            <a:pPr algn="just">
              <a:lnSpc>
                <a:spcPts val="2200"/>
              </a:lnSpc>
              <a:spcAft>
                <a:spcPts val="600"/>
              </a:spcAft>
              <a:buClr>
                <a:srgbClr val="FF0000"/>
              </a:buClr>
              <a:buFont typeface="Wingdings" panose="05000000000000000000" pitchFamily="2" charset="2"/>
              <a:buChar char="Ø"/>
            </a:pP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 Ödendiği döneme ilişkin beyannamede indirilecektir.</a:t>
            </a:r>
          </a:p>
          <a:p>
            <a:pPr algn="just">
              <a:lnSpc>
                <a:spcPts val="2200"/>
              </a:lnSpc>
              <a:spcAft>
                <a:spcPts val="600"/>
              </a:spcAft>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Anonim Şirketlerin yönetim kurulu üyeleri ile Limited Şirket ortakları bakımından da yukarıdaki esaslar dahilinde işlem yapılacaktır. Bir başka deyişle söz konusu kurumlarda ortaklara ait Bağ-Kur giriş keseneği ve sigorta primlerinin kurum kazancının tespitinde gider yazılması mümkün değildir.</a:t>
            </a:r>
          </a:p>
          <a:p>
            <a:pPr algn="just">
              <a:lnSpc>
                <a:spcPct val="110000"/>
              </a:lnSpc>
              <a:spcBef>
                <a:spcPct val="20000"/>
              </a:spcBef>
              <a:buClr>
                <a:schemeClr val="bg2"/>
              </a:buClr>
              <a:buSzPct val="75000"/>
              <a:buFont typeface="Wingdings" panose="05000000000000000000" pitchFamily="2" charset="2"/>
              <a:buChar char="n"/>
            </a:pPr>
            <a:endParaRPr lang="tr-TR" altLang="tr-TR">
              <a:latin typeface="Calibri" panose="020F0502020204030204" pitchFamily="34" charset="0"/>
            </a:endParaRPr>
          </a:p>
        </p:txBody>
      </p:sp>
    </p:spTree>
    <p:extLst>
      <p:ext uri="{BB962C8B-B14F-4D97-AF65-F5344CB8AC3E}">
        <p14:creationId xmlns:p14="http://schemas.microsoft.com/office/powerpoint/2010/main" val="3882371621"/>
      </p:ext>
    </p:extLst>
  </p:cSld>
  <p:clrMapOvr>
    <a:masterClrMapping/>
  </p:clrMapOvr>
  <p:transition>
    <p:cover dir="d"/>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3"/>
          <p:cNvSpPr txBox="1">
            <a:spLocks noChangeArrowheads="1"/>
          </p:cNvSpPr>
          <p:nvPr/>
        </p:nvSpPr>
        <p:spPr bwMode="auto">
          <a:xfrm>
            <a:off x="1828800" y="152400"/>
            <a:ext cx="708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endParaRPr lang="en-US" altLang="tr-TR" sz="1400">
              <a:latin typeface="Copperplate Gothic Bold" pitchFamily="34" charset="0"/>
            </a:endParaRPr>
          </a:p>
        </p:txBody>
      </p:sp>
      <p:grpSp>
        <p:nvGrpSpPr>
          <p:cNvPr id="146435" name="Group 6"/>
          <p:cNvGrpSpPr>
            <a:grpSpLocks/>
          </p:cNvGrpSpPr>
          <p:nvPr/>
        </p:nvGrpSpPr>
        <p:grpSpPr bwMode="auto">
          <a:xfrm>
            <a:off x="1219200" y="1295400"/>
            <a:ext cx="7086600" cy="4276725"/>
            <a:chOff x="-3" y="-3"/>
            <a:chExt cx="2995" cy="2694"/>
          </a:xfrm>
        </p:grpSpPr>
        <p:grpSp>
          <p:nvGrpSpPr>
            <p:cNvPr id="146440" name="Group 7"/>
            <p:cNvGrpSpPr>
              <a:grpSpLocks/>
            </p:cNvGrpSpPr>
            <p:nvPr/>
          </p:nvGrpSpPr>
          <p:grpSpPr bwMode="auto">
            <a:xfrm>
              <a:off x="0" y="0"/>
              <a:ext cx="2989" cy="2688"/>
              <a:chOff x="0" y="0"/>
              <a:chExt cx="2989" cy="2688"/>
            </a:xfrm>
          </p:grpSpPr>
          <p:grpSp>
            <p:nvGrpSpPr>
              <p:cNvPr id="146442" name="Group 8"/>
              <p:cNvGrpSpPr>
                <a:grpSpLocks/>
              </p:cNvGrpSpPr>
              <p:nvPr/>
            </p:nvGrpSpPr>
            <p:grpSpPr bwMode="auto">
              <a:xfrm>
                <a:off x="0" y="0"/>
                <a:ext cx="2989" cy="384"/>
                <a:chOff x="0" y="0"/>
                <a:chExt cx="2989" cy="384"/>
              </a:xfrm>
            </p:grpSpPr>
            <p:sp>
              <p:nvSpPr>
                <p:cNvPr id="146461" name="Rectangle 9"/>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endParaRPr lang="en-US" altLang="tr-TR" sz="2000" b="0"/>
                </a:p>
              </p:txBody>
            </p:sp>
            <p:sp>
              <p:nvSpPr>
                <p:cNvPr id="146462" name="Rectangle 10"/>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6443" name="Group 11"/>
              <p:cNvGrpSpPr>
                <a:grpSpLocks/>
              </p:cNvGrpSpPr>
              <p:nvPr/>
            </p:nvGrpSpPr>
            <p:grpSpPr bwMode="auto">
              <a:xfrm>
                <a:off x="0" y="384"/>
                <a:ext cx="2989" cy="384"/>
                <a:chOff x="0" y="384"/>
                <a:chExt cx="2989" cy="384"/>
              </a:xfrm>
            </p:grpSpPr>
            <p:sp>
              <p:nvSpPr>
                <p:cNvPr id="146459" name="Rectangle 12"/>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146460" name="Rectangle 13"/>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6444" name="Group 14"/>
              <p:cNvGrpSpPr>
                <a:grpSpLocks/>
              </p:cNvGrpSpPr>
              <p:nvPr/>
            </p:nvGrpSpPr>
            <p:grpSpPr bwMode="auto">
              <a:xfrm>
                <a:off x="0" y="768"/>
                <a:ext cx="2989" cy="384"/>
                <a:chOff x="0" y="768"/>
                <a:chExt cx="2989" cy="384"/>
              </a:xfrm>
            </p:grpSpPr>
            <p:sp>
              <p:nvSpPr>
                <p:cNvPr id="146457" name="Rectangle 15"/>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a:endParaRPr lang="en-US" altLang="tr-TR" sz="1600" b="0"/>
                </a:p>
              </p:txBody>
            </p:sp>
            <p:sp>
              <p:nvSpPr>
                <p:cNvPr id="146458" name="Rectangle 16"/>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6445" name="Group 17"/>
              <p:cNvGrpSpPr>
                <a:grpSpLocks/>
              </p:cNvGrpSpPr>
              <p:nvPr/>
            </p:nvGrpSpPr>
            <p:grpSpPr bwMode="auto">
              <a:xfrm>
                <a:off x="0" y="1152"/>
                <a:ext cx="2989" cy="384"/>
                <a:chOff x="0" y="1152"/>
                <a:chExt cx="2989" cy="384"/>
              </a:xfrm>
            </p:grpSpPr>
            <p:sp>
              <p:nvSpPr>
                <p:cNvPr id="146455" name="Rectangle 18"/>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1600" b="0"/>
                </a:p>
              </p:txBody>
            </p:sp>
            <p:sp>
              <p:nvSpPr>
                <p:cNvPr id="146456" name="Rectangle 19"/>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6446" name="Group 20"/>
              <p:cNvGrpSpPr>
                <a:grpSpLocks/>
              </p:cNvGrpSpPr>
              <p:nvPr/>
            </p:nvGrpSpPr>
            <p:grpSpPr bwMode="auto">
              <a:xfrm>
                <a:off x="0" y="1536"/>
                <a:ext cx="2989" cy="384"/>
                <a:chOff x="0" y="1536"/>
                <a:chExt cx="2989" cy="384"/>
              </a:xfrm>
            </p:grpSpPr>
            <p:sp>
              <p:nvSpPr>
                <p:cNvPr id="146453" name="Rectangle 21"/>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eaLnBrk="1" hangingPunct="1"/>
                  <a:r>
                    <a:rPr lang="tr-TR" altLang="tr-TR" sz="1600"/>
                    <a:t>	</a:t>
                  </a:r>
                  <a:endParaRPr lang="tr-TR" altLang="tr-TR" sz="1600" b="0"/>
                </a:p>
              </p:txBody>
            </p:sp>
            <p:sp>
              <p:nvSpPr>
                <p:cNvPr id="146454" name="Rectangle 22"/>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6447" name="Group 23"/>
              <p:cNvGrpSpPr>
                <a:grpSpLocks/>
              </p:cNvGrpSpPr>
              <p:nvPr/>
            </p:nvGrpSpPr>
            <p:grpSpPr bwMode="auto">
              <a:xfrm>
                <a:off x="0" y="1920"/>
                <a:ext cx="2989" cy="384"/>
                <a:chOff x="0" y="1920"/>
                <a:chExt cx="2989" cy="384"/>
              </a:xfrm>
            </p:grpSpPr>
            <p:sp>
              <p:nvSpPr>
                <p:cNvPr id="146451" name="Rectangle 24"/>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2400" b="0"/>
                </a:p>
              </p:txBody>
            </p:sp>
            <p:sp>
              <p:nvSpPr>
                <p:cNvPr id="146452" name="Rectangle 25"/>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6448" name="Group 26"/>
              <p:cNvGrpSpPr>
                <a:grpSpLocks/>
              </p:cNvGrpSpPr>
              <p:nvPr/>
            </p:nvGrpSpPr>
            <p:grpSpPr bwMode="auto">
              <a:xfrm>
                <a:off x="0" y="2304"/>
                <a:ext cx="2989" cy="384"/>
                <a:chOff x="0" y="2304"/>
                <a:chExt cx="2989" cy="384"/>
              </a:xfrm>
            </p:grpSpPr>
            <p:sp>
              <p:nvSpPr>
                <p:cNvPr id="146449" name="Rectangle 27"/>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a:endParaRPr lang="tr-TR" altLang="tr-TR" sz="1600" b="0"/>
                </a:p>
              </p:txBody>
            </p:sp>
            <p:sp>
              <p:nvSpPr>
                <p:cNvPr id="146450" name="Rectangle 28"/>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146441" name="Rectangle 29"/>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146436"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146437" name="3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EC41C93-A994-4008-B28B-EB8F04F75FA7}" type="slidenum">
              <a:rPr lang="tr-TR" altLang="tr-TR" sz="1200" smtClean="0">
                <a:solidFill>
                  <a:srgbClr val="898989"/>
                </a:solidFill>
              </a:rPr>
              <a:pPr/>
              <a:t>137</a:t>
            </a:fld>
            <a:endParaRPr lang="tr-TR" altLang="tr-TR" sz="1200">
              <a:solidFill>
                <a:srgbClr val="898989"/>
              </a:solidFill>
            </a:endParaRPr>
          </a:p>
        </p:txBody>
      </p:sp>
      <p:sp>
        <p:nvSpPr>
          <p:cNvPr id="31" name="Rectangle 3">
            <a:extLst/>
          </p:cNvPr>
          <p:cNvSpPr txBox="1">
            <a:spLocks noChangeArrowheads="1"/>
          </p:cNvSpPr>
          <p:nvPr/>
        </p:nvSpPr>
        <p:spPr bwMode="auto">
          <a:xfrm>
            <a:off x="0" y="908050"/>
            <a:ext cx="8964613" cy="5400675"/>
          </a:xfrm>
          <a:prstGeom prst="rect">
            <a:avLst/>
          </a:prstGeom>
          <a:noFill/>
          <a:ln w="9525">
            <a:noFill/>
            <a:miter lim="800000"/>
            <a:headEnd/>
            <a:tailEnd/>
          </a:ln>
        </p:spPr>
        <p:txBody>
          <a:bodyPr/>
          <a:lstStyle/>
          <a:p>
            <a:pPr marL="342900" indent="-342900" algn="just">
              <a:lnSpc>
                <a:spcPct val="110000"/>
              </a:lnSpc>
              <a:spcBef>
                <a:spcPct val="20000"/>
              </a:spcBef>
              <a:buClr>
                <a:schemeClr val="bg2"/>
              </a:buClr>
              <a:buSzPct val="75000"/>
              <a:defRPr/>
            </a:pPr>
            <a:endParaRPr lang="tr-TR" sz="2000" b="0" kern="0" dirty="0">
              <a:latin typeface="+mn-lt"/>
            </a:endParaRPr>
          </a:p>
        </p:txBody>
      </p:sp>
      <p:sp>
        <p:nvSpPr>
          <p:cNvPr id="146439" name="Rectangle 3"/>
          <p:cNvSpPr txBox="1">
            <a:spLocks noChangeArrowheads="1"/>
          </p:cNvSpPr>
          <p:nvPr/>
        </p:nvSpPr>
        <p:spPr bwMode="auto">
          <a:xfrm>
            <a:off x="71438" y="404813"/>
            <a:ext cx="9072562"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400"/>
              </a:lnSpc>
              <a:spcAft>
                <a:spcPts val="600"/>
              </a:spcAft>
              <a:buClr>
                <a:srgbClr val="B55475"/>
              </a:buClr>
              <a:buSzPct val="75000"/>
            </a:pP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1- BAĞ- KUR PRİMLERİ ( ÖZELGELER )</a:t>
            </a:r>
          </a:p>
          <a:p>
            <a:pPr algn="just">
              <a:lnSpc>
                <a:spcPts val="2100"/>
              </a:lnSpc>
              <a:spcAft>
                <a:spcPts val="600"/>
              </a:spcAft>
              <a:buClr>
                <a:srgbClr val="FF0000"/>
              </a:buClr>
              <a:buSzPct val="75000"/>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Geçmiş Dönemlere Ait Bağ-kur Prim Ödemeleri Hangi Yıla Ait Olduğuna Bakılmaksızın Gelirin Elde Edildiği Yılda Ödenmiş Olduğunun Tevsik Edilmesi Kaydıyla Gelir Vergisi Matrahından İndirilebilir.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(Aydın Vergi Dairesi Başkanlığı'nın 02.10.2010 tarih ve B.07.1.GİB.4.09.15.01-3.2010.7.GVK.89.Md.-2 sayılı özelgesi.)</a:t>
            </a:r>
          </a:p>
          <a:p>
            <a:pPr algn="just">
              <a:lnSpc>
                <a:spcPts val="2100"/>
              </a:lnSpc>
              <a:spcAft>
                <a:spcPts val="600"/>
              </a:spcAft>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Gayrimenkul kira geliri ve ücret gelirleri için verilecek olan yıllık beyannamede, ödenilen Bağ-Kur primlerinin indirim konusu yapılması mümkün değildir.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(İstanbul VDB’nin B.07.1.GİB.4.34.16.01/GVK-89/1 sayılı özelgesi-GGM’nin 16821 sayılı özelgesi).</a:t>
            </a:r>
            <a:r>
              <a:rPr lang="tr-TR" altLang="tr-TR" sz="1600">
                <a:latin typeface="Arial TUR" panose="020B0604020202020204" pitchFamily="34" charset="0"/>
                <a:ea typeface="Arial TUR" panose="020B0604020202020204" pitchFamily="34" charset="0"/>
                <a:cs typeface="Arial TUR" panose="020B0604020202020204" pitchFamily="34" charset="0"/>
              </a:rPr>
              <a:t> </a:t>
            </a:r>
          </a:p>
          <a:p>
            <a:pPr algn="just">
              <a:lnSpc>
                <a:spcPts val="2100"/>
              </a:lnSpc>
              <a:spcAft>
                <a:spcPts val="600"/>
              </a:spcAft>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Gelirin elde edildiği yılda ödenmiş olduğunun tevsik edilmesi şartıyla, limited şirket ortağı olarak ödenilen sosyal güvenlik primlerinin tamamının, Şirketten elde edilen kâr payları nedeniyle beyan edilen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menkul sermaye iradından </a:t>
            </a:r>
            <a:r>
              <a:rPr lang="tr-TR" altLang="tr-TR" sz="1600">
                <a:latin typeface="Arial TUR" panose="020B0604020202020204" pitchFamily="34" charset="0"/>
                <a:ea typeface="Arial TUR" panose="020B0604020202020204" pitchFamily="34" charset="0"/>
                <a:cs typeface="Arial TUR" panose="020B0604020202020204" pitchFamily="34" charset="0"/>
              </a:rPr>
              <a:t>indirilmesi mümkün bulunmaktadır. Öte yandan, gelirin yeterli olmaması nedeniyle indirilemeyen sosyal güvenlik primlerinin, sonraki yıl gelirinden indirilmesi mümkün değildir</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 (İstanbul Vergi Dairesi Başkanlığı'nın 25.08.2011 tarih ve B.07.1.GİB.4.34.16.01-GVK 89-1424 sayılı özelgesi)</a:t>
            </a:r>
            <a:r>
              <a:rPr lang="tr-TR" altLang="tr-TR" sz="1600">
                <a:latin typeface="Arial TUR" panose="020B0604020202020204" pitchFamily="34" charset="0"/>
                <a:ea typeface="Arial TUR" panose="020B0604020202020204" pitchFamily="34" charset="0"/>
                <a:cs typeface="Arial TUR" panose="020B0604020202020204" pitchFamily="34" charset="0"/>
              </a:rPr>
              <a:t> </a:t>
            </a:r>
          </a:p>
          <a:p>
            <a:pPr algn="just">
              <a:lnSpc>
                <a:spcPts val="2100"/>
              </a:lnSpc>
              <a:spcAft>
                <a:spcPts val="600"/>
              </a:spcAft>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Bağ-Kur'a eş adına ödenen primlerin, serbest meslek kazancı nedeniyle beyan edilecek gelirden indirilmesi mümkün bulunmamaktadır.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(Konya Vergi Dairesi Başkanlığı'nın 08.06.2011 tarih ve B.07.1.GİB.4.42.16.01-GVK-2-751-38 sayılı özelgesi.)</a:t>
            </a:r>
            <a:r>
              <a:rPr lang="tr-TR" altLang="tr-TR" sz="1600">
                <a:latin typeface="Arial TUR" panose="020B0604020202020204" pitchFamily="34" charset="0"/>
                <a:ea typeface="Arial TUR" panose="020B0604020202020204" pitchFamily="34" charset="0"/>
                <a:cs typeface="Arial TUR" panose="020B0604020202020204" pitchFamily="34" charset="0"/>
              </a:rPr>
              <a:t> </a:t>
            </a:r>
          </a:p>
          <a:p>
            <a:pPr algn="just">
              <a:lnSpc>
                <a:spcPts val="2100"/>
              </a:lnSpc>
              <a:spcAft>
                <a:spcPts val="600"/>
              </a:spcAft>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Bağ-kur primlerinin serbest meslek kazanç defterine gider yazılmayıp, beyanname üzerinde indirimin  tercih edildiği durumda beyan edilen mesleki kazancın yetersiz olması veya dönem sonucunun zarar olması halinde müteakip yıllarda devreden geçmiş yıl zararı olarak indirilmesi mümkün değildir.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(Ankara Vergi Dairesi Başkanlığı'nın 08.06.2011 tarih ve B.07.1.GİB.4.06.16.01-2011-GVK-65-2-371 sayılı özelgesi)</a:t>
            </a:r>
          </a:p>
          <a:p>
            <a:pPr algn="just">
              <a:lnSpc>
                <a:spcPts val="2400"/>
              </a:lnSpc>
              <a:buClr>
                <a:srgbClr val="FF0000"/>
              </a:buClr>
              <a:buSzPct val="75000"/>
              <a:buFont typeface="Wingdings" panose="05000000000000000000" pitchFamily="2" charset="2"/>
              <a:buChar char="q"/>
            </a:pPr>
            <a:endParaRPr lang="tr-TR" altLang="tr-TR" sz="1700">
              <a:solidFill>
                <a:srgbClr val="FF0000"/>
              </a:solidFill>
              <a:latin typeface="Times New Roman" panose="02020603050405020304" pitchFamily="18" charset="0"/>
              <a:ea typeface="Arial TUR" panose="020B0604020202020204" pitchFamily="34" charset="0"/>
              <a:cs typeface="Times New Roman" panose="02020603050405020304" pitchFamily="18" charset="0"/>
            </a:endParaRPr>
          </a:p>
          <a:p>
            <a:pPr algn="just">
              <a:lnSpc>
                <a:spcPts val="2400"/>
              </a:lnSpc>
              <a:buClr>
                <a:srgbClr val="FF0000"/>
              </a:buClr>
              <a:buSzPct val="75000"/>
              <a:buFont typeface="Wingdings" panose="05000000000000000000" pitchFamily="2" charset="2"/>
              <a:buChar char="q"/>
            </a:pPr>
            <a:endPar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endParaRPr>
          </a:p>
          <a:p>
            <a:pPr algn="just">
              <a:lnSpc>
                <a:spcPct val="120000"/>
              </a:lnSpc>
              <a:spcBef>
                <a:spcPct val="20000"/>
              </a:spcBef>
              <a:buClr>
                <a:schemeClr val="bg2"/>
              </a:buClr>
              <a:buSzPct val="75000"/>
              <a:buFont typeface="Wingdings" panose="05000000000000000000" pitchFamily="2" charset="2"/>
              <a:buChar char="n"/>
            </a:pPr>
            <a:endParaRPr lang="tr-TR" altLang="tr-TR" sz="1600">
              <a:solidFill>
                <a:srgbClr val="FF0000"/>
              </a:solidFill>
              <a:latin typeface="Calibri" panose="020F0502020204030204" pitchFamily="34" charset="0"/>
            </a:endParaRPr>
          </a:p>
          <a:p>
            <a:pPr algn="just">
              <a:lnSpc>
                <a:spcPct val="120000"/>
              </a:lnSpc>
              <a:spcBef>
                <a:spcPct val="20000"/>
              </a:spcBef>
              <a:buClr>
                <a:schemeClr val="bg2"/>
              </a:buClr>
              <a:buSzPct val="75000"/>
            </a:pPr>
            <a:endParaRPr lang="tr-TR" altLang="tr-TR" sz="1600">
              <a:latin typeface="Calibri" panose="020F0502020204030204" pitchFamily="34" charset="0"/>
            </a:endParaRPr>
          </a:p>
        </p:txBody>
      </p:sp>
    </p:spTree>
    <p:extLst>
      <p:ext uri="{BB962C8B-B14F-4D97-AF65-F5344CB8AC3E}">
        <p14:creationId xmlns:p14="http://schemas.microsoft.com/office/powerpoint/2010/main" val="2146221190"/>
      </p:ext>
    </p:extLst>
  </p:cSld>
  <p:clrMapOvr>
    <a:masterClrMapping/>
  </p:clrMapOvr>
  <p:transition>
    <p:cover dir="d"/>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482" name="Group 6"/>
          <p:cNvGrpSpPr>
            <a:grpSpLocks/>
          </p:cNvGrpSpPr>
          <p:nvPr/>
        </p:nvGrpSpPr>
        <p:grpSpPr bwMode="auto">
          <a:xfrm>
            <a:off x="1187450" y="1268413"/>
            <a:ext cx="7086600" cy="4276725"/>
            <a:chOff x="-3" y="-3"/>
            <a:chExt cx="2995" cy="2694"/>
          </a:xfrm>
        </p:grpSpPr>
        <p:grpSp>
          <p:nvGrpSpPr>
            <p:cNvPr id="148524" name="Group 7"/>
            <p:cNvGrpSpPr>
              <a:grpSpLocks/>
            </p:cNvGrpSpPr>
            <p:nvPr/>
          </p:nvGrpSpPr>
          <p:grpSpPr bwMode="auto">
            <a:xfrm>
              <a:off x="0" y="0"/>
              <a:ext cx="2989" cy="2688"/>
              <a:chOff x="0" y="0"/>
              <a:chExt cx="2989" cy="2688"/>
            </a:xfrm>
          </p:grpSpPr>
          <p:grpSp>
            <p:nvGrpSpPr>
              <p:cNvPr id="148526" name="Group 8"/>
              <p:cNvGrpSpPr>
                <a:grpSpLocks/>
              </p:cNvGrpSpPr>
              <p:nvPr/>
            </p:nvGrpSpPr>
            <p:grpSpPr bwMode="auto">
              <a:xfrm>
                <a:off x="0" y="0"/>
                <a:ext cx="2989" cy="384"/>
                <a:chOff x="0" y="0"/>
                <a:chExt cx="2989" cy="384"/>
              </a:xfrm>
            </p:grpSpPr>
            <p:sp>
              <p:nvSpPr>
                <p:cNvPr id="148545" name="Rectangle 9"/>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endParaRPr lang="en-US" altLang="tr-TR" sz="2000" b="0"/>
                </a:p>
              </p:txBody>
            </p:sp>
            <p:sp>
              <p:nvSpPr>
                <p:cNvPr id="148546" name="Rectangle 10"/>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8527" name="Group 11"/>
              <p:cNvGrpSpPr>
                <a:grpSpLocks/>
              </p:cNvGrpSpPr>
              <p:nvPr/>
            </p:nvGrpSpPr>
            <p:grpSpPr bwMode="auto">
              <a:xfrm>
                <a:off x="0" y="384"/>
                <a:ext cx="2989" cy="384"/>
                <a:chOff x="0" y="384"/>
                <a:chExt cx="2989" cy="384"/>
              </a:xfrm>
            </p:grpSpPr>
            <p:sp>
              <p:nvSpPr>
                <p:cNvPr id="148543" name="Rectangle 12"/>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148544" name="Rectangle 13"/>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8528" name="Group 14"/>
              <p:cNvGrpSpPr>
                <a:grpSpLocks/>
              </p:cNvGrpSpPr>
              <p:nvPr/>
            </p:nvGrpSpPr>
            <p:grpSpPr bwMode="auto">
              <a:xfrm>
                <a:off x="0" y="768"/>
                <a:ext cx="2989" cy="384"/>
                <a:chOff x="0" y="768"/>
                <a:chExt cx="2989" cy="384"/>
              </a:xfrm>
            </p:grpSpPr>
            <p:sp>
              <p:nvSpPr>
                <p:cNvPr id="148541" name="Rectangle 15"/>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a:endParaRPr lang="en-US" altLang="tr-TR" sz="1600" b="0"/>
                </a:p>
              </p:txBody>
            </p:sp>
            <p:sp>
              <p:nvSpPr>
                <p:cNvPr id="148542" name="Rectangle 16"/>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8529" name="Group 17"/>
              <p:cNvGrpSpPr>
                <a:grpSpLocks/>
              </p:cNvGrpSpPr>
              <p:nvPr/>
            </p:nvGrpSpPr>
            <p:grpSpPr bwMode="auto">
              <a:xfrm>
                <a:off x="0" y="1152"/>
                <a:ext cx="2989" cy="384"/>
                <a:chOff x="0" y="1152"/>
                <a:chExt cx="2989" cy="384"/>
              </a:xfrm>
            </p:grpSpPr>
            <p:sp>
              <p:nvSpPr>
                <p:cNvPr id="148539" name="Rectangle 18"/>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1600" b="0"/>
                </a:p>
              </p:txBody>
            </p:sp>
            <p:sp>
              <p:nvSpPr>
                <p:cNvPr id="148540" name="Rectangle 19"/>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8530" name="Group 20"/>
              <p:cNvGrpSpPr>
                <a:grpSpLocks/>
              </p:cNvGrpSpPr>
              <p:nvPr/>
            </p:nvGrpSpPr>
            <p:grpSpPr bwMode="auto">
              <a:xfrm>
                <a:off x="0" y="1536"/>
                <a:ext cx="2989" cy="384"/>
                <a:chOff x="0" y="1536"/>
                <a:chExt cx="2989" cy="384"/>
              </a:xfrm>
            </p:grpSpPr>
            <p:sp>
              <p:nvSpPr>
                <p:cNvPr id="148537" name="Rectangle 21"/>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eaLnBrk="1" hangingPunct="1"/>
                  <a:r>
                    <a:rPr lang="tr-TR" altLang="tr-TR" sz="1600"/>
                    <a:t>	</a:t>
                  </a:r>
                  <a:endParaRPr lang="tr-TR" altLang="tr-TR" sz="1600" b="0"/>
                </a:p>
              </p:txBody>
            </p:sp>
            <p:sp>
              <p:nvSpPr>
                <p:cNvPr id="148538" name="Rectangle 22"/>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8531" name="Group 23"/>
              <p:cNvGrpSpPr>
                <a:grpSpLocks/>
              </p:cNvGrpSpPr>
              <p:nvPr/>
            </p:nvGrpSpPr>
            <p:grpSpPr bwMode="auto">
              <a:xfrm>
                <a:off x="0" y="1920"/>
                <a:ext cx="2989" cy="384"/>
                <a:chOff x="0" y="1920"/>
                <a:chExt cx="2989" cy="384"/>
              </a:xfrm>
            </p:grpSpPr>
            <p:sp>
              <p:nvSpPr>
                <p:cNvPr id="148535" name="Rectangle 24"/>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2400" b="0"/>
                </a:p>
              </p:txBody>
            </p:sp>
            <p:sp>
              <p:nvSpPr>
                <p:cNvPr id="148536" name="Rectangle 25"/>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48532" name="Group 26"/>
              <p:cNvGrpSpPr>
                <a:grpSpLocks/>
              </p:cNvGrpSpPr>
              <p:nvPr/>
            </p:nvGrpSpPr>
            <p:grpSpPr bwMode="auto">
              <a:xfrm>
                <a:off x="0" y="2304"/>
                <a:ext cx="2989" cy="384"/>
                <a:chOff x="0" y="2304"/>
                <a:chExt cx="2989" cy="384"/>
              </a:xfrm>
            </p:grpSpPr>
            <p:sp>
              <p:nvSpPr>
                <p:cNvPr id="148533" name="Rectangle 27"/>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a:endParaRPr lang="tr-TR" altLang="tr-TR" sz="1600" b="0"/>
                </a:p>
              </p:txBody>
            </p:sp>
            <p:sp>
              <p:nvSpPr>
                <p:cNvPr id="148534" name="Rectangle 28"/>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148525" name="Rectangle 29"/>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148483"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63492" name="Rectangle 31">
            <a:extLst/>
          </p:cNvPr>
          <p:cNvSpPr>
            <a:spLocks noChangeArrowheads="1"/>
          </p:cNvSpPr>
          <p:nvPr/>
        </p:nvSpPr>
        <p:spPr bwMode="auto">
          <a:xfrm>
            <a:off x="0" y="484188"/>
            <a:ext cx="9034463" cy="3336925"/>
          </a:xfrm>
          <a:prstGeom prst="rect">
            <a:avLst/>
          </a:prstGeom>
          <a:noFill/>
          <a:ln w="9525">
            <a:noFill/>
            <a:miter lim="800000"/>
            <a:headEnd/>
            <a:tailEnd/>
          </a:ln>
        </p:spPr>
        <p:txBody>
          <a:bodyPr/>
          <a:lstStyle/>
          <a:p>
            <a:pPr marL="342900" indent="-342900" algn="just" eaLnBrk="1" hangingPunct="1">
              <a:lnSpc>
                <a:spcPct val="90000"/>
              </a:lnSpc>
              <a:spcBef>
                <a:spcPts val="0"/>
              </a:spcBef>
              <a:spcAft>
                <a:spcPts val="1200"/>
              </a:spcAft>
              <a:buClr>
                <a:schemeClr val="accent4">
                  <a:lumMod val="75000"/>
                </a:schemeClr>
              </a:buClr>
              <a:buSzPct val="75000"/>
              <a:buFont typeface="Wingdings" pitchFamily="2" charset="2"/>
              <a:buNone/>
              <a:defRPr/>
            </a:pPr>
            <a:r>
              <a:rPr lang="tr-TR" sz="2000" dirty="0">
                <a:solidFill>
                  <a:srgbClr val="FF0000"/>
                </a:solidFill>
                <a:latin typeface="Arial" charset="0"/>
                <a:cs typeface="Times New Roman" pitchFamily="18" charset="0"/>
              </a:rPr>
              <a:t>	2- ENGELLİLİK İNDİRİMİ</a:t>
            </a:r>
          </a:p>
          <a:p>
            <a:pPr marL="342900" indent="-342900" algn="just" eaLnBrk="1" hangingPunct="1">
              <a:lnSpc>
                <a:spcPts val="2300"/>
              </a:lnSpc>
              <a:spcBef>
                <a:spcPts val="0"/>
              </a:spcBef>
              <a:spcAft>
                <a:spcPts val="600"/>
              </a:spcAft>
              <a:buClr>
                <a:srgbClr val="FF0000"/>
              </a:buClr>
              <a:buSzPct val="75000"/>
              <a:buFont typeface="Wingdings" panose="05000000000000000000" pitchFamily="2" charset="2"/>
              <a:buChar char="q"/>
              <a:defRPr/>
            </a:pPr>
            <a:r>
              <a:rPr lang="tr-TR" sz="1600" dirty="0">
                <a:solidFill>
                  <a:srgbClr val="000000"/>
                </a:solidFill>
                <a:latin typeface="Arial" charset="0"/>
              </a:rPr>
              <a:t>Engellilik indiriminden ücret geliri elde eden özürlü </a:t>
            </a:r>
            <a:r>
              <a:rPr lang="tr-TR" sz="1600" dirty="0">
                <a:solidFill>
                  <a:srgbClr val="FF0000"/>
                </a:solidFill>
                <a:latin typeface="Arial" charset="0"/>
              </a:rPr>
              <a:t>hizmet erbabının </a:t>
            </a:r>
            <a:r>
              <a:rPr lang="tr-TR" sz="1600" dirty="0">
                <a:solidFill>
                  <a:srgbClr val="000000"/>
                </a:solidFill>
                <a:latin typeface="Arial" charset="0"/>
              </a:rPr>
              <a:t>yanı sıra, bakmakla yükümlü olduğu özürlü kişi bulunması halinde bu kişiler içinde ayrıca yararlanılabileceklerdir. </a:t>
            </a:r>
          </a:p>
          <a:p>
            <a:pPr marL="342900" indent="-342900" algn="just" eaLnBrk="1" hangingPunct="1">
              <a:lnSpc>
                <a:spcPts val="2300"/>
              </a:lnSpc>
              <a:spcBef>
                <a:spcPts val="0"/>
              </a:spcBef>
              <a:spcAft>
                <a:spcPts val="600"/>
              </a:spcAft>
              <a:buClr>
                <a:srgbClr val="FF0000"/>
              </a:buClr>
              <a:buSzPct val="75000"/>
              <a:buFont typeface="Wingdings" panose="05000000000000000000" pitchFamily="2" charset="2"/>
              <a:buChar char="q"/>
              <a:defRPr/>
            </a:pPr>
            <a:r>
              <a:rPr lang="tr-TR" sz="1600" dirty="0">
                <a:solidFill>
                  <a:srgbClr val="000000"/>
                </a:solidFill>
                <a:latin typeface="Arial" charset="0"/>
              </a:rPr>
              <a:t>Ayrıca, engelli </a:t>
            </a:r>
            <a:r>
              <a:rPr lang="tr-TR" sz="1600" dirty="0">
                <a:solidFill>
                  <a:srgbClr val="FF0000"/>
                </a:solidFill>
                <a:latin typeface="Arial" charset="0"/>
              </a:rPr>
              <a:t>serbest meslek erbabının </a:t>
            </a:r>
            <a:r>
              <a:rPr lang="tr-TR" sz="1600" dirty="0">
                <a:solidFill>
                  <a:srgbClr val="000000"/>
                </a:solidFill>
                <a:latin typeface="Arial" charset="0"/>
              </a:rPr>
              <a:t>yanı sıra, serbest meslek erbabının bakmakla yükümlü olduğu engelli kişi bulunması halinde de bu kişiler ayrıca yararlanabileceklerdir. </a:t>
            </a:r>
          </a:p>
          <a:p>
            <a:pPr marL="342900" indent="-342900" algn="just" eaLnBrk="1" hangingPunct="1">
              <a:lnSpc>
                <a:spcPts val="2300"/>
              </a:lnSpc>
              <a:spcBef>
                <a:spcPts val="0"/>
              </a:spcBef>
              <a:spcAft>
                <a:spcPts val="600"/>
              </a:spcAft>
              <a:buClr>
                <a:srgbClr val="FF0000"/>
              </a:buClr>
              <a:buSzPct val="75000"/>
              <a:buFont typeface="Wingdings" panose="05000000000000000000" pitchFamily="2" charset="2"/>
              <a:buChar char="q"/>
              <a:defRPr/>
            </a:pPr>
            <a:r>
              <a:rPr lang="tr-TR" sz="1600" dirty="0">
                <a:solidFill>
                  <a:srgbClr val="FF0000"/>
                </a:solidFill>
                <a:latin typeface="Arial" charset="0"/>
              </a:rPr>
              <a:t>Basit usulde ticari kazanç sahipleri </a:t>
            </a:r>
            <a:r>
              <a:rPr lang="tr-TR" sz="1600" dirty="0">
                <a:solidFill>
                  <a:srgbClr val="000000"/>
                </a:solidFill>
                <a:latin typeface="Arial" charset="0"/>
              </a:rPr>
              <a:t>ise engellilik indiriminden bizzat kendileri özürlü olmaları durumunda yararlanabilecek, bakmakla yükümlü olduğu kimseler engelli olsa dahi bunlar için yararlanamayacaktır.</a:t>
            </a:r>
          </a:p>
        </p:txBody>
      </p:sp>
      <p:sp>
        <p:nvSpPr>
          <p:cNvPr id="148485" name="3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E9D47ED-2707-4095-9A17-A557A06F91A4}" type="slidenum">
              <a:rPr lang="tr-TR" altLang="tr-TR" sz="1200" smtClean="0">
                <a:solidFill>
                  <a:srgbClr val="898989"/>
                </a:solidFill>
              </a:rPr>
              <a:pPr/>
              <a:t>138</a:t>
            </a:fld>
            <a:endParaRPr lang="tr-TR" altLang="tr-TR" sz="1200">
              <a:solidFill>
                <a:srgbClr val="898989"/>
              </a:solidFill>
            </a:endParaRPr>
          </a:p>
        </p:txBody>
      </p:sp>
      <p:graphicFrame>
        <p:nvGraphicFramePr>
          <p:cNvPr id="2" name="Tablo 1"/>
          <p:cNvGraphicFramePr>
            <a:graphicFrameLocks noGrp="1"/>
          </p:cNvGraphicFramePr>
          <p:nvPr/>
        </p:nvGraphicFramePr>
        <p:xfrm>
          <a:off x="109538" y="3924300"/>
          <a:ext cx="8801100" cy="2730502"/>
        </p:xfrm>
        <a:graphic>
          <a:graphicData uri="http://schemas.openxmlformats.org/drawingml/2006/table">
            <a:tbl>
              <a:tblPr/>
              <a:tblGrid>
                <a:gridCol w="3032125">
                  <a:extLst>
                    <a:ext uri="{9D8B030D-6E8A-4147-A177-3AD203B41FA5}">
                      <a16:colId xmlns:a16="http://schemas.microsoft.com/office/drawing/2014/main" val="20000"/>
                    </a:ext>
                  </a:extLst>
                </a:gridCol>
                <a:gridCol w="1587500">
                  <a:extLst>
                    <a:ext uri="{9D8B030D-6E8A-4147-A177-3AD203B41FA5}">
                      <a16:colId xmlns:a16="http://schemas.microsoft.com/office/drawing/2014/main" val="20001"/>
                    </a:ext>
                  </a:extLst>
                </a:gridCol>
                <a:gridCol w="1804987">
                  <a:extLst>
                    <a:ext uri="{9D8B030D-6E8A-4147-A177-3AD203B41FA5}">
                      <a16:colId xmlns:a16="http://schemas.microsoft.com/office/drawing/2014/main" val="20002"/>
                    </a:ext>
                  </a:extLst>
                </a:gridCol>
                <a:gridCol w="1227138">
                  <a:extLst>
                    <a:ext uri="{9D8B030D-6E8A-4147-A177-3AD203B41FA5}">
                      <a16:colId xmlns:a16="http://schemas.microsoft.com/office/drawing/2014/main" val="20003"/>
                    </a:ext>
                  </a:extLst>
                </a:gridCol>
                <a:gridCol w="1149350">
                  <a:extLst>
                    <a:ext uri="{9D8B030D-6E8A-4147-A177-3AD203B41FA5}">
                      <a16:colId xmlns:a16="http://schemas.microsoft.com/office/drawing/2014/main" val="20004"/>
                    </a:ext>
                  </a:extLst>
                </a:gridCol>
              </a:tblGrid>
              <a:tr h="412750">
                <a:tc rowSpan="2">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C00000"/>
                          </a:solidFill>
                          <a:effectLst/>
                          <a:latin typeface="Arial TUR" panose="020B0604020202020204" pitchFamily="34" charset="0"/>
                          <a:ea typeface="Arial TUR" panose="020B0604020202020204" pitchFamily="34" charset="0"/>
                          <a:cs typeface="Arial TUR" panose="020B0604020202020204" pitchFamily="34" charset="0"/>
                        </a:rPr>
                        <a:t>YILLAR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a:ln>
                          <a:noFill/>
                        </a:ln>
                        <a:solidFill>
                          <a:srgbClr val="C00000"/>
                        </a:solidFill>
                        <a:effectLst/>
                        <a:latin typeface="Arial TUR" panose="020B0604020202020204" pitchFamily="34" charset="0"/>
                        <a:ea typeface="Arial TUR" panose="020B0604020202020204" pitchFamily="34" charset="0"/>
                        <a:cs typeface="Arial TUR"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a:ln>
                            <a:noFill/>
                          </a:ln>
                          <a:solidFill>
                            <a:srgbClr val="C00000"/>
                          </a:solidFill>
                          <a:effectLst/>
                          <a:latin typeface="Arial TUR" panose="020B0604020202020204" pitchFamily="34" charset="0"/>
                          <a:ea typeface="Arial TUR" panose="020B0604020202020204" pitchFamily="34" charset="0"/>
                          <a:cs typeface="Arial TUR" panose="020B0604020202020204" pitchFamily="34" charset="0"/>
                        </a:rPr>
                        <a:t>2018 YILI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gridSpan="2">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a:ln>
                            <a:noFill/>
                          </a:ln>
                          <a:solidFill>
                            <a:srgbClr val="C00000"/>
                          </a:solidFill>
                          <a:effectLst/>
                          <a:latin typeface="Arial TUR" panose="020B0604020202020204" pitchFamily="34" charset="0"/>
                          <a:ea typeface="Arial TUR" panose="020B0604020202020204" pitchFamily="34" charset="0"/>
                          <a:cs typeface="Arial TUR" panose="020B0604020202020204" pitchFamily="34" charset="0"/>
                        </a:rPr>
                        <a:t>2019 YILI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extLst>
                  <a:ext uri="{0D108BD9-81ED-4DB2-BD59-A6C34878D82A}">
                    <a16:rowId xmlns:a16="http://schemas.microsoft.com/office/drawing/2014/main" val="10000"/>
                  </a:ext>
                </a:extLst>
              </a:tr>
              <a:tr h="604838">
                <a:tc vMerge="1">
                  <a:txBody>
                    <a:bodyPr/>
                    <a:lstStyle/>
                    <a:p>
                      <a:endParaRPr lang="tr-TR"/>
                    </a:p>
                  </a:txBody>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C00000"/>
                          </a:solidFill>
                          <a:effectLst/>
                          <a:latin typeface="Arial TUR" panose="020B0604020202020204" pitchFamily="34" charset="0"/>
                          <a:ea typeface="Arial TUR" panose="020B0604020202020204" pitchFamily="34" charset="0"/>
                          <a:cs typeface="Arial TUR" panose="020B0604020202020204" pitchFamily="34" charset="0"/>
                        </a:rPr>
                        <a:t>AYLIK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C00000"/>
                          </a:solidFill>
                          <a:effectLst/>
                          <a:latin typeface="Arial TUR" panose="020B0604020202020204" pitchFamily="34" charset="0"/>
                          <a:ea typeface="Arial TUR" panose="020B0604020202020204" pitchFamily="34" charset="0"/>
                          <a:cs typeface="Arial TUR" panose="020B0604020202020204" pitchFamily="34" charset="0"/>
                        </a:rPr>
                        <a:t>TUTAR</a:t>
                      </a:r>
                    </a:p>
                  </a:txBody>
                  <a:tcP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5DC"/>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C00000"/>
                          </a:solidFill>
                          <a:effectLst/>
                          <a:latin typeface="Arial TUR" panose="020B0604020202020204" pitchFamily="34" charset="0"/>
                          <a:ea typeface="Arial TUR" panose="020B0604020202020204" pitchFamily="34" charset="0"/>
                          <a:cs typeface="Arial TUR" panose="020B0604020202020204" pitchFamily="34" charset="0"/>
                        </a:rPr>
                        <a:t>YILLIK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C00000"/>
                          </a:solidFill>
                          <a:effectLst/>
                          <a:latin typeface="Arial TUR" panose="020B0604020202020204" pitchFamily="34" charset="0"/>
                          <a:ea typeface="Arial TUR" panose="020B0604020202020204" pitchFamily="34" charset="0"/>
                          <a:cs typeface="Arial TUR" panose="020B0604020202020204" pitchFamily="34" charset="0"/>
                        </a:rPr>
                        <a:t>TUTAR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5DC"/>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C00000"/>
                          </a:solidFill>
                          <a:effectLst/>
                          <a:latin typeface="Arial TUR" panose="020B0604020202020204" pitchFamily="34" charset="0"/>
                          <a:ea typeface="Arial TUR" panose="020B0604020202020204" pitchFamily="34" charset="0"/>
                          <a:cs typeface="Arial TUR" panose="020B0604020202020204" pitchFamily="34" charset="0"/>
                        </a:rPr>
                        <a:t>AYLIK TUTAR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5DC"/>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C00000"/>
                          </a:solidFill>
                          <a:effectLst/>
                          <a:latin typeface="Arial TUR" panose="020B0604020202020204" pitchFamily="34" charset="0"/>
                          <a:ea typeface="Arial TUR" panose="020B0604020202020204" pitchFamily="34" charset="0"/>
                          <a:cs typeface="Arial TUR" panose="020B0604020202020204" pitchFamily="34" charset="0"/>
                        </a:rPr>
                        <a:t>YILLIK TUTAR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5DC"/>
                    </a:solidFill>
                  </a:tcPr>
                </a:tc>
                <a:extLst>
                  <a:ext uri="{0D108BD9-81ED-4DB2-BD59-A6C34878D82A}">
                    <a16:rowId xmlns:a16="http://schemas.microsoft.com/office/drawing/2014/main" val="10001"/>
                  </a:ext>
                </a:extLst>
              </a:tr>
              <a:tr h="503238">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2060"/>
                          </a:solidFill>
                          <a:effectLst/>
                          <a:latin typeface="Arial TUR" panose="020B0604020202020204" pitchFamily="34" charset="0"/>
                          <a:ea typeface="Arial TUR" panose="020B0604020202020204" pitchFamily="34" charset="0"/>
                          <a:cs typeface="Arial TUR" panose="020B0604020202020204" pitchFamily="34" charset="0"/>
                        </a:rPr>
                        <a:t>Birinci derece engelliler için </a:t>
                      </a:r>
                      <a:endPar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2060"/>
                          </a:solidFill>
                          <a:effectLst/>
                          <a:latin typeface="Arial TUR" panose="020B0604020202020204" pitchFamily="34" charset="0"/>
                          <a:ea typeface="Arial TUR" panose="020B0604020202020204" pitchFamily="34" charset="0"/>
                          <a:cs typeface="Arial TUR" panose="020B0604020202020204" pitchFamily="34" charset="0"/>
                        </a:rPr>
                        <a:t>1.000 TL</a:t>
                      </a:r>
                      <a:endPar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12.000 TL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2060"/>
                          </a:solidFill>
                          <a:effectLst/>
                          <a:latin typeface="Arial TUR" panose="020B0604020202020204" pitchFamily="34" charset="0"/>
                          <a:ea typeface="Arial TUR" panose="020B0604020202020204" pitchFamily="34" charset="0"/>
                          <a:cs typeface="Arial TUR" panose="020B0604020202020204" pitchFamily="34" charset="0"/>
                        </a:rPr>
                        <a:t>1.200 TL </a:t>
                      </a:r>
                      <a:endPar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14.400 TL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extLst>
                  <a:ext uri="{0D108BD9-81ED-4DB2-BD59-A6C34878D82A}">
                    <a16:rowId xmlns:a16="http://schemas.microsoft.com/office/drawing/2014/main" val="10002"/>
                  </a:ext>
                </a:extLst>
              </a:tr>
              <a:tr h="604838">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2060"/>
                          </a:solidFill>
                          <a:effectLst/>
                          <a:latin typeface="Arial TUR" panose="020B0604020202020204" pitchFamily="34" charset="0"/>
                          <a:ea typeface="Arial TUR" panose="020B0604020202020204" pitchFamily="34" charset="0"/>
                          <a:cs typeface="Arial TUR" panose="020B0604020202020204" pitchFamily="34" charset="0"/>
                        </a:rPr>
                        <a:t>İkinci derece engelliler için </a:t>
                      </a:r>
                      <a:endPar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5DC"/>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2060"/>
                          </a:solidFill>
                          <a:effectLst/>
                          <a:latin typeface="Arial TUR" panose="020B0604020202020204" pitchFamily="34" charset="0"/>
                          <a:ea typeface="Arial TUR" panose="020B0604020202020204" pitchFamily="34" charset="0"/>
                          <a:cs typeface="Arial TUR" panose="020B0604020202020204" pitchFamily="34" charset="0"/>
                        </a:rPr>
                        <a:t>530   TL</a:t>
                      </a:r>
                      <a:endPar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5DC"/>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6.360 TL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5DC"/>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2060"/>
                          </a:solidFill>
                          <a:effectLst/>
                          <a:latin typeface="Arial TUR" panose="020B0604020202020204" pitchFamily="34" charset="0"/>
                          <a:ea typeface="Arial TUR" panose="020B0604020202020204" pitchFamily="34" charset="0"/>
                          <a:cs typeface="Arial TUR" panose="020B0604020202020204" pitchFamily="34" charset="0"/>
                        </a:rPr>
                        <a:t>650 TL</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5DC"/>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7.800 TL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5DC"/>
                    </a:solidFill>
                  </a:tcPr>
                </a:tc>
                <a:extLst>
                  <a:ext uri="{0D108BD9-81ED-4DB2-BD59-A6C34878D82A}">
                    <a16:rowId xmlns:a16="http://schemas.microsoft.com/office/drawing/2014/main" val="10003"/>
                  </a:ext>
                </a:extLst>
              </a:tr>
              <a:tr h="604838">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2060"/>
                          </a:solidFill>
                          <a:effectLst/>
                          <a:latin typeface="Arial TUR" panose="020B0604020202020204" pitchFamily="34" charset="0"/>
                          <a:ea typeface="Arial TUR" panose="020B0604020202020204" pitchFamily="34" charset="0"/>
                          <a:cs typeface="Arial TUR" panose="020B0604020202020204" pitchFamily="34" charset="0"/>
                        </a:rPr>
                        <a:t>Üçüncü derece engelliler için 	</a:t>
                      </a:r>
                      <a:endPar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2060"/>
                          </a:solidFill>
                          <a:effectLst/>
                          <a:latin typeface="Arial TUR" panose="020B0604020202020204" pitchFamily="34" charset="0"/>
                          <a:ea typeface="Arial TUR" panose="020B0604020202020204" pitchFamily="34" charset="0"/>
                          <a:cs typeface="Arial TUR" panose="020B0604020202020204" pitchFamily="34" charset="0"/>
                        </a:rPr>
                        <a:t>240   TL</a:t>
                      </a:r>
                      <a:endPar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2.880 TL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2060"/>
                          </a:solidFill>
                          <a:effectLst/>
                          <a:latin typeface="Arial TUR" panose="020B0604020202020204" pitchFamily="34" charset="0"/>
                          <a:ea typeface="Arial TUR" panose="020B0604020202020204" pitchFamily="34" charset="0"/>
                          <a:cs typeface="Arial TUR" panose="020B0604020202020204" pitchFamily="34" charset="0"/>
                        </a:rPr>
                        <a:t> 290 TL</a:t>
                      </a:r>
                      <a:endPar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3.480 TL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62756658"/>
      </p:ext>
    </p:extLst>
  </p:cSld>
  <p:clrMapOvr>
    <a:masterClrMapping/>
  </p:clrMapOvr>
  <p:transition>
    <p:cover dir="d"/>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30" name="Group 6"/>
          <p:cNvGrpSpPr>
            <a:grpSpLocks/>
          </p:cNvGrpSpPr>
          <p:nvPr/>
        </p:nvGrpSpPr>
        <p:grpSpPr bwMode="auto">
          <a:xfrm>
            <a:off x="1219200" y="1295400"/>
            <a:ext cx="7086600" cy="4276725"/>
            <a:chOff x="-3" y="-3"/>
            <a:chExt cx="2995" cy="2694"/>
          </a:xfrm>
        </p:grpSpPr>
        <p:grpSp>
          <p:nvGrpSpPr>
            <p:cNvPr id="150534" name="Group 7"/>
            <p:cNvGrpSpPr>
              <a:grpSpLocks/>
            </p:cNvGrpSpPr>
            <p:nvPr/>
          </p:nvGrpSpPr>
          <p:grpSpPr bwMode="auto">
            <a:xfrm>
              <a:off x="0" y="0"/>
              <a:ext cx="2989" cy="2688"/>
              <a:chOff x="0" y="0"/>
              <a:chExt cx="2989" cy="2688"/>
            </a:xfrm>
          </p:grpSpPr>
          <p:grpSp>
            <p:nvGrpSpPr>
              <p:cNvPr id="150536" name="Group 8"/>
              <p:cNvGrpSpPr>
                <a:grpSpLocks/>
              </p:cNvGrpSpPr>
              <p:nvPr/>
            </p:nvGrpSpPr>
            <p:grpSpPr bwMode="auto">
              <a:xfrm>
                <a:off x="0" y="0"/>
                <a:ext cx="2989" cy="384"/>
                <a:chOff x="0" y="0"/>
                <a:chExt cx="2989" cy="384"/>
              </a:xfrm>
            </p:grpSpPr>
            <p:sp>
              <p:nvSpPr>
                <p:cNvPr id="150555" name="Rectangle 9"/>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endParaRPr lang="en-US" altLang="tr-TR" sz="2000" b="0"/>
                </a:p>
              </p:txBody>
            </p:sp>
            <p:sp>
              <p:nvSpPr>
                <p:cNvPr id="150556" name="Rectangle 10"/>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0537" name="Group 11"/>
              <p:cNvGrpSpPr>
                <a:grpSpLocks/>
              </p:cNvGrpSpPr>
              <p:nvPr/>
            </p:nvGrpSpPr>
            <p:grpSpPr bwMode="auto">
              <a:xfrm>
                <a:off x="0" y="384"/>
                <a:ext cx="2989" cy="384"/>
                <a:chOff x="0" y="384"/>
                <a:chExt cx="2989" cy="384"/>
              </a:xfrm>
            </p:grpSpPr>
            <p:sp>
              <p:nvSpPr>
                <p:cNvPr id="150553" name="Rectangle 12"/>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150554" name="Rectangle 13"/>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0538" name="Group 14"/>
              <p:cNvGrpSpPr>
                <a:grpSpLocks/>
              </p:cNvGrpSpPr>
              <p:nvPr/>
            </p:nvGrpSpPr>
            <p:grpSpPr bwMode="auto">
              <a:xfrm>
                <a:off x="0" y="768"/>
                <a:ext cx="2989" cy="384"/>
                <a:chOff x="0" y="768"/>
                <a:chExt cx="2989" cy="384"/>
              </a:xfrm>
            </p:grpSpPr>
            <p:sp>
              <p:nvSpPr>
                <p:cNvPr id="150551" name="Rectangle 15"/>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a:endParaRPr lang="en-US" altLang="tr-TR" sz="1600" b="0"/>
                </a:p>
              </p:txBody>
            </p:sp>
            <p:sp>
              <p:nvSpPr>
                <p:cNvPr id="150552" name="Rectangle 16"/>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0539" name="Group 17"/>
              <p:cNvGrpSpPr>
                <a:grpSpLocks/>
              </p:cNvGrpSpPr>
              <p:nvPr/>
            </p:nvGrpSpPr>
            <p:grpSpPr bwMode="auto">
              <a:xfrm>
                <a:off x="0" y="1152"/>
                <a:ext cx="2989" cy="384"/>
                <a:chOff x="0" y="1152"/>
                <a:chExt cx="2989" cy="384"/>
              </a:xfrm>
            </p:grpSpPr>
            <p:sp>
              <p:nvSpPr>
                <p:cNvPr id="150549" name="Rectangle 18"/>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1600" b="0"/>
                </a:p>
              </p:txBody>
            </p:sp>
            <p:sp>
              <p:nvSpPr>
                <p:cNvPr id="150550" name="Rectangle 19"/>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0540" name="Group 20"/>
              <p:cNvGrpSpPr>
                <a:grpSpLocks/>
              </p:cNvGrpSpPr>
              <p:nvPr/>
            </p:nvGrpSpPr>
            <p:grpSpPr bwMode="auto">
              <a:xfrm>
                <a:off x="0" y="1536"/>
                <a:ext cx="2989" cy="384"/>
                <a:chOff x="0" y="1536"/>
                <a:chExt cx="2989" cy="384"/>
              </a:xfrm>
            </p:grpSpPr>
            <p:sp>
              <p:nvSpPr>
                <p:cNvPr id="150547" name="Rectangle 21"/>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eaLnBrk="1" hangingPunct="1"/>
                  <a:r>
                    <a:rPr lang="tr-TR" altLang="tr-TR" sz="1600"/>
                    <a:t>	</a:t>
                  </a:r>
                  <a:endParaRPr lang="tr-TR" altLang="tr-TR" sz="1600" b="0"/>
                </a:p>
              </p:txBody>
            </p:sp>
            <p:sp>
              <p:nvSpPr>
                <p:cNvPr id="150548" name="Rectangle 22"/>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0541" name="Group 23"/>
              <p:cNvGrpSpPr>
                <a:grpSpLocks/>
              </p:cNvGrpSpPr>
              <p:nvPr/>
            </p:nvGrpSpPr>
            <p:grpSpPr bwMode="auto">
              <a:xfrm>
                <a:off x="0" y="1920"/>
                <a:ext cx="2989" cy="384"/>
                <a:chOff x="0" y="1920"/>
                <a:chExt cx="2989" cy="384"/>
              </a:xfrm>
            </p:grpSpPr>
            <p:sp>
              <p:nvSpPr>
                <p:cNvPr id="150545" name="Rectangle 24"/>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2400" b="0"/>
                </a:p>
              </p:txBody>
            </p:sp>
            <p:sp>
              <p:nvSpPr>
                <p:cNvPr id="150546" name="Rectangle 25"/>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0542" name="Group 26"/>
              <p:cNvGrpSpPr>
                <a:grpSpLocks/>
              </p:cNvGrpSpPr>
              <p:nvPr/>
            </p:nvGrpSpPr>
            <p:grpSpPr bwMode="auto">
              <a:xfrm>
                <a:off x="0" y="2304"/>
                <a:ext cx="2989" cy="384"/>
                <a:chOff x="0" y="2304"/>
                <a:chExt cx="2989" cy="384"/>
              </a:xfrm>
            </p:grpSpPr>
            <p:sp>
              <p:nvSpPr>
                <p:cNvPr id="150543" name="Rectangle 27"/>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a:endParaRPr lang="tr-TR" altLang="tr-TR" sz="1600" b="0"/>
                </a:p>
              </p:txBody>
            </p:sp>
            <p:sp>
              <p:nvSpPr>
                <p:cNvPr id="150544" name="Rectangle 28"/>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150535" name="Rectangle 29"/>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150531"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110596" name="Rectangle 33">
            <a:extLst/>
          </p:cNvPr>
          <p:cNvSpPr>
            <a:spLocks noChangeArrowheads="1"/>
          </p:cNvSpPr>
          <p:nvPr/>
        </p:nvSpPr>
        <p:spPr bwMode="auto">
          <a:xfrm>
            <a:off x="107950" y="620713"/>
            <a:ext cx="89281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33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334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334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334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334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334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334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334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334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r>
              <a:rPr lang="tr-TR" sz="2000" dirty="0">
                <a:solidFill>
                  <a:srgbClr val="FF0000"/>
                </a:solidFill>
                <a:latin typeface="Arial" panose="020B0604020202020204" pitchFamily="34" charset="0"/>
                <a:cs typeface="Arial" panose="020B0604020202020204" pitchFamily="34" charset="0"/>
              </a:rPr>
              <a:t>3- ÖZEL EĞİTİM VE SAĞLIK GİDERLERİ</a:t>
            </a:r>
          </a:p>
          <a:p>
            <a:pPr algn="just" eaLnBrk="1" hangingPunct="1">
              <a:spcBef>
                <a:spcPct val="0"/>
              </a:spcBef>
              <a:buFontTx/>
              <a:buNone/>
              <a:defRPr/>
            </a:pPr>
            <a:endParaRPr lang="tr-TR" sz="1200" dirty="0">
              <a:solidFill>
                <a:srgbClr val="CC3300"/>
              </a:solidFill>
              <a:latin typeface="Arial" panose="020B0604020202020204" pitchFamily="34" charset="0"/>
              <a:cs typeface="Arial" panose="020B0604020202020204" pitchFamily="34" charset="0"/>
            </a:endParaRPr>
          </a:p>
          <a:p>
            <a:pPr algn="just" eaLnBrk="1" hangingPunct="1">
              <a:lnSpc>
                <a:spcPct val="120000"/>
              </a:lnSpc>
              <a:spcBef>
                <a:spcPct val="0"/>
              </a:spcBef>
              <a:buFontTx/>
              <a:buNone/>
              <a:defRPr/>
            </a:pPr>
            <a:r>
              <a:rPr lang="tr-TR" sz="1800" dirty="0">
                <a:latin typeface="Arial" panose="020B0604020202020204" pitchFamily="34" charset="0"/>
              </a:rPr>
              <a:t>Mükellefin kendisi, eşi ve </a:t>
            </a:r>
            <a:r>
              <a:rPr lang="tr-TR" sz="1800" u="sng" dirty="0">
                <a:solidFill>
                  <a:srgbClr val="FF0000"/>
                </a:solidFill>
                <a:latin typeface="Arial" panose="020B0604020202020204" pitchFamily="34" charset="0"/>
              </a:rPr>
              <a:t>küçük çocuklarına</a:t>
            </a:r>
            <a:r>
              <a:rPr lang="tr-TR" sz="1800" dirty="0">
                <a:solidFill>
                  <a:srgbClr val="FF0000"/>
                </a:solidFill>
                <a:latin typeface="Arial" panose="020B0604020202020204" pitchFamily="34" charset="0"/>
              </a:rPr>
              <a:t> </a:t>
            </a:r>
            <a:r>
              <a:rPr lang="tr-TR" sz="1800" dirty="0">
                <a:latin typeface="Arial" panose="020B0604020202020204" pitchFamily="34" charset="0"/>
              </a:rPr>
              <a:t>için yaptığı eğitim ve sağlık harcamaları aşağıdaki şartlarla beyannamede indirim konusu yapılabilir.</a:t>
            </a:r>
          </a:p>
          <a:p>
            <a:pPr algn="just" eaLnBrk="1" hangingPunct="1">
              <a:lnSpc>
                <a:spcPct val="120000"/>
              </a:lnSpc>
              <a:spcBef>
                <a:spcPct val="0"/>
              </a:spcBef>
              <a:buFontTx/>
              <a:buNone/>
              <a:defRPr/>
            </a:pPr>
            <a:endParaRPr lang="tr-TR" sz="1200" dirty="0">
              <a:latin typeface="Arial" panose="020B0604020202020204" pitchFamily="34" charset="0"/>
            </a:endParaRPr>
          </a:p>
          <a:p>
            <a:pPr marL="285750" indent="-285750" algn="just" eaLnBrk="1" hangingPunct="1">
              <a:lnSpc>
                <a:spcPct val="120000"/>
              </a:lnSpc>
              <a:spcBef>
                <a:spcPct val="0"/>
              </a:spcBef>
              <a:buClr>
                <a:srgbClr val="FF0000"/>
              </a:buClr>
              <a:buFont typeface="Wingdings" panose="05000000000000000000" pitchFamily="2" charset="2"/>
              <a:buChar char="Ø"/>
              <a:defRPr/>
            </a:pPr>
            <a:r>
              <a:rPr lang="tr-TR" sz="1800" u="sng" dirty="0">
                <a:latin typeface="Arial" panose="020B0604020202020204" pitchFamily="34" charset="0"/>
              </a:rPr>
              <a:t>Beyan edilen gelirin</a:t>
            </a:r>
            <a:r>
              <a:rPr lang="tr-TR" sz="1800" dirty="0">
                <a:latin typeface="Arial" panose="020B0604020202020204" pitchFamily="34" charset="0"/>
              </a:rPr>
              <a:t> % 10'unu aşmaması, </a:t>
            </a:r>
          </a:p>
          <a:p>
            <a:pPr marL="171450" indent="-171450" algn="just" eaLnBrk="1" hangingPunct="1">
              <a:lnSpc>
                <a:spcPct val="120000"/>
              </a:lnSpc>
              <a:spcBef>
                <a:spcPct val="0"/>
              </a:spcBef>
              <a:buClr>
                <a:srgbClr val="FF0000"/>
              </a:buClr>
              <a:buFont typeface="Wingdings" panose="05000000000000000000" pitchFamily="2" charset="2"/>
              <a:buChar char="Ø"/>
              <a:defRPr/>
            </a:pPr>
            <a:endParaRPr lang="tr-TR" sz="1200" dirty="0">
              <a:latin typeface="Arial" panose="020B0604020202020204" pitchFamily="34" charset="0"/>
            </a:endParaRPr>
          </a:p>
          <a:p>
            <a:pPr marL="285750" indent="-285750" algn="just" eaLnBrk="1" hangingPunct="1">
              <a:lnSpc>
                <a:spcPct val="120000"/>
              </a:lnSpc>
              <a:spcBef>
                <a:spcPct val="0"/>
              </a:spcBef>
              <a:buClr>
                <a:srgbClr val="FF0000"/>
              </a:buClr>
              <a:buFont typeface="Wingdings" panose="05000000000000000000" pitchFamily="2" charset="2"/>
              <a:buChar char="Ø"/>
              <a:defRPr/>
            </a:pPr>
            <a:r>
              <a:rPr lang="tr-TR" sz="1800" dirty="0">
                <a:latin typeface="Arial" panose="020B0604020202020204" pitchFamily="34" charset="0"/>
              </a:rPr>
              <a:t>Türkiye'de yapılması,</a:t>
            </a:r>
          </a:p>
          <a:p>
            <a:pPr algn="just" eaLnBrk="1" hangingPunct="1">
              <a:lnSpc>
                <a:spcPct val="120000"/>
              </a:lnSpc>
              <a:spcBef>
                <a:spcPct val="0"/>
              </a:spcBef>
              <a:buClr>
                <a:srgbClr val="FF0000"/>
              </a:buClr>
              <a:buFont typeface="Arial" panose="020B0604020202020204" pitchFamily="34" charset="0"/>
              <a:buNone/>
              <a:defRPr/>
            </a:pPr>
            <a:endParaRPr lang="tr-TR" sz="1200" dirty="0">
              <a:latin typeface="Arial" panose="020B0604020202020204" pitchFamily="34" charset="0"/>
            </a:endParaRPr>
          </a:p>
          <a:p>
            <a:pPr marL="285750" indent="-285750" algn="just" eaLnBrk="1" hangingPunct="1">
              <a:lnSpc>
                <a:spcPct val="120000"/>
              </a:lnSpc>
              <a:spcBef>
                <a:spcPct val="0"/>
              </a:spcBef>
              <a:buClr>
                <a:srgbClr val="FF0000"/>
              </a:buClr>
              <a:buFont typeface="Wingdings" panose="05000000000000000000" pitchFamily="2" charset="2"/>
              <a:buChar char="Ø"/>
              <a:defRPr/>
            </a:pPr>
            <a:r>
              <a:rPr lang="tr-TR" sz="1800" u="sng" dirty="0">
                <a:latin typeface="Arial" panose="020B0604020202020204" pitchFamily="34" charset="0"/>
              </a:rPr>
              <a:t>Gelir veya kurumlar vergisi mükellefiyeti bulunan gerçek veya tüzel kişilerden </a:t>
            </a:r>
            <a:r>
              <a:rPr lang="tr-TR" sz="1800" dirty="0">
                <a:latin typeface="Arial" panose="020B0604020202020204" pitchFamily="34" charset="0"/>
              </a:rPr>
              <a:t>alınacak belgelerle tevsik edilmesi.</a:t>
            </a:r>
          </a:p>
          <a:p>
            <a:pPr algn="just" eaLnBrk="1" hangingPunct="1">
              <a:lnSpc>
                <a:spcPct val="120000"/>
              </a:lnSpc>
              <a:spcBef>
                <a:spcPct val="0"/>
              </a:spcBef>
              <a:buFontTx/>
              <a:buNone/>
              <a:defRPr/>
            </a:pPr>
            <a:endParaRPr lang="tr-TR" sz="1800" dirty="0">
              <a:latin typeface="Arial" panose="020B0604020202020204" pitchFamily="34" charset="0"/>
            </a:endParaRPr>
          </a:p>
          <a:p>
            <a:pPr algn="just" eaLnBrk="1" hangingPunct="1">
              <a:lnSpc>
                <a:spcPct val="120000"/>
              </a:lnSpc>
              <a:spcBef>
                <a:spcPct val="0"/>
              </a:spcBef>
              <a:buFont typeface="Arial" panose="020B0604020202020204" pitchFamily="34" charset="0"/>
              <a:buNone/>
              <a:defRPr/>
            </a:pPr>
            <a:r>
              <a:rPr lang="tr-TR" sz="1800" dirty="0">
                <a:latin typeface="Arial TUR" panose="020B0604020202020204" pitchFamily="34" charset="0"/>
                <a:ea typeface="Times New Roman" panose="02020603050405020304" pitchFamily="18" charset="0"/>
                <a:cs typeface="Arial TUR" panose="020B0604020202020204" pitchFamily="34" charset="0"/>
              </a:rPr>
              <a:t>85 </a:t>
            </a:r>
            <a:r>
              <a:rPr lang="tr-TR" sz="1800" dirty="0" err="1">
                <a:latin typeface="Arial TUR" panose="020B0604020202020204" pitchFamily="34" charset="0"/>
                <a:ea typeface="Times New Roman" panose="02020603050405020304" pitchFamily="18" charset="0"/>
                <a:cs typeface="Arial TUR" panose="020B0604020202020204" pitchFamily="34" charset="0"/>
              </a:rPr>
              <a:t>no’lu</a:t>
            </a:r>
            <a:r>
              <a:rPr lang="tr-TR" sz="1800" dirty="0">
                <a:latin typeface="Arial TUR" panose="020B0604020202020204" pitchFamily="34" charset="0"/>
                <a:ea typeface="Times New Roman" panose="02020603050405020304" pitchFamily="18" charset="0"/>
                <a:cs typeface="Arial TUR" panose="020B0604020202020204" pitchFamily="34" charset="0"/>
              </a:rPr>
              <a:t> Gelir Vergisi Sirkülerinde; "çocuk" veya </a:t>
            </a:r>
            <a:r>
              <a:rPr lang="tr-TR" sz="1800" dirty="0">
                <a:solidFill>
                  <a:srgbClr val="FF0000"/>
                </a:solidFill>
                <a:latin typeface="Arial TUR" panose="020B0604020202020204" pitchFamily="34" charset="0"/>
                <a:ea typeface="Times New Roman" panose="02020603050405020304" pitchFamily="18" charset="0"/>
                <a:cs typeface="Arial TUR" panose="020B0604020202020204" pitchFamily="34" charset="0"/>
              </a:rPr>
              <a:t>"küçük çocuk" </a:t>
            </a:r>
            <a:r>
              <a:rPr lang="tr-TR" sz="1800" dirty="0">
                <a:latin typeface="Arial TUR" panose="020B0604020202020204" pitchFamily="34" charset="0"/>
                <a:ea typeface="Times New Roman" panose="02020603050405020304" pitchFamily="18" charset="0"/>
                <a:cs typeface="Arial TUR" panose="020B0604020202020204" pitchFamily="34" charset="0"/>
              </a:rPr>
              <a:t>tabiri, mükellefle birlikte oturan veya mükellef tarafından bakılan (nafaka verilenler, evlat edinilenler ile ana veya babasını kaybetmiş torunlardan mükellefle birlikte oturanlar dâhil) </a:t>
            </a:r>
            <a:r>
              <a:rPr lang="tr-TR" sz="1800" dirty="0">
                <a:solidFill>
                  <a:srgbClr val="FF0000"/>
                </a:solidFill>
                <a:latin typeface="Arial TUR" panose="020B0604020202020204" pitchFamily="34" charset="0"/>
                <a:ea typeface="Times New Roman" panose="02020603050405020304" pitchFamily="18" charset="0"/>
                <a:cs typeface="Arial TUR" panose="020B0604020202020204" pitchFamily="34" charset="0"/>
              </a:rPr>
              <a:t>18 yaşını veya tahsilde olup 25 yaşını doldurmamış çocukları</a:t>
            </a:r>
            <a:r>
              <a:rPr lang="tr-TR" sz="1800" dirty="0">
                <a:latin typeface="Arial TUR" panose="020B0604020202020204" pitchFamily="34" charset="0"/>
                <a:ea typeface="Times New Roman" panose="02020603050405020304" pitchFamily="18" charset="0"/>
                <a:cs typeface="Arial TUR" panose="020B0604020202020204" pitchFamily="34" charset="0"/>
              </a:rPr>
              <a:t>, "eş" tabiri ise, aralarında yasal evlilik bağı bulunan kişileri ifade eder.  </a:t>
            </a:r>
          </a:p>
          <a:p>
            <a:pPr algn="just" eaLnBrk="1" hangingPunct="1">
              <a:lnSpc>
                <a:spcPct val="120000"/>
              </a:lnSpc>
              <a:spcBef>
                <a:spcPct val="0"/>
              </a:spcBef>
              <a:buFontTx/>
              <a:buNone/>
              <a:defRPr/>
            </a:pPr>
            <a:endParaRPr lang="tr-TR" sz="1800" dirty="0">
              <a:latin typeface="Arial" panose="020B0604020202020204" pitchFamily="34" charset="0"/>
            </a:endParaRPr>
          </a:p>
        </p:txBody>
      </p:sp>
      <p:sp>
        <p:nvSpPr>
          <p:cNvPr id="150533" name="3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3C2C3DC-B395-4885-8495-6AC25F5F7FDE}" type="slidenum">
              <a:rPr lang="tr-TR" altLang="tr-TR" sz="1200" smtClean="0">
                <a:solidFill>
                  <a:srgbClr val="898989"/>
                </a:solidFill>
              </a:rPr>
              <a:pPr/>
              <a:t>139</a:t>
            </a:fld>
            <a:endParaRPr lang="tr-TR" altLang="tr-TR" sz="1200">
              <a:solidFill>
                <a:srgbClr val="898989"/>
              </a:solidFill>
            </a:endParaRPr>
          </a:p>
        </p:txBody>
      </p:sp>
    </p:spTree>
    <p:extLst>
      <p:ext uri="{BB962C8B-B14F-4D97-AF65-F5344CB8AC3E}">
        <p14:creationId xmlns:p14="http://schemas.microsoft.com/office/powerpoint/2010/main" val="4176530138"/>
      </p:ext>
    </p:extLst>
  </p:cSld>
  <p:clrMapOvr>
    <a:masterClrMapping/>
  </p:clrMapOvr>
  <p:transition>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296744"/>
          </a:xfrm>
        </p:spPr>
        <p:txBody>
          <a:bodyPr>
            <a:normAutofit fontScale="70000" lnSpcReduction="20000"/>
          </a:bodyPr>
          <a:lstStyle/>
          <a:p>
            <a:pPr marL="0" indent="0">
              <a:lnSpc>
                <a:spcPct val="120000"/>
              </a:lnSpc>
              <a:buNone/>
            </a:pPr>
            <a:r>
              <a:rPr lang="tr-TR" sz="3200" dirty="0">
                <a:solidFill>
                  <a:srgbClr val="FF0000"/>
                </a:solidFill>
              </a:rPr>
              <a:t>KENTSEL DÖNÜŞÜMDE HATADAN DÖNÜLDÜ…</a:t>
            </a:r>
          </a:p>
          <a:p>
            <a:pPr>
              <a:lnSpc>
                <a:spcPct val="120000"/>
              </a:lnSpc>
            </a:pPr>
            <a:endParaRPr lang="tr-TR" sz="2400" dirty="0"/>
          </a:p>
          <a:p>
            <a:pPr>
              <a:lnSpc>
                <a:spcPct val="120000"/>
              </a:lnSpc>
            </a:pPr>
            <a:r>
              <a:rPr lang="tr-TR" sz="2800" dirty="0"/>
              <a:t>a) Bu Kanun kapsamındaki yapıların dönüşüme tabi tutulmadan önce ilk satışı, devri, tescili ve ipotek tesis edilmesi işlemleri ile bu Kanun kapsamında yapılacak uygulamalar neticesinde meydana gelen yeni yapıların malik, işi yüklenen müteahhit ve en az bir yıldır kiracı veya sınırlı ayni hak sahibi olarak riskli yapıyı kullanan gerçek kişiler veya özel hukuk tüzel kişilerine ilk satışı, devri, tescili ve ipotek tesis edilmesi işlemleri,  </a:t>
            </a:r>
          </a:p>
          <a:p>
            <a:pPr>
              <a:lnSpc>
                <a:spcPct val="120000"/>
              </a:lnSpc>
            </a:pPr>
            <a:r>
              <a:rPr lang="tr-TR" sz="2800" dirty="0"/>
              <a:t>c) Kanun kapsamında yapılacak uygulamalar neticesinde </a:t>
            </a:r>
            <a:r>
              <a:rPr lang="tr-TR" sz="2800" b="1" dirty="0">
                <a:solidFill>
                  <a:srgbClr val="0070C0"/>
                </a:solidFill>
              </a:rPr>
              <a:t>meydana gelen yeni yapıların </a:t>
            </a:r>
            <a:r>
              <a:rPr lang="tr-TR" sz="2800" dirty="0"/>
              <a:t>işi yüklenen müteahhit, Bakanlık, TOKİ, İller Bankası Anonim Şirketi, İdare ve bunların iştirakleri tarafından gerçekleştirilecek </a:t>
            </a:r>
            <a:r>
              <a:rPr lang="tr-TR" sz="2800" b="1" dirty="0">
                <a:solidFill>
                  <a:srgbClr val="0070C0"/>
                </a:solidFill>
              </a:rPr>
              <a:t>ilk satışı, devri, tescili ve ipotek tesis edilmesi işlemleri</a:t>
            </a:r>
            <a:r>
              <a:rPr lang="tr-TR" sz="2800" dirty="0"/>
              <a:t>, ile bu bentlerde belirtilen yapıların dönüşümüne ilişkin olarak Kanun uyarınca yapılacak diğer işlemler noter harcı, tapu harcı, belediyelerce alınan ücret ve harçlardan, veraset ve intikal vergisi, döner sermaye ücreti ve diğer ücretlerden, bu işlemler nedeniyle düzenlenecek kâğıtlar, 10.12.2018/189-8 resmî dairelerin mal ve hizmet alımlarına ilişkin ödemeler sebebiyle düzenlenen kâğıtlar da dahil olmak üzere damga vergisinden İSTİSNADIR. </a:t>
            </a:r>
          </a:p>
          <a:p>
            <a:pPr marL="0" indent="0" algn="just">
              <a:lnSpc>
                <a:spcPct val="120000"/>
              </a:lnSpc>
              <a:buNone/>
            </a:pPr>
            <a:endParaRPr lang="tr-TR" sz="2600" dirty="0"/>
          </a:p>
        </p:txBody>
      </p:sp>
    </p:spTree>
    <p:extLst>
      <p:ext uri="{BB962C8B-B14F-4D97-AF65-F5344CB8AC3E}">
        <p14:creationId xmlns:p14="http://schemas.microsoft.com/office/powerpoint/2010/main" val="58811837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2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C4D897B-C2A1-4EC1-B42B-A04BC02CFCF9}" type="slidenum">
              <a:rPr lang="tr-TR" altLang="tr-TR" sz="1200" smtClean="0">
                <a:solidFill>
                  <a:srgbClr val="898989"/>
                </a:solidFill>
              </a:rPr>
              <a:pPr/>
              <a:t>140</a:t>
            </a:fld>
            <a:endParaRPr lang="tr-TR" altLang="tr-TR" sz="1200">
              <a:solidFill>
                <a:srgbClr val="898989"/>
              </a:solidFill>
            </a:endParaRPr>
          </a:p>
        </p:txBody>
      </p:sp>
      <p:grpSp>
        <p:nvGrpSpPr>
          <p:cNvPr id="152579" name="Group 7"/>
          <p:cNvGrpSpPr>
            <a:grpSpLocks/>
          </p:cNvGrpSpPr>
          <p:nvPr/>
        </p:nvGrpSpPr>
        <p:grpSpPr bwMode="auto">
          <a:xfrm>
            <a:off x="1219200" y="1295400"/>
            <a:ext cx="7086600" cy="4276725"/>
            <a:chOff x="-3" y="-3"/>
            <a:chExt cx="2995" cy="2694"/>
          </a:xfrm>
        </p:grpSpPr>
        <p:grpSp>
          <p:nvGrpSpPr>
            <p:cNvPr id="152582" name="Group 8"/>
            <p:cNvGrpSpPr>
              <a:grpSpLocks/>
            </p:cNvGrpSpPr>
            <p:nvPr/>
          </p:nvGrpSpPr>
          <p:grpSpPr bwMode="auto">
            <a:xfrm>
              <a:off x="0" y="0"/>
              <a:ext cx="2989" cy="2688"/>
              <a:chOff x="0" y="0"/>
              <a:chExt cx="2989" cy="2688"/>
            </a:xfrm>
          </p:grpSpPr>
          <p:grpSp>
            <p:nvGrpSpPr>
              <p:cNvPr id="152584" name="Group 9"/>
              <p:cNvGrpSpPr>
                <a:grpSpLocks/>
              </p:cNvGrpSpPr>
              <p:nvPr/>
            </p:nvGrpSpPr>
            <p:grpSpPr bwMode="auto">
              <a:xfrm>
                <a:off x="0" y="0"/>
                <a:ext cx="2989" cy="384"/>
                <a:chOff x="0" y="0"/>
                <a:chExt cx="2989" cy="384"/>
              </a:xfrm>
            </p:grpSpPr>
            <p:sp>
              <p:nvSpPr>
                <p:cNvPr id="152603"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endParaRPr lang="en-US" altLang="tr-TR" sz="2000" b="0"/>
                </a:p>
              </p:txBody>
            </p:sp>
            <p:sp>
              <p:nvSpPr>
                <p:cNvPr id="152604"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2585" name="Group 12"/>
              <p:cNvGrpSpPr>
                <a:grpSpLocks/>
              </p:cNvGrpSpPr>
              <p:nvPr/>
            </p:nvGrpSpPr>
            <p:grpSpPr bwMode="auto">
              <a:xfrm>
                <a:off x="0" y="384"/>
                <a:ext cx="2989" cy="384"/>
                <a:chOff x="0" y="384"/>
                <a:chExt cx="2989" cy="384"/>
              </a:xfrm>
            </p:grpSpPr>
            <p:sp>
              <p:nvSpPr>
                <p:cNvPr id="152601" name="Rectangle 13"/>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152602"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2586" name="Group 15"/>
              <p:cNvGrpSpPr>
                <a:grpSpLocks/>
              </p:cNvGrpSpPr>
              <p:nvPr/>
            </p:nvGrpSpPr>
            <p:grpSpPr bwMode="auto">
              <a:xfrm>
                <a:off x="0" y="768"/>
                <a:ext cx="2989" cy="384"/>
                <a:chOff x="0" y="768"/>
                <a:chExt cx="2989" cy="384"/>
              </a:xfrm>
            </p:grpSpPr>
            <p:sp>
              <p:nvSpPr>
                <p:cNvPr id="152599"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a:endParaRPr lang="en-US" altLang="tr-TR" sz="1600" b="0"/>
                </a:p>
              </p:txBody>
            </p:sp>
            <p:sp>
              <p:nvSpPr>
                <p:cNvPr id="152600"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2587" name="Group 18"/>
              <p:cNvGrpSpPr>
                <a:grpSpLocks/>
              </p:cNvGrpSpPr>
              <p:nvPr/>
            </p:nvGrpSpPr>
            <p:grpSpPr bwMode="auto">
              <a:xfrm>
                <a:off x="0" y="1152"/>
                <a:ext cx="2989" cy="384"/>
                <a:chOff x="0" y="1152"/>
                <a:chExt cx="2989" cy="384"/>
              </a:xfrm>
            </p:grpSpPr>
            <p:sp>
              <p:nvSpPr>
                <p:cNvPr id="152597"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1600" b="0"/>
                </a:p>
              </p:txBody>
            </p:sp>
            <p:sp>
              <p:nvSpPr>
                <p:cNvPr id="152598"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2588" name="Group 21"/>
              <p:cNvGrpSpPr>
                <a:grpSpLocks/>
              </p:cNvGrpSpPr>
              <p:nvPr/>
            </p:nvGrpSpPr>
            <p:grpSpPr bwMode="auto">
              <a:xfrm>
                <a:off x="0" y="1536"/>
                <a:ext cx="2989" cy="384"/>
                <a:chOff x="0" y="1536"/>
                <a:chExt cx="2989" cy="384"/>
              </a:xfrm>
            </p:grpSpPr>
            <p:sp>
              <p:nvSpPr>
                <p:cNvPr id="152595"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eaLnBrk="1" hangingPunct="1"/>
                  <a:r>
                    <a:rPr lang="tr-TR" altLang="tr-TR" sz="1600"/>
                    <a:t>	</a:t>
                  </a:r>
                  <a:endParaRPr lang="tr-TR" altLang="tr-TR" sz="1600" b="0"/>
                </a:p>
              </p:txBody>
            </p:sp>
            <p:sp>
              <p:nvSpPr>
                <p:cNvPr id="152596"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2589" name="Group 24"/>
              <p:cNvGrpSpPr>
                <a:grpSpLocks/>
              </p:cNvGrpSpPr>
              <p:nvPr/>
            </p:nvGrpSpPr>
            <p:grpSpPr bwMode="auto">
              <a:xfrm>
                <a:off x="0" y="1920"/>
                <a:ext cx="2989" cy="384"/>
                <a:chOff x="0" y="1920"/>
                <a:chExt cx="2989" cy="384"/>
              </a:xfrm>
            </p:grpSpPr>
            <p:sp>
              <p:nvSpPr>
                <p:cNvPr id="152593"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2400" b="0"/>
                </a:p>
              </p:txBody>
            </p:sp>
            <p:sp>
              <p:nvSpPr>
                <p:cNvPr id="152594" name="Rectangle 26"/>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2590" name="Group 27"/>
              <p:cNvGrpSpPr>
                <a:grpSpLocks/>
              </p:cNvGrpSpPr>
              <p:nvPr/>
            </p:nvGrpSpPr>
            <p:grpSpPr bwMode="auto">
              <a:xfrm>
                <a:off x="0" y="2304"/>
                <a:ext cx="2989" cy="384"/>
                <a:chOff x="0" y="2304"/>
                <a:chExt cx="2989" cy="384"/>
              </a:xfrm>
            </p:grpSpPr>
            <p:sp>
              <p:nvSpPr>
                <p:cNvPr id="152591"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a:endParaRPr lang="tr-TR" altLang="tr-TR" sz="1600" b="0"/>
                </a:p>
              </p:txBody>
            </p:sp>
            <p:sp>
              <p:nvSpPr>
                <p:cNvPr id="152592"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152583"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152580"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152581" name="Dikdörtgen 1"/>
          <p:cNvSpPr>
            <a:spLocks noChangeArrowheads="1"/>
          </p:cNvSpPr>
          <p:nvPr/>
        </p:nvSpPr>
        <p:spPr bwMode="auto">
          <a:xfrm>
            <a:off x="-14288" y="487363"/>
            <a:ext cx="9131301" cy="63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ts val="2200"/>
              </a:lnSpc>
              <a:spcAft>
                <a:spcPts val="1200"/>
              </a:spcAft>
              <a:buClr>
                <a:srgbClr val="FF0000"/>
              </a:buClr>
            </a:pPr>
            <a:r>
              <a:rPr lang="tr-TR" altLang="tr-TR" sz="1600" u="sng">
                <a:solidFill>
                  <a:srgbClr val="FF0000"/>
                </a:solidFill>
                <a:cs typeface="Arial" panose="020B0604020202020204" pitchFamily="34" charset="0"/>
              </a:rPr>
              <a:t>ÖZEL EĞİTİM GİDERLERİ ( MUKTEZALAR )</a:t>
            </a:r>
          </a:p>
          <a:p>
            <a:pPr algn="just" eaLnBrk="1" hangingPunct="1">
              <a:lnSpc>
                <a:spcPts val="2200"/>
              </a:lnSpc>
              <a:spcAft>
                <a:spcPts val="1200"/>
              </a:spcAft>
              <a:buClr>
                <a:srgbClr val="FF0000"/>
              </a:buClr>
              <a:buFont typeface="Wingdings" panose="05000000000000000000" pitchFamily="2" charset="2"/>
              <a:buChar char="Ø"/>
            </a:pPr>
            <a:r>
              <a:rPr lang="tr-TR" altLang="tr-TR" sz="1600">
                <a:cs typeface="Times New Roman" panose="02020603050405020304" pitchFamily="18" charset="0"/>
              </a:rPr>
              <a:t> </a:t>
            </a:r>
            <a:r>
              <a:rPr lang="tr-TR" altLang="tr-TR" sz="1600">
                <a:solidFill>
                  <a:srgbClr val="FF0000"/>
                </a:solidFill>
                <a:cs typeface="Times New Roman" panose="02020603050405020304" pitchFamily="18" charset="0"/>
              </a:rPr>
              <a:t>Okul forma ve ayakkabı harcamalarının</a:t>
            </a:r>
            <a:r>
              <a:rPr lang="tr-TR" altLang="tr-TR" sz="1600">
                <a:cs typeface="Times New Roman" panose="02020603050405020304" pitchFamily="18" charset="0"/>
              </a:rPr>
              <a:t>, ilgili ilköğretim kurumu bünyesinde öğrencilerine kullanımı zorunlu kılınmış ihtiyaç kalemleri arasında olduğunun, </a:t>
            </a:r>
            <a:r>
              <a:rPr lang="tr-TR" altLang="tr-TR" sz="1600" u="sng">
                <a:solidFill>
                  <a:srgbClr val="FF0000"/>
                </a:solidFill>
                <a:cs typeface="Times New Roman" panose="02020603050405020304" pitchFamily="18" charset="0"/>
              </a:rPr>
              <a:t>anılan kurumdan alınan belge ile tevsik edilmesi halinde,</a:t>
            </a:r>
            <a:r>
              <a:rPr lang="tr-TR" altLang="tr-TR" sz="1600">
                <a:cs typeface="Times New Roman" panose="02020603050405020304" pitchFamily="18" charset="0"/>
              </a:rPr>
              <a:t> Gelir Vergisi Kanununun 89 uncu maddesinin (2) numaralı bendi çerçevesinde Yıllık Gelir Vergisi Beyannamesinde indirim konusu yapılması mümkün bulunmaktadır.</a:t>
            </a:r>
            <a:r>
              <a:rPr lang="tr-TR" altLang="tr-TR" sz="1600"/>
              <a:t> </a:t>
            </a:r>
            <a:r>
              <a:rPr lang="tr-TR" altLang="tr-TR" sz="1600">
                <a:solidFill>
                  <a:srgbClr val="FF0000"/>
                </a:solidFill>
              </a:rPr>
              <a:t>(</a:t>
            </a:r>
            <a:r>
              <a:rPr lang="tr-TR" altLang="tr-TR" sz="1600">
                <a:solidFill>
                  <a:srgbClr val="FF0000"/>
                </a:solidFill>
                <a:cs typeface="Times New Roman" panose="02020603050405020304" pitchFamily="18" charset="0"/>
              </a:rPr>
              <a:t>İstanbul Vergi Dairesi Başkanlığı'nın 24.08.2011 tarih ve B.07.1.GİB.4.34.16.01-GVK 89-1398 sayılı özelgesi.)</a:t>
            </a:r>
            <a:endParaRPr lang="tr-TR" altLang="tr-TR" sz="1600">
              <a:solidFill>
                <a:srgbClr val="FF0000"/>
              </a:solidFill>
            </a:endParaRPr>
          </a:p>
          <a:p>
            <a:pPr algn="just" eaLnBrk="1" hangingPunct="1">
              <a:lnSpc>
                <a:spcPts val="2200"/>
              </a:lnSpc>
              <a:spcAft>
                <a:spcPts val="1200"/>
              </a:spcAft>
              <a:buClr>
                <a:srgbClr val="FF0000"/>
              </a:buClr>
              <a:buFont typeface="Wingdings" panose="05000000000000000000" pitchFamily="2" charset="2"/>
              <a:buChar char="Ø"/>
            </a:pPr>
            <a:r>
              <a:rPr lang="tr-TR" altLang="tr-TR" sz="1600"/>
              <a:t> Eğitim kurumları ile yapılan sözleşmeler uyarınca bu kurumlarda öğrencilere </a:t>
            </a:r>
            <a:r>
              <a:rPr lang="tr-TR" altLang="tr-TR" sz="1600">
                <a:solidFill>
                  <a:srgbClr val="FF0000"/>
                </a:solidFill>
              </a:rPr>
              <a:t>yemek hizmeti</a:t>
            </a:r>
            <a:r>
              <a:rPr lang="tr-TR" altLang="tr-TR" sz="1600"/>
              <a:t> veren gelir veya kurumlar vergisi mükelleflerinin bu hizmetlerinin eğitim hizmetinin bir parçası olarak değerlendirilmesi mümkün olmayıp,  söz konusu yemek hizmetine ilişkin harcamalar eğitim gideri olarak kabul edilemez. </a:t>
            </a:r>
            <a:r>
              <a:rPr lang="tr-TR" altLang="tr-TR" sz="1600">
                <a:solidFill>
                  <a:srgbClr val="FF0000"/>
                </a:solidFill>
              </a:rPr>
              <a:t>(Ankara VDB'nın 22.06.2011 tarih ve B.07.1.GİB.4.06.16.01-2010-GVK-89-11-451 sayılı özelgesi.)</a:t>
            </a:r>
          </a:p>
          <a:p>
            <a:pPr algn="just" eaLnBrk="1" hangingPunct="1">
              <a:lnSpc>
                <a:spcPts val="2200"/>
              </a:lnSpc>
              <a:spcAft>
                <a:spcPts val="1200"/>
              </a:spcAft>
              <a:buClr>
                <a:srgbClr val="FF0000"/>
              </a:buClr>
              <a:buFont typeface="Wingdings" panose="05000000000000000000" pitchFamily="2" charset="2"/>
              <a:buChar char="Ø"/>
            </a:pPr>
            <a:r>
              <a:rPr lang="tr-TR" altLang="tr-TR" sz="1600"/>
              <a:t> Çocukların evden okula gidiş gelişi için </a:t>
            </a:r>
            <a:r>
              <a:rPr lang="tr-TR" altLang="tr-TR" sz="1600" u="sng">
                <a:solidFill>
                  <a:srgbClr val="FF0000"/>
                </a:solidFill>
              </a:rPr>
              <a:t>servis</a:t>
            </a:r>
            <a:r>
              <a:rPr lang="tr-TR" altLang="tr-TR" sz="1600">
                <a:solidFill>
                  <a:srgbClr val="FF0000"/>
                </a:solidFill>
              </a:rPr>
              <a:t> </a:t>
            </a:r>
            <a:r>
              <a:rPr lang="tr-TR" altLang="tr-TR" sz="1600"/>
              <a:t>şirketine ödenen paralar beyannamede indirim konusu yapılabilir. </a:t>
            </a:r>
            <a:r>
              <a:rPr lang="tr-TR" altLang="tr-TR" sz="1600">
                <a:solidFill>
                  <a:srgbClr val="FF0000"/>
                </a:solidFill>
              </a:rPr>
              <a:t>(İVDB’nin B.07.1.GİB. 4.34.16.01/ GVK-89-12415 sayılı özelgelesi).</a:t>
            </a:r>
          </a:p>
          <a:p>
            <a:pPr algn="just" eaLnBrk="1" hangingPunct="1">
              <a:lnSpc>
                <a:spcPts val="2200"/>
              </a:lnSpc>
              <a:spcAft>
                <a:spcPts val="1200"/>
              </a:spcAft>
              <a:buClr>
                <a:srgbClr val="FF0000"/>
              </a:buClr>
              <a:buFont typeface="Wingdings" panose="05000000000000000000" pitchFamily="2" charset="2"/>
              <a:buChar char="Ø"/>
            </a:pPr>
            <a:r>
              <a:rPr lang="tr-TR" altLang="tr-TR" sz="1600"/>
              <a:t> Üniversite'de tahsilde olan çocuğun 25 yaşını doldurmamış olması, şartıyla eğitim amaçlı </a:t>
            </a:r>
            <a:r>
              <a:rPr lang="tr-TR" altLang="tr-TR" sz="1600">
                <a:solidFill>
                  <a:srgbClr val="FF0000"/>
                </a:solidFill>
              </a:rPr>
              <a:t>kitap ve kırtasiye alımları için yapılan harcamalar ile özel yurt veya pansiyona ödenen tutarlar</a:t>
            </a:r>
            <a:r>
              <a:rPr lang="tr-TR" altLang="tr-TR" sz="1600"/>
              <a:t>ın yıllık beyanname ile bildirilecek gelirden indirilmesi mümkün olup </a:t>
            </a:r>
            <a:r>
              <a:rPr lang="tr-TR" altLang="tr-TR" sz="1600">
                <a:solidFill>
                  <a:srgbClr val="FF0000"/>
                </a:solidFill>
              </a:rPr>
              <a:t>ev kirası, apartman aidatı, doğalgaz, elektrik, su ve internet</a:t>
            </a:r>
            <a:r>
              <a:rPr lang="tr-TR" altLang="tr-TR" sz="1600"/>
              <a:t> gibi ödemelerin  gelir vergisi beyannamesinde indirim konusu yapılması mümkün bulunmamaktadır.</a:t>
            </a:r>
            <a:r>
              <a:rPr lang="tr-TR" altLang="tr-TR" sz="1600">
                <a:solidFill>
                  <a:srgbClr val="FF0000"/>
                </a:solidFill>
              </a:rPr>
              <a:t>(Muğla Vergi Dairesi Başkanlığı’nın 16.10.2015 tarih ve 96620903-120[89-15/5]-101 sayılı özelgesi)</a:t>
            </a:r>
          </a:p>
        </p:txBody>
      </p:sp>
    </p:spTree>
    <p:extLst>
      <p:ext uri="{BB962C8B-B14F-4D97-AF65-F5344CB8AC3E}">
        <p14:creationId xmlns:p14="http://schemas.microsoft.com/office/powerpoint/2010/main" val="596935375"/>
      </p:ext>
    </p:extLst>
  </p:cSld>
  <p:clrMapOvr>
    <a:masterClrMapping/>
  </p:clrMapOvr>
  <p:transition>
    <p:cover dir="d"/>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626" name="Group 6"/>
          <p:cNvGrpSpPr>
            <a:grpSpLocks/>
          </p:cNvGrpSpPr>
          <p:nvPr/>
        </p:nvGrpSpPr>
        <p:grpSpPr bwMode="auto">
          <a:xfrm>
            <a:off x="1219200" y="1295400"/>
            <a:ext cx="7086600" cy="4276725"/>
            <a:chOff x="-3" y="-3"/>
            <a:chExt cx="2995" cy="2694"/>
          </a:xfrm>
        </p:grpSpPr>
        <p:grpSp>
          <p:nvGrpSpPr>
            <p:cNvPr id="154630" name="Group 7"/>
            <p:cNvGrpSpPr>
              <a:grpSpLocks/>
            </p:cNvGrpSpPr>
            <p:nvPr/>
          </p:nvGrpSpPr>
          <p:grpSpPr bwMode="auto">
            <a:xfrm>
              <a:off x="0" y="0"/>
              <a:ext cx="2989" cy="2688"/>
              <a:chOff x="0" y="0"/>
              <a:chExt cx="2989" cy="2688"/>
            </a:xfrm>
          </p:grpSpPr>
          <p:grpSp>
            <p:nvGrpSpPr>
              <p:cNvPr id="154632" name="Group 8"/>
              <p:cNvGrpSpPr>
                <a:grpSpLocks/>
              </p:cNvGrpSpPr>
              <p:nvPr/>
            </p:nvGrpSpPr>
            <p:grpSpPr bwMode="auto">
              <a:xfrm>
                <a:off x="0" y="0"/>
                <a:ext cx="2989" cy="384"/>
                <a:chOff x="0" y="0"/>
                <a:chExt cx="2989" cy="384"/>
              </a:xfrm>
            </p:grpSpPr>
            <p:sp>
              <p:nvSpPr>
                <p:cNvPr id="154651" name="Rectangle 9"/>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endParaRPr lang="en-US" altLang="tr-TR" sz="2000" b="0"/>
                </a:p>
              </p:txBody>
            </p:sp>
            <p:sp>
              <p:nvSpPr>
                <p:cNvPr id="154652" name="Rectangle 10"/>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4633" name="Group 11"/>
              <p:cNvGrpSpPr>
                <a:grpSpLocks/>
              </p:cNvGrpSpPr>
              <p:nvPr/>
            </p:nvGrpSpPr>
            <p:grpSpPr bwMode="auto">
              <a:xfrm>
                <a:off x="0" y="384"/>
                <a:ext cx="2989" cy="384"/>
                <a:chOff x="0" y="384"/>
                <a:chExt cx="2989" cy="384"/>
              </a:xfrm>
            </p:grpSpPr>
            <p:sp>
              <p:nvSpPr>
                <p:cNvPr id="154649" name="Rectangle 12"/>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154650" name="Rectangle 13"/>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4634" name="Group 14"/>
              <p:cNvGrpSpPr>
                <a:grpSpLocks/>
              </p:cNvGrpSpPr>
              <p:nvPr/>
            </p:nvGrpSpPr>
            <p:grpSpPr bwMode="auto">
              <a:xfrm>
                <a:off x="0" y="768"/>
                <a:ext cx="2989" cy="384"/>
                <a:chOff x="0" y="768"/>
                <a:chExt cx="2989" cy="384"/>
              </a:xfrm>
            </p:grpSpPr>
            <p:sp>
              <p:nvSpPr>
                <p:cNvPr id="154647" name="Rectangle 15"/>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a:endParaRPr lang="en-US" altLang="tr-TR" sz="1600" b="0"/>
                </a:p>
              </p:txBody>
            </p:sp>
            <p:sp>
              <p:nvSpPr>
                <p:cNvPr id="154648" name="Rectangle 16"/>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4635" name="Group 17"/>
              <p:cNvGrpSpPr>
                <a:grpSpLocks/>
              </p:cNvGrpSpPr>
              <p:nvPr/>
            </p:nvGrpSpPr>
            <p:grpSpPr bwMode="auto">
              <a:xfrm>
                <a:off x="0" y="1152"/>
                <a:ext cx="2989" cy="384"/>
                <a:chOff x="0" y="1152"/>
                <a:chExt cx="2989" cy="384"/>
              </a:xfrm>
            </p:grpSpPr>
            <p:sp>
              <p:nvSpPr>
                <p:cNvPr id="154645" name="Rectangle 18"/>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1600" b="0"/>
                </a:p>
              </p:txBody>
            </p:sp>
            <p:sp>
              <p:nvSpPr>
                <p:cNvPr id="154646" name="Rectangle 19"/>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4636" name="Group 20"/>
              <p:cNvGrpSpPr>
                <a:grpSpLocks/>
              </p:cNvGrpSpPr>
              <p:nvPr/>
            </p:nvGrpSpPr>
            <p:grpSpPr bwMode="auto">
              <a:xfrm>
                <a:off x="0" y="1536"/>
                <a:ext cx="2989" cy="384"/>
                <a:chOff x="0" y="1536"/>
                <a:chExt cx="2989" cy="384"/>
              </a:xfrm>
            </p:grpSpPr>
            <p:sp>
              <p:nvSpPr>
                <p:cNvPr id="154643" name="Rectangle 21"/>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eaLnBrk="1" hangingPunct="1"/>
                  <a:r>
                    <a:rPr lang="tr-TR" altLang="tr-TR" sz="1600"/>
                    <a:t>	</a:t>
                  </a:r>
                  <a:endParaRPr lang="tr-TR" altLang="tr-TR" sz="1600" b="0"/>
                </a:p>
              </p:txBody>
            </p:sp>
            <p:sp>
              <p:nvSpPr>
                <p:cNvPr id="154644" name="Rectangle 22"/>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4637" name="Group 23"/>
              <p:cNvGrpSpPr>
                <a:grpSpLocks/>
              </p:cNvGrpSpPr>
              <p:nvPr/>
            </p:nvGrpSpPr>
            <p:grpSpPr bwMode="auto">
              <a:xfrm>
                <a:off x="0" y="1920"/>
                <a:ext cx="2989" cy="384"/>
                <a:chOff x="0" y="1920"/>
                <a:chExt cx="2989" cy="384"/>
              </a:xfrm>
            </p:grpSpPr>
            <p:sp>
              <p:nvSpPr>
                <p:cNvPr id="154641" name="Rectangle 24"/>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2400" b="0"/>
                </a:p>
              </p:txBody>
            </p:sp>
            <p:sp>
              <p:nvSpPr>
                <p:cNvPr id="154642" name="Rectangle 25"/>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54638" name="Group 26"/>
              <p:cNvGrpSpPr>
                <a:grpSpLocks/>
              </p:cNvGrpSpPr>
              <p:nvPr/>
            </p:nvGrpSpPr>
            <p:grpSpPr bwMode="auto">
              <a:xfrm>
                <a:off x="0" y="2304"/>
                <a:ext cx="2989" cy="384"/>
                <a:chOff x="0" y="2304"/>
                <a:chExt cx="2989" cy="384"/>
              </a:xfrm>
            </p:grpSpPr>
            <p:sp>
              <p:nvSpPr>
                <p:cNvPr id="154639" name="Rectangle 27"/>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a:endParaRPr lang="tr-TR" altLang="tr-TR" sz="1600" b="0"/>
                </a:p>
              </p:txBody>
            </p:sp>
            <p:sp>
              <p:nvSpPr>
                <p:cNvPr id="154640" name="Rectangle 28"/>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154631" name="Rectangle 29"/>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154627"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154628" name="Rectangle 33"/>
          <p:cNvSpPr>
            <a:spLocks noChangeArrowheads="1"/>
          </p:cNvSpPr>
          <p:nvPr/>
        </p:nvSpPr>
        <p:spPr bwMode="auto">
          <a:xfrm>
            <a:off x="14288" y="404813"/>
            <a:ext cx="9109075" cy="656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8288" defTabSz="533400">
              <a:defRPr b="1">
                <a:solidFill>
                  <a:schemeClr val="tx1"/>
                </a:solidFill>
                <a:latin typeface="Arial" panose="020B0604020202020204" pitchFamily="34" charset="0"/>
              </a:defRPr>
            </a:lvl1pPr>
            <a:lvl2pPr marL="742950" indent="-285750" defTabSz="533400">
              <a:defRPr b="1">
                <a:solidFill>
                  <a:schemeClr val="tx1"/>
                </a:solidFill>
                <a:latin typeface="Arial" panose="020B0604020202020204" pitchFamily="34" charset="0"/>
              </a:defRPr>
            </a:lvl2pPr>
            <a:lvl3pPr marL="1143000" indent="-228600" defTabSz="533400">
              <a:defRPr b="1">
                <a:solidFill>
                  <a:schemeClr val="tx1"/>
                </a:solidFill>
                <a:latin typeface="Arial" panose="020B0604020202020204" pitchFamily="34" charset="0"/>
              </a:defRPr>
            </a:lvl3pPr>
            <a:lvl4pPr marL="1600200" indent="-228600" defTabSz="533400">
              <a:defRPr b="1">
                <a:solidFill>
                  <a:schemeClr val="tx1"/>
                </a:solidFill>
                <a:latin typeface="Arial" panose="020B0604020202020204" pitchFamily="34" charset="0"/>
              </a:defRPr>
            </a:lvl4pPr>
            <a:lvl5pPr marL="2057400" indent="-228600" defTabSz="533400">
              <a:defRPr b="1">
                <a:solidFill>
                  <a:schemeClr val="tx1"/>
                </a:solidFill>
                <a:latin typeface="Arial" panose="020B0604020202020204" pitchFamily="34" charset="0"/>
              </a:defRPr>
            </a:lvl5pPr>
            <a:lvl6pPr marL="2514600" indent="-228600" defTabSz="533400" eaLnBrk="0" fontAlgn="base" hangingPunct="0">
              <a:spcBef>
                <a:spcPct val="0"/>
              </a:spcBef>
              <a:spcAft>
                <a:spcPct val="0"/>
              </a:spcAft>
              <a:defRPr b="1">
                <a:solidFill>
                  <a:schemeClr val="tx1"/>
                </a:solidFill>
                <a:latin typeface="Arial" panose="020B0604020202020204" pitchFamily="34" charset="0"/>
              </a:defRPr>
            </a:lvl6pPr>
            <a:lvl7pPr marL="2971800" indent="-228600" defTabSz="533400" eaLnBrk="0" fontAlgn="base" hangingPunct="0">
              <a:spcBef>
                <a:spcPct val="0"/>
              </a:spcBef>
              <a:spcAft>
                <a:spcPct val="0"/>
              </a:spcAft>
              <a:defRPr b="1">
                <a:solidFill>
                  <a:schemeClr val="tx1"/>
                </a:solidFill>
                <a:latin typeface="Arial" panose="020B0604020202020204" pitchFamily="34" charset="0"/>
              </a:defRPr>
            </a:lvl7pPr>
            <a:lvl8pPr marL="3429000" indent="-228600" defTabSz="533400" eaLnBrk="0" fontAlgn="base" hangingPunct="0">
              <a:spcBef>
                <a:spcPct val="0"/>
              </a:spcBef>
              <a:spcAft>
                <a:spcPct val="0"/>
              </a:spcAft>
              <a:defRPr b="1">
                <a:solidFill>
                  <a:schemeClr val="tx1"/>
                </a:solidFill>
                <a:latin typeface="Arial" panose="020B0604020202020204" pitchFamily="34" charset="0"/>
              </a:defRPr>
            </a:lvl8pPr>
            <a:lvl9pPr marL="3886200" indent="-228600" defTabSz="5334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ts val="2000"/>
              </a:lnSpc>
              <a:spcAft>
                <a:spcPts val="600"/>
              </a:spcAft>
            </a:pPr>
            <a:r>
              <a:rPr lang="tr-TR" altLang="tr-TR" sz="1600" u="sng">
                <a:solidFill>
                  <a:srgbClr val="FF0000"/>
                </a:solidFill>
                <a:latin typeface="Arial TUR" panose="020B0604020202020204" pitchFamily="34" charset="0"/>
                <a:ea typeface="Arial TUR" panose="020B0604020202020204" pitchFamily="34" charset="0"/>
                <a:cs typeface="Arial TUR" panose="020B0604020202020204" pitchFamily="34" charset="0"/>
              </a:rPr>
              <a:t>ÖZEL SAĞLIK GİDERLERİ ( MUKTEZALAR )</a:t>
            </a:r>
          </a:p>
          <a:p>
            <a:pPr algn="just" eaLnBrk="1" hangingPunct="1">
              <a:lnSpc>
                <a:spcPts val="2100"/>
              </a:lnSpc>
              <a:spcAft>
                <a:spcPts val="600"/>
              </a:spcAft>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Mükellefin eşinin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doğum </a:t>
            </a:r>
            <a:r>
              <a:rPr lang="tr-TR" altLang="tr-TR" sz="1600">
                <a:latin typeface="Arial TUR" panose="020B0604020202020204" pitchFamily="34" charset="0"/>
                <a:ea typeface="Arial TUR" panose="020B0604020202020204" pitchFamily="34" charset="0"/>
                <a:cs typeface="Arial TUR" panose="020B0604020202020204" pitchFamily="34" charset="0"/>
              </a:rPr>
              <a:t>yapması nedeniyle yapılan sağlık harcamaları, anılan maddede belirtilen şartların topluca mevcut olması halinde, yıllık gelir vergisi beyannamesinde bildirilecek gelirlerden indirilebilecektir. Mükellefin eşinin doğum yapması nedeniyle yapılan harcamalar üzerinden hesaplanan KDV, vergiye tabi işlemleri üzerinden hesaplanan KDV'den indirilememektedir. Bu nedenle, </a:t>
            </a:r>
            <a:r>
              <a:rPr lang="tr-TR" altLang="tr-TR" sz="1600" u="sng">
                <a:latin typeface="Arial TUR" panose="020B0604020202020204" pitchFamily="34" charset="0"/>
                <a:ea typeface="Arial TUR" panose="020B0604020202020204" pitchFamily="34" charset="0"/>
                <a:cs typeface="Arial TUR" panose="020B0604020202020204" pitchFamily="34" charset="0"/>
              </a:rPr>
              <a:t>harcama toplamının KDV dahil bedel olarak kabul edilmesi</a:t>
            </a:r>
            <a:r>
              <a:rPr lang="tr-TR" altLang="tr-TR" sz="1600">
                <a:latin typeface="Arial TUR" panose="020B0604020202020204" pitchFamily="34" charset="0"/>
                <a:ea typeface="Arial TUR" panose="020B0604020202020204" pitchFamily="34" charset="0"/>
                <a:cs typeface="Arial TUR" panose="020B0604020202020204" pitchFamily="34" charset="0"/>
              </a:rPr>
              <a:t> gerekmektedir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(GİB’in 046765 sayılı özelgesi).</a:t>
            </a:r>
          </a:p>
          <a:p>
            <a:pPr algn="just" eaLnBrk="1" hangingPunct="1">
              <a:lnSpc>
                <a:spcPts val="2100"/>
              </a:lnSpc>
              <a:spcAft>
                <a:spcPts val="600"/>
              </a:spcAft>
              <a:buClr>
                <a:srgbClr val="FF0000"/>
              </a:buClr>
              <a:buFont typeface="Wingdings" panose="05000000000000000000" pitchFamily="2" charset="2"/>
              <a:buChar char="Ø"/>
            </a:pP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Tüp Bebek Tedavisi </a:t>
            </a:r>
            <a:r>
              <a:rPr lang="tr-TR" altLang="tr-TR" sz="1600">
                <a:latin typeface="Arial TUR" panose="020B0604020202020204" pitchFamily="34" charset="0"/>
                <a:ea typeface="Arial TUR" panose="020B0604020202020204" pitchFamily="34" charset="0"/>
                <a:cs typeface="Arial TUR" panose="020B0604020202020204" pitchFamily="34" charset="0"/>
              </a:rPr>
              <a:t>Nedeniyle Yapılan Harcamaların Sağlık Harcaması Olarak İndirim Konusu Yapılması mümkündür.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(Ankara Vergi Dairesi Başkanlığı'nın 05.03.2010 tarih ve B.07.1.GİB.4.06.16.01-2010-GVK-89-1-216 sayılı özelgesi)</a:t>
            </a:r>
          </a:p>
          <a:p>
            <a:pPr algn="just" eaLnBrk="1" hangingPunct="1">
              <a:lnSpc>
                <a:spcPts val="2100"/>
              </a:lnSpc>
              <a:spcAft>
                <a:spcPts val="600"/>
              </a:spcAft>
              <a:buClr>
                <a:srgbClr val="FF0000"/>
              </a:buClr>
              <a:buFont typeface="Wingdings" panose="05000000000000000000" pitchFamily="2" charset="2"/>
              <a:buChar char="Ø"/>
            </a:pP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 Eşe ait sağlık harcamalarının </a:t>
            </a:r>
            <a:r>
              <a:rPr lang="tr-TR" altLang="tr-TR" sz="1600">
                <a:latin typeface="Arial TUR" panose="020B0604020202020204" pitchFamily="34" charset="0"/>
                <a:ea typeface="Arial TUR" panose="020B0604020202020204" pitchFamily="34" charset="0"/>
                <a:cs typeface="Arial TUR" panose="020B0604020202020204" pitchFamily="34" charset="0"/>
              </a:rPr>
              <a:t>öncelikle kendisi tarafından gayrimenkul sermaye iradı dolayısıyla verilen yıllık gelir vergisi beyannamesinde, beyan edilen gelirin %10'unu aşmayacak şekilde indirime konu edilmesi gerekmekte olup, söz konusu sağlık harcamalarının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bu indirimden arta kalan kısmının da diğer eş tarafından</a:t>
            </a:r>
            <a:r>
              <a:rPr lang="tr-TR" altLang="tr-TR" sz="1600">
                <a:latin typeface="Arial TUR" panose="020B0604020202020204" pitchFamily="34" charset="0"/>
                <a:ea typeface="Arial TUR" panose="020B0604020202020204" pitchFamily="34" charset="0"/>
                <a:cs typeface="Arial TUR" panose="020B0604020202020204" pitchFamily="34" charset="0"/>
              </a:rPr>
              <a:t> gayrimenkul sermaye iradı dolayısıyla verilen yıllık gelir vergisi beyannamesinde beyan edilen gelirin %10'u ile sınırlı olacak şekilde indirim olarak dikkate alınması mümkün bulunmaktadır.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(İstanbul Vergi Dairesi Başkanlığı'nın 20.12.2010 tarih ve B.07.1.GİB.4.34.16.01-GVK 89-571 sayılı özelgesi.)</a:t>
            </a:r>
          </a:p>
          <a:p>
            <a:pPr algn="just" eaLnBrk="1" hangingPunct="1">
              <a:lnSpc>
                <a:spcPts val="2100"/>
              </a:lnSpc>
              <a:spcAft>
                <a:spcPts val="600"/>
              </a:spcAft>
              <a:buClr>
                <a:srgbClr val="FF0000"/>
              </a:buClr>
              <a:buFont typeface="Wingdings" panose="05000000000000000000" pitchFamily="2" charset="2"/>
              <a:buChar char="Ø"/>
            </a:pPr>
            <a:r>
              <a:rPr lang="tr-TR" altLang="en-US" sz="1600">
                <a:latin typeface="Arial TUR" panose="020B0604020202020204" pitchFamily="34" charset="0"/>
                <a:ea typeface="Times New Roman" panose="02020603050405020304" pitchFamily="18" charset="0"/>
                <a:cs typeface="Arial TUR" panose="020B0604020202020204" pitchFamily="34" charset="0"/>
              </a:rPr>
              <a:t> Eczanelere ödenen ilaç bedeli karşılığında alınan </a:t>
            </a:r>
            <a:r>
              <a:rPr lang="tr-TR" altLang="en-US"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yazar kasa fişleri "tevsik edilecek belge" olarak kabul edilmemekt</a:t>
            </a:r>
            <a:r>
              <a:rPr lang="tr-TR" altLang="en-US" sz="1600">
                <a:latin typeface="Arial TUR" panose="020B0604020202020204" pitchFamily="34" charset="0"/>
                <a:ea typeface="Times New Roman" panose="02020603050405020304" pitchFamily="18" charset="0"/>
                <a:cs typeface="Arial TUR" panose="020B0604020202020204" pitchFamily="34" charset="0"/>
              </a:rPr>
              <a:t>e olup </a:t>
            </a:r>
            <a:r>
              <a:rPr lang="tr-TR" altLang="en-US"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söz konusu harcamaların fatura ile tevsiki gerekmekte </a:t>
            </a:r>
            <a:r>
              <a:rPr lang="tr-TR" altLang="en-US" sz="1600">
                <a:latin typeface="Arial TUR" panose="020B0604020202020204" pitchFamily="34" charset="0"/>
                <a:ea typeface="Times New Roman" panose="02020603050405020304" pitchFamily="18" charset="0"/>
                <a:cs typeface="Arial TUR" panose="020B0604020202020204" pitchFamily="34" charset="0"/>
              </a:rPr>
              <a:t>ve bu sebeple de söz konusu belgelere dayalı olarak indirim yapılması mümkün değildir</a:t>
            </a:r>
            <a:r>
              <a:rPr lang="tr-TR" altLang="en-US"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a:t>
            </a:r>
            <a:r>
              <a:rPr lang="tr-TR" altLang="en-US" sz="1600">
                <a:solidFill>
                  <a:srgbClr val="FF0000"/>
                </a:solidFill>
                <a:latin typeface="Arial TUR" panose="020B0604020202020204" pitchFamily="34" charset="0"/>
                <a:ea typeface="Arial TUR" panose="020B0604020202020204" pitchFamily="34" charset="0"/>
                <a:cs typeface="Arial TUR" panose="020B0604020202020204" pitchFamily="34" charset="0"/>
              </a:rPr>
              <a:t>Eskişehir V.D. Başkanlığı’nın 04.09.2014 tarih ve 11355271-120.04[65-2014/6]-6598 sayılı özelgesi)</a:t>
            </a:r>
            <a:endParaRPr lang="tr-TR" altLang="tr-TR" sz="1600">
              <a:latin typeface="Arial TUR" panose="020B0604020202020204" pitchFamily="34" charset="0"/>
              <a:ea typeface="Arial TUR" panose="020B0604020202020204" pitchFamily="34" charset="0"/>
              <a:cs typeface="Arial TUR" panose="020B0604020202020204" pitchFamily="34" charset="0"/>
            </a:endParaRPr>
          </a:p>
        </p:txBody>
      </p:sp>
      <p:sp>
        <p:nvSpPr>
          <p:cNvPr id="154629" name="31 Slayt Numarası Yer Tutucusu"/>
          <p:cNvSpPr>
            <a:spLocks noGrp="1"/>
          </p:cNvSpPr>
          <p:nvPr>
            <p:ph type="sldNum" sz="quarter" idx="12"/>
          </p:nvPr>
        </p:nvSpPr>
        <p:spPr bwMode="auto">
          <a:xfrm>
            <a:off x="8748713" y="6524625"/>
            <a:ext cx="395287"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83CDE78-702F-4926-8186-2C85DE7BEFEF}" type="slidenum">
              <a:rPr lang="tr-TR" altLang="tr-TR" sz="1200" smtClean="0">
                <a:solidFill>
                  <a:srgbClr val="898989"/>
                </a:solidFill>
              </a:rPr>
              <a:pPr/>
              <a:t>141</a:t>
            </a:fld>
            <a:endParaRPr lang="tr-TR" altLang="tr-TR" sz="1200">
              <a:solidFill>
                <a:srgbClr val="898989"/>
              </a:solidFill>
            </a:endParaRPr>
          </a:p>
        </p:txBody>
      </p:sp>
    </p:spTree>
    <p:extLst>
      <p:ext uri="{BB962C8B-B14F-4D97-AF65-F5344CB8AC3E}">
        <p14:creationId xmlns:p14="http://schemas.microsoft.com/office/powerpoint/2010/main" val="3144454784"/>
      </p:ext>
    </p:extLst>
  </p:cSld>
  <p:clrMapOvr>
    <a:masterClrMapping/>
  </p:clrMapOvr>
  <p:transition>
    <p:cover dir="d"/>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156675" name="31 Slayt Numarası Yer Tutucusu"/>
          <p:cNvSpPr>
            <a:spLocks noGrp="1"/>
          </p:cNvSpPr>
          <p:nvPr>
            <p:ph type="sldNum" sz="quarter" idx="12"/>
          </p:nvPr>
        </p:nvSpPr>
        <p:spPr bwMode="auto">
          <a:xfrm>
            <a:off x="7956550" y="6381750"/>
            <a:ext cx="730250" cy="32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378E6F3-8A19-42DB-BAEE-A5A25C0DFE3A}" type="slidenum">
              <a:rPr lang="tr-TR" altLang="tr-TR" sz="1200" smtClean="0">
                <a:solidFill>
                  <a:srgbClr val="898989"/>
                </a:solidFill>
              </a:rPr>
              <a:pPr/>
              <a:t>142</a:t>
            </a:fld>
            <a:endParaRPr lang="tr-TR" altLang="tr-TR" sz="1200">
              <a:solidFill>
                <a:srgbClr val="898989"/>
              </a:solidFill>
            </a:endParaRPr>
          </a:p>
        </p:txBody>
      </p:sp>
      <p:sp>
        <p:nvSpPr>
          <p:cNvPr id="156676" name="Rectangle 3"/>
          <p:cNvSpPr>
            <a:spLocks noChangeArrowheads="1"/>
          </p:cNvSpPr>
          <p:nvPr/>
        </p:nvSpPr>
        <p:spPr bwMode="auto">
          <a:xfrm>
            <a:off x="4465638" y="3317875"/>
            <a:ext cx="212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tr-TR" altLang="tr-TR" sz="1000" baseline="30000">
                <a:cs typeface="Times New Roman" panose="02020603050405020304" pitchFamily="18" charset="0"/>
                <a:hlinkClick r:id="" action="ppaction://noaction"/>
              </a:rPr>
              <a:t>[</a:t>
            </a:r>
            <a:endParaRPr lang="tr-TR" altLang="tr-TR"/>
          </a:p>
        </p:txBody>
      </p:sp>
      <p:sp>
        <p:nvSpPr>
          <p:cNvPr id="156677" name="Dikdörtgen 1"/>
          <p:cNvSpPr>
            <a:spLocks noChangeArrowheads="1"/>
          </p:cNvSpPr>
          <p:nvPr/>
        </p:nvSpPr>
        <p:spPr bwMode="auto">
          <a:xfrm>
            <a:off x="26988" y="476250"/>
            <a:ext cx="9117012" cy="62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000"/>
              </a:lnSpc>
            </a:pPr>
            <a:r>
              <a:rPr lang="tr-TR" altLang="tr-TR" sz="1600" u="sng">
                <a:solidFill>
                  <a:srgbClr val="FF0000"/>
                </a:solidFill>
                <a:latin typeface="Arial TUR" panose="020B0604020202020204" pitchFamily="34" charset="0"/>
                <a:ea typeface="Arial TUR" panose="020B0604020202020204" pitchFamily="34" charset="0"/>
                <a:cs typeface="Arial TUR" panose="020B0604020202020204" pitchFamily="34" charset="0"/>
              </a:rPr>
              <a:t>ÖZEL SAĞLIK GİDERLERİ (MUKTEZALAR) </a:t>
            </a:r>
          </a:p>
          <a:p>
            <a:pPr algn="just">
              <a:lnSpc>
                <a:spcPts val="2000"/>
              </a:lnSpc>
            </a:pPr>
            <a:endParaRPr lang="tr-TR" altLang="tr-TR" sz="1600">
              <a:solidFill>
                <a:srgbClr val="CC3300"/>
              </a:solidFill>
              <a:latin typeface="Arial TUR" panose="020B0604020202020204" pitchFamily="34" charset="0"/>
              <a:ea typeface="Arial TUR" panose="020B0604020202020204" pitchFamily="34" charset="0"/>
              <a:cs typeface="Arial TUR" panose="020B0604020202020204" pitchFamily="34" charset="0"/>
            </a:endParaRPr>
          </a:p>
          <a:p>
            <a:pPr algn="just">
              <a:lnSpc>
                <a:spcPts val="2000"/>
              </a:lnSpc>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Gelir Vergisi Kanunu'nun 89'uncu maddesine istinaden beyan edilen gelirden indirim konusu yapılacak sağlık harcamalarının gelir veya kurumlar vergisi mükellefiyeti bulunan gerçek veya tüzel kişilerden alınacak belgelerle tevsik edilebilen bir sağlık harcaması olması gerektiğinden, Sosyal Güvenlik Kurumu Başkanlığı tarafından emekli maaşlarından yapılan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SUT reçete kesintisi ile muayene iştirak kesinti tutarlarının </a:t>
            </a:r>
            <a:r>
              <a:rPr lang="tr-TR" altLang="tr-TR" sz="1600">
                <a:latin typeface="Arial TUR" panose="020B0604020202020204" pitchFamily="34" charset="0"/>
                <a:ea typeface="Arial TUR" panose="020B0604020202020204" pitchFamily="34" charset="0"/>
                <a:cs typeface="Arial TUR" panose="020B0604020202020204" pitchFamily="34" charset="0"/>
              </a:rPr>
              <a:t>bu kapsamda yapılmış bir sağlık harcaması olarak nitelendirilmesi söz konusu olmayacaktır.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(Ankara Vergi Dairesi Başkanlığı'nın 17.03.2011 tarih ve B.07.1.GİB.4.06.16.01-2010-GVK-89-6-139 sayılı özelgesi.)</a:t>
            </a:r>
          </a:p>
          <a:p>
            <a:pPr algn="just">
              <a:lnSpc>
                <a:spcPts val="2000"/>
              </a:lnSpc>
              <a:buClr>
                <a:srgbClr val="FF0000"/>
              </a:buClr>
            </a:pPr>
            <a:endPar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endParaRPr>
          </a:p>
          <a:p>
            <a:pPr algn="just">
              <a:lnSpc>
                <a:spcPts val="2000"/>
              </a:lnSpc>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Eğitim ve sağlık harcamalarının kanunla belirlenen kısmının yıllık gelir vergisi beyannamesinde bildirilecek gelirlerden indirilebilmesi mükelleflere kanunla tanınmış bir haktır. </a:t>
            </a:r>
            <a:r>
              <a:rPr lang="tr-TR" altLang="tr-TR" sz="1600" u="sng">
                <a:latin typeface="Arial TUR" panose="020B0604020202020204" pitchFamily="34" charset="0"/>
                <a:ea typeface="Arial TUR" panose="020B0604020202020204" pitchFamily="34" charset="0"/>
                <a:cs typeface="Arial TUR" panose="020B0604020202020204" pitchFamily="34" charset="0"/>
              </a:rPr>
              <a:t>Bu hakkın hata sonucu kullanılmamış olması hiç kullanılamayacağı anlamını taşımamaktadır.</a:t>
            </a:r>
            <a:r>
              <a:rPr lang="tr-TR" altLang="tr-TR" sz="1600">
                <a:latin typeface="Arial TUR" panose="020B0604020202020204" pitchFamily="34" charset="0"/>
                <a:ea typeface="Arial TUR" panose="020B0604020202020204" pitchFamily="34" charset="0"/>
                <a:cs typeface="Arial TUR" panose="020B0604020202020204" pitchFamily="34" charset="0"/>
              </a:rPr>
              <a:t> Dolayısıyla şartların sağlanması halinde ilgili yıllar için verilecek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düzeltme beyannameleri ile indirim konusu yapabilmeniz mümkün bulunmaktadır. (İst. Defterdarlığı’nın 11483 sayılı özelgesi).</a:t>
            </a:r>
          </a:p>
          <a:p>
            <a:pPr algn="just">
              <a:lnSpc>
                <a:spcPts val="2000"/>
              </a:lnSpc>
              <a:buClr>
                <a:srgbClr val="FF0000"/>
              </a:buClr>
            </a:pPr>
            <a:endPar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endParaRPr>
          </a:p>
          <a:p>
            <a:pPr algn="just">
              <a:lnSpc>
                <a:spcPts val="2000"/>
              </a:lnSpc>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Tansiyon ölçme cihazı ve kan şekeri ölçme cihazı nedeniyle yapılan harcamalar sağlık harcaması olarak kabul edilecek olup, güneş kremleri ve vitaminler için yapılan harcamalar ise söz konusu krem ve vitaminlerin Sosyal Güvenlik Kurumu Sağlık Uygulama Tebliğlerinde belirtilen tedavilerde kullanılmak üzere reçetelendirilmesi şartıyla, söz konusu Tebliğlerin ekinde yer alan listelerde yer alan fiyatlarla sınırlı olmak üzere sağlık harcaması olarak dikkate alınabilecektir.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(Samsun Vergi Dairesi Başkanlığı'nın 01.10.2013 tarih ve 13649056-120[89-2013/ÖZE-07]-74 özelgesi.)</a:t>
            </a:r>
            <a:endPar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endParaRPr>
          </a:p>
        </p:txBody>
      </p:sp>
    </p:spTree>
    <p:extLst>
      <p:ext uri="{BB962C8B-B14F-4D97-AF65-F5344CB8AC3E}">
        <p14:creationId xmlns:p14="http://schemas.microsoft.com/office/powerpoint/2010/main" val="2661410522"/>
      </p:ext>
    </p:extLst>
  </p:cSld>
  <p:clrMapOvr>
    <a:masterClrMapping/>
  </p:clrMapOvr>
  <p:transition>
    <p:cover dir="d"/>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3E3B0A6-B7AF-43F2-9E10-020ECCB22554}" type="slidenum">
              <a:rPr lang="tr-TR" altLang="tr-TR" sz="1200" smtClean="0">
                <a:solidFill>
                  <a:srgbClr val="898989"/>
                </a:solidFill>
              </a:rPr>
              <a:pPr/>
              <a:t>143</a:t>
            </a:fld>
            <a:endParaRPr lang="tr-TR" altLang="tr-TR" sz="1200">
              <a:solidFill>
                <a:srgbClr val="898989"/>
              </a:solidFill>
            </a:endParaRPr>
          </a:p>
        </p:txBody>
      </p:sp>
      <p:sp>
        <p:nvSpPr>
          <p:cNvPr id="158723" name="Rectangle 1"/>
          <p:cNvSpPr>
            <a:spLocks noChangeArrowheads="1"/>
          </p:cNvSpPr>
          <p:nvPr/>
        </p:nvSpPr>
        <p:spPr bwMode="auto">
          <a:xfrm>
            <a:off x="0" y="404813"/>
            <a:ext cx="905192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b="1">
                <a:solidFill>
                  <a:schemeClr val="tx1"/>
                </a:solidFill>
                <a:latin typeface="Arial" panose="020B0604020202020204" pitchFamily="34" charset="0"/>
              </a:defRPr>
            </a:lvl1pPr>
            <a:lvl2pPr marL="742950" indent="-285750">
              <a:tabLst>
                <a:tab pos="457200" algn="l"/>
              </a:tabLst>
              <a:defRPr b="1">
                <a:solidFill>
                  <a:schemeClr val="tx1"/>
                </a:solidFill>
                <a:latin typeface="Arial" panose="020B0604020202020204" pitchFamily="34" charset="0"/>
              </a:defRPr>
            </a:lvl2pPr>
            <a:lvl3pPr marL="1143000" indent="-228600">
              <a:tabLst>
                <a:tab pos="457200" algn="l"/>
              </a:tabLst>
              <a:defRPr b="1">
                <a:solidFill>
                  <a:schemeClr val="tx1"/>
                </a:solidFill>
                <a:latin typeface="Arial" panose="020B0604020202020204" pitchFamily="34" charset="0"/>
              </a:defRPr>
            </a:lvl3pPr>
            <a:lvl4pPr marL="1600200" indent="-228600">
              <a:tabLst>
                <a:tab pos="457200" algn="l"/>
              </a:tabLst>
              <a:defRPr b="1">
                <a:solidFill>
                  <a:schemeClr val="tx1"/>
                </a:solidFill>
                <a:latin typeface="Arial" panose="020B0604020202020204" pitchFamily="34" charset="0"/>
              </a:defRPr>
            </a:lvl4pPr>
            <a:lvl5pPr marL="2057400" indent="-228600">
              <a:tabLst>
                <a:tab pos="45720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b="1">
                <a:solidFill>
                  <a:schemeClr val="tx1"/>
                </a:solidFill>
                <a:latin typeface="Arial" panose="020B0604020202020204" pitchFamily="34" charset="0"/>
              </a:defRPr>
            </a:lvl9pPr>
          </a:lstStyle>
          <a:p>
            <a:pPr algn="just">
              <a:lnSpc>
                <a:spcPts val="2100"/>
              </a:lnSpc>
              <a:spcAft>
                <a:spcPts val="600"/>
              </a:spcAft>
            </a:pPr>
            <a:r>
              <a:rPr lang="tr-TR" altLang="tr-TR" sz="1600" u="sng">
                <a:solidFill>
                  <a:srgbClr val="FF0000"/>
                </a:solidFill>
              </a:rPr>
              <a:t>Örnek </a:t>
            </a:r>
            <a:r>
              <a:rPr lang="tr-TR" altLang="tr-TR" sz="1600">
                <a:solidFill>
                  <a:srgbClr val="FF0000"/>
                </a:solidFill>
              </a:rPr>
              <a:t>: </a:t>
            </a:r>
            <a:r>
              <a:rPr lang="tr-TR" altLang="tr-TR" sz="1600"/>
              <a:t>Banu KAYA sahibi bulunduğu gayrimenkulü </a:t>
            </a:r>
            <a:r>
              <a:rPr lang="tr-TR" altLang="tr-TR" sz="1600">
                <a:solidFill>
                  <a:srgbClr val="FF0000"/>
                </a:solidFill>
              </a:rPr>
              <a:t>işyeri</a:t>
            </a:r>
            <a:r>
              <a:rPr lang="tr-TR" altLang="tr-TR" sz="1600"/>
              <a:t> olarak kiraya vermesinden dolayı 2018 yılında </a:t>
            </a:r>
            <a:r>
              <a:rPr lang="tr-TR" altLang="tr-TR" sz="1600">
                <a:solidFill>
                  <a:srgbClr val="FF0000"/>
                </a:solidFill>
              </a:rPr>
              <a:t>60.000 TL </a:t>
            </a:r>
            <a:r>
              <a:rPr lang="tr-TR" altLang="tr-TR" sz="1600"/>
              <a:t>brüt kira geliri elde etmiş olup, kira geliri üzerinden 12.000 TL tevkifat yapılmıştır. Beyannamesinde götürü gider yöntemini seçen Banu KAYA’nın ayrıca küçük çocuğu için yapmış olduğu </a:t>
            </a:r>
            <a:r>
              <a:rPr lang="tr-TR" altLang="tr-TR" sz="1600">
                <a:solidFill>
                  <a:srgbClr val="FF0000"/>
                </a:solidFill>
              </a:rPr>
              <a:t>9.600 TL eğitim harcaması </a:t>
            </a:r>
            <a:r>
              <a:rPr lang="tr-TR" altLang="tr-TR" sz="1600"/>
              <a:t>bulunmaktadır. Bu durumda Banu KAYA’nın ödemesi gereken gelir vergisi aşağıdaki gibi hesaplanabilecektir. </a:t>
            </a:r>
          </a:p>
          <a:p>
            <a:pPr algn="just">
              <a:lnSpc>
                <a:spcPts val="2100"/>
              </a:lnSpc>
              <a:spcAft>
                <a:spcPts val="600"/>
              </a:spcAft>
            </a:pPr>
            <a:r>
              <a:rPr lang="tr-TR" altLang="tr-TR" sz="1600"/>
              <a:t>  </a:t>
            </a:r>
            <a:r>
              <a:rPr lang="tr-TR" altLang="tr-TR" sz="1600">
                <a:solidFill>
                  <a:srgbClr val="FF0000"/>
                </a:solidFill>
                <a:cs typeface="Times New Roman" panose="02020603050405020304" pitchFamily="18" charset="0"/>
              </a:rPr>
              <a:t>Örneğin çözümünde özellik gösteren hususlar şu şekildedir:</a:t>
            </a:r>
            <a:endParaRPr lang="tr-TR" altLang="tr-TR" sz="1600">
              <a:solidFill>
                <a:srgbClr val="FF0000"/>
              </a:solidFill>
            </a:endParaRPr>
          </a:p>
          <a:p>
            <a:pPr algn="just">
              <a:lnSpc>
                <a:spcPts val="2100"/>
              </a:lnSpc>
              <a:spcAft>
                <a:spcPts val="600"/>
              </a:spcAft>
              <a:buClr>
                <a:srgbClr val="FF0000"/>
              </a:buClr>
              <a:buFont typeface="Wingdings" panose="05000000000000000000" pitchFamily="2" charset="2"/>
              <a:buChar char="Ø"/>
            </a:pPr>
            <a:r>
              <a:rPr lang="tr-TR" altLang="tr-TR" sz="1600"/>
              <a:t>Tevkif suretiyle vergilendirilmiş işyeri kira gelirinin brüt tutarı 2018 yılı için 34.000 TL’lik beyan haddini aştığından tamamı beyana tabidir. İşyeri kira gelirine konutlara tanınan 4.400 TL’lik istisna uygulanmayacaktır.</a:t>
            </a:r>
          </a:p>
          <a:p>
            <a:pPr algn="just">
              <a:lnSpc>
                <a:spcPts val="2100"/>
              </a:lnSpc>
              <a:spcAft>
                <a:spcPts val="600"/>
              </a:spcAft>
              <a:buClr>
                <a:srgbClr val="FF0000"/>
              </a:buClr>
              <a:buFont typeface="Wingdings" panose="05000000000000000000" pitchFamily="2" charset="2"/>
              <a:buChar char="Ø"/>
            </a:pPr>
            <a:r>
              <a:rPr lang="tr-TR" altLang="tr-TR" sz="1600"/>
              <a:t> İşyeri kirasında götürü gider olarak gelirin %15’i yani 9.000 TL’si indirim konusu yapılabileceğinden, vergilendirilecek gelir 51.000 TL olacaktır.</a:t>
            </a:r>
          </a:p>
          <a:p>
            <a:pPr algn="just">
              <a:lnSpc>
                <a:spcPts val="2100"/>
              </a:lnSpc>
              <a:spcAft>
                <a:spcPts val="600"/>
              </a:spcAft>
              <a:buClr>
                <a:srgbClr val="FF0000"/>
              </a:buClr>
              <a:buFont typeface="Wingdings" panose="05000000000000000000" pitchFamily="2" charset="2"/>
              <a:buChar char="Ø"/>
            </a:pPr>
            <a:r>
              <a:rPr lang="tr-TR" altLang="tr-TR" sz="1600"/>
              <a:t> Diğer taraftan, GVK 89 uncu maddesinin birinci fıkrasının (2) numaralı bendi gereğince, “Eğitim ve Sağlık Harcamaları” safi iradın %10’u ile sınırlı olarak indirim konusu yapılabilmektedir. B</a:t>
            </a:r>
            <a:r>
              <a:rPr lang="tr-TR" altLang="tr-TR" sz="1600">
                <a:solidFill>
                  <a:srgbClr val="000000"/>
                </a:solidFill>
                <a:cs typeface="Times New Roman" panose="02020603050405020304" pitchFamily="18" charset="0"/>
              </a:rPr>
              <a:t>una göre mükellefin beyanı aşağıdaki şekilde olacaktır.</a:t>
            </a:r>
            <a:endParaRPr lang="tr-TR" altLang="tr-TR" sz="1600">
              <a:solidFill>
                <a:srgbClr val="000000"/>
              </a:solidFill>
            </a:endParaRPr>
          </a:p>
          <a:p>
            <a:pPr algn="just">
              <a:lnSpc>
                <a:spcPts val="2400"/>
              </a:lnSpc>
              <a:spcAft>
                <a:spcPts val="1200"/>
              </a:spcAft>
              <a:buClr>
                <a:srgbClr val="FF0000"/>
              </a:buClr>
              <a:buFont typeface="Arial" panose="020B0604020202020204" pitchFamily="34" charset="0"/>
              <a:buNone/>
            </a:pPr>
            <a:endParaRPr lang="tr-TR" altLang="tr-TR" sz="1600"/>
          </a:p>
        </p:txBody>
      </p:sp>
      <p:graphicFrame>
        <p:nvGraphicFramePr>
          <p:cNvPr id="4" name="Tablo 3">
            <a:extLst/>
          </p:cNvPr>
          <p:cNvGraphicFramePr>
            <a:graphicFrameLocks noGrp="1"/>
          </p:cNvGraphicFramePr>
          <p:nvPr/>
        </p:nvGraphicFramePr>
        <p:xfrm>
          <a:off x="92075" y="4573588"/>
          <a:ext cx="8728075" cy="2255840"/>
        </p:xfrm>
        <a:graphic>
          <a:graphicData uri="http://schemas.openxmlformats.org/drawingml/2006/table">
            <a:tbl>
              <a:tblPr/>
              <a:tblGrid>
                <a:gridCol w="7066925">
                  <a:extLst>
                    <a:ext uri="{9D8B030D-6E8A-4147-A177-3AD203B41FA5}">
                      <a16:colId xmlns:a16="http://schemas.microsoft.com/office/drawing/2014/main" val="20000"/>
                    </a:ext>
                  </a:extLst>
                </a:gridCol>
                <a:gridCol w="1661150">
                  <a:extLst>
                    <a:ext uri="{9D8B030D-6E8A-4147-A177-3AD203B41FA5}">
                      <a16:colId xmlns:a16="http://schemas.microsoft.com/office/drawing/2014/main" val="20001"/>
                    </a:ext>
                  </a:extLst>
                </a:gridCol>
              </a:tblGrid>
              <a:tr h="281980">
                <a:tc>
                  <a:txBody>
                    <a:bodyPr/>
                    <a:lstStyle>
                      <a:lvl1pPr marL="449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82563" marR="0" lvl="0" indent="0" algn="l"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Gayrisafi İrat Toplamı</a:t>
                      </a:r>
                    </a:p>
                  </a:txBody>
                  <a:tcPr marL="91435" marR="9143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marL="449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49263"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60.000 TL</a:t>
                      </a:r>
                    </a:p>
                  </a:txBody>
                  <a:tcPr marL="91435" marR="9143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81980">
                <a:tc>
                  <a:txBody>
                    <a:bodyPr/>
                    <a:lstStyle>
                      <a:lvl1pPr marL="449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49263" marR="0" lvl="0" indent="-26670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İndirilebilecek %15’lik Götürü Gider Tutarı      </a:t>
                      </a:r>
                    </a:p>
                  </a:txBody>
                  <a:tcPr marL="91435" marR="9143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marL="449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49263"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9.000 TL</a:t>
                      </a:r>
                    </a:p>
                  </a:txBody>
                  <a:tcPr marL="91435" marR="9143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281980">
                <a:tc>
                  <a:txBody>
                    <a:bodyPr/>
                    <a:lstStyle>
                      <a:lvl1pPr marL="449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49263" marR="0" lvl="0" indent="-26670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Safi İrat</a:t>
                      </a:r>
                    </a:p>
                  </a:txBody>
                  <a:tcPr marL="91435" marR="9143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marL="449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49263"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51.000 TL</a:t>
                      </a:r>
                    </a:p>
                  </a:txBody>
                  <a:tcPr marL="91435" marR="9143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281980">
                <a:tc>
                  <a:txBody>
                    <a:bodyPr/>
                    <a:lstStyle>
                      <a:lvl1pPr marL="449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87313" marR="0" lvl="0" indent="9525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İndirim Konusu Yapılabilecek Özel Eğitim Harcaması (51.000 x %10)</a:t>
                      </a:r>
                    </a:p>
                  </a:txBody>
                  <a:tcPr marL="91435" marR="9143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marL="449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49263"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5.100 TL</a:t>
                      </a:r>
                    </a:p>
                  </a:txBody>
                  <a:tcPr marL="91435" marR="9143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281980">
                <a:tc>
                  <a:txBody>
                    <a:bodyPr/>
                    <a:lstStyle>
                      <a:lvl1pPr marL="449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49263" marR="0" lvl="0" indent="-26670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Vergiye Tabi Gelir (Matrah)                  </a:t>
                      </a:r>
                    </a:p>
                  </a:txBody>
                  <a:tcPr marL="91435" marR="9143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marL="449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49263"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45.900 TL</a:t>
                      </a:r>
                    </a:p>
                  </a:txBody>
                  <a:tcPr marL="91435" marR="9143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281980">
                <a:tc>
                  <a:txBody>
                    <a:bodyPr/>
                    <a:lstStyle>
                      <a:lvl1pPr marL="449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82563" marR="0" lvl="0" indent="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Hesaplanan Gelir Vergisi</a:t>
                      </a:r>
                    </a:p>
                  </a:txBody>
                  <a:tcPr marL="91435" marR="9143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marL="449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49263"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9.273 TL</a:t>
                      </a:r>
                    </a:p>
                  </a:txBody>
                  <a:tcPr marL="91435" marR="9143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281980">
                <a:tc>
                  <a:txBody>
                    <a:bodyPr/>
                    <a:lstStyle>
                      <a:lvl1pPr marL="449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82563" marR="0" lvl="0" indent="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Kesinti Yoluyla Ödenen Vergiler </a:t>
                      </a:r>
                    </a:p>
                  </a:txBody>
                  <a:tcPr marL="91435" marR="9143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marL="449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49263"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12.000 TL</a:t>
                      </a:r>
                    </a:p>
                  </a:txBody>
                  <a:tcPr marL="91435" marR="9143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281980">
                <a:tc>
                  <a:txBody>
                    <a:bodyPr/>
                    <a:lstStyle>
                      <a:lvl1pPr marL="449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49263" marR="0" lvl="0" indent="-26670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İade Edilecek Gelir Vergisi</a:t>
                      </a:r>
                    </a:p>
                  </a:txBody>
                  <a:tcPr marL="91435" marR="9143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EE"/>
                    </a:solidFill>
                  </a:tcPr>
                </a:tc>
                <a:tc>
                  <a:txBody>
                    <a:bodyPr/>
                    <a:lstStyle>
                      <a:lvl1pPr marL="449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49263"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2.727 TL</a:t>
                      </a:r>
                    </a:p>
                  </a:txBody>
                  <a:tcPr marL="91435" marR="9143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2269498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Dikdörtgen 2"/>
          <p:cNvSpPr>
            <a:spLocks noChangeArrowheads="1"/>
          </p:cNvSpPr>
          <p:nvPr/>
        </p:nvSpPr>
        <p:spPr bwMode="auto">
          <a:xfrm>
            <a:off x="0" y="450850"/>
            <a:ext cx="9036050"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400"/>
              </a:lnSpc>
              <a:spcAft>
                <a:spcPts val="1200"/>
              </a:spcAft>
            </a:pP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4- </a:t>
            </a:r>
            <a:r>
              <a:rPr lang="en-US"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MATRAH ARTIRIMINDAN YARARLANAN MÜKELLEFLERDE ÖNCEKİ YIL ZARARLARININ MAHSUBU</a:t>
            </a:r>
            <a:endPar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endParaRPr>
          </a:p>
          <a:p>
            <a:pPr algn="just">
              <a:lnSpc>
                <a:spcPts val="2400"/>
              </a:lnSpc>
              <a:spcAft>
                <a:spcPts val="1200"/>
              </a:spcAft>
              <a:buClr>
                <a:srgbClr val="FF0000"/>
              </a:buClr>
              <a:buSzPct val="125000"/>
              <a:buFont typeface="Arial" panose="020B0604020202020204" pitchFamily="34" charset="0"/>
              <a:buNone/>
            </a:pPr>
            <a:r>
              <a:rPr lang="tr-TR" altLang="tr-TR" sz="1600" u="sng">
                <a:solidFill>
                  <a:srgbClr val="FF0000"/>
                </a:solidFill>
                <a:latin typeface="Arial TUR" panose="020B0604020202020204" pitchFamily="34" charset="0"/>
                <a:ea typeface="Times New Roman" panose="02020603050405020304" pitchFamily="18" charset="0"/>
                <a:cs typeface="Arial TUR" panose="020B0604020202020204" pitchFamily="34" charset="0"/>
              </a:rPr>
              <a:t>6736 sayılı Kanunun</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 </a:t>
            </a:r>
            <a:r>
              <a:rPr lang="tr-TR" altLang="tr-TR" sz="1600">
                <a:latin typeface="Arial TUR" panose="020B0604020202020204" pitchFamily="34" charset="0"/>
                <a:ea typeface="Times New Roman" panose="02020603050405020304" pitchFamily="18" charset="0"/>
                <a:cs typeface="Arial TUR" panose="020B0604020202020204" pitchFamily="34" charset="0"/>
              </a:rPr>
              <a:t>5 inci maddesinin (5-ğ) bendinde, “Gelir ve kurumlar vergisi mükelleflerinin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matrah artırımında bulundukları yıllara ait zararların %50’si,</a:t>
            </a:r>
            <a:r>
              <a:rPr lang="tr-TR" altLang="tr-TR" sz="1600">
                <a:latin typeface="Arial TUR" panose="020B0604020202020204" pitchFamily="34" charset="0"/>
                <a:ea typeface="Times New Roman" panose="02020603050405020304" pitchFamily="18" charset="0"/>
                <a:cs typeface="Arial TUR" panose="020B0604020202020204" pitchFamily="34" charset="0"/>
              </a:rPr>
              <a:t> 2016 ve izleyen yıl karlarından mahsup edilmez.” hükmü yer almaktadır. </a:t>
            </a:r>
          </a:p>
          <a:p>
            <a:pPr algn="just">
              <a:lnSpc>
                <a:spcPts val="2400"/>
              </a:lnSpc>
              <a:spcAft>
                <a:spcPts val="1200"/>
              </a:spcAft>
              <a:buClr>
                <a:srgbClr val="FF0000"/>
              </a:buClr>
              <a:buSzPct val="125000"/>
            </a:pPr>
            <a:r>
              <a:rPr lang="tr-TR" altLang="tr-TR" sz="1600">
                <a:latin typeface="Arial TUR" panose="020B0604020202020204" pitchFamily="34" charset="0"/>
                <a:ea typeface="Times New Roman" panose="02020603050405020304" pitchFamily="18" charset="0"/>
                <a:cs typeface="Arial TUR" panose="020B0604020202020204" pitchFamily="34" charset="0"/>
              </a:rPr>
              <a:t>6736 sayılı Kanun kapsamında matrah artıran mükellefler artırımda bulundukları yıllara ait olup indirim konusu yapılamamış geçmiş yıl zararlarının yarısını, 2018 ve müteakip yıl karlarından mahsup edemeyeceklerdir. Söz konusu zararların diğer yarısı ise, Gelir ve Kurumlar Vergisi Kanununun ilgili maddelerinde yer alan esaslar çerçevesinde mahsup edilmeye devam edilecektir.</a:t>
            </a:r>
          </a:p>
          <a:p>
            <a:pPr algn="just">
              <a:lnSpc>
                <a:spcPts val="2400"/>
              </a:lnSpc>
              <a:spcAft>
                <a:spcPts val="1200"/>
              </a:spcAft>
              <a:buClr>
                <a:srgbClr val="FF0000"/>
              </a:buClr>
              <a:buSzPct val="125000"/>
              <a:buFont typeface="Arial" panose="020B0604020202020204" pitchFamily="34" charset="0"/>
              <a:buNone/>
            </a:pPr>
            <a:r>
              <a:rPr lang="tr-TR" altLang="tr-TR" sz="1600" u="sng">
                <a:solidFill>
                  <a:srgbClr val="FF0000"/>
                </a:solidFill>
                <a:latin typeface="Arial TUR" panose="020B0604020202020204" pitchFamily="34" charset="0"/>
                <a:ea typeface="Times New Roman" panose="02020603050405020304" pitchFamily="18" charset="0"/>
                <a:cs typeface="Arial TUR" panose="020B0604020202020204" pitchFamily="34" charset="0"/>
              </a:rPr>
              <a:t>7143 sayılı Kanunun</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 </a:t>
            </a:r>
            <a:r>
              <a:rPr lang="tr-TR" altLang="tr-TR" sz="1600">
                <a:latin typeface="Arial TUR" panose="020B0604020202020204" pitchFamily="34" charset="0"/>
                <a:ea typeface="Times New Roman" panose="02020603050405020304" pitchFamily="18" charset="0"/>
                <a:cs typeface="Arial TUR" panose="020B0604020202020204" pitchFamily="34" charset="0"/>
              </a:rPr>
              <a:t>5 inci maddesinin (5-ğ) bendinde, “Gelir ve kurumlar vergisi mükelleflerinin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matrah artırımında bulundukları yıllara ait zararların %50’si,</a:t>
            </a:r>
            <a:r>
              <a:rPr lang="tr-TR" altLang="tr-TR" sz="1600">
                <a:latin typeface="Arial TUR" panose="020B0604020202020204" pitchFamily="34" charset="0"/>
                <a:ea typeface="Times New Roman" panose="02020603050405020304" pitchFamily="18" charset="0"/>
                <a:cs typeface="Arial TUR" panose="020B0604020202020204" pitchFamily="34" charset="0"/>
              </a:rPr>
              <a:t> 2018 ve izleyen yıl karlarından mahsup edilmez.” hükmü yer almaktadır. </a:t>
            </a:r>
          </a:p>
          <a:p>
            <a:pPr algn="just">
              <a:lnSpc>
                <a:spcPts val="2400"/>
              </a:lnSpc>
              <a:spcAft>
                <a:spcPts val="1200"/>
              </a:spcAft>
              <a:buClr>
                <a:srgbClr val="FF0000"/>
              </a:buClr>
              <a:buSzPct val="125000"/>
            </a:pPr>
            <a:r>
              <a:rPr lang="tr-TR" altLang="tr-TR" sz="1600">
                <a:latin typeface="Arial TUR" panose="020B0604020202020204" pitchFamily="34" charset="0"/>
                <a:ea typeface="Times New Roman" panose="02020603050405020304" pitchFamily="18" charset="0"/>
                <a:cs typeface="Arial TUR" panose="020B0604020202020204" pitchFamily="34" charset="0"/>
              </a:rPr>
              <a:t>7143 sayılı Kanun kapsamında matrah artıran mükellefler artırımda bulundukları yıllara ait olup indirim konusu yapılamamış geçmiş yıl zararlarının yarısını, 2018 ve müteakip yıl karlarından mahsup edemeyeceklerdir. Söz konusu zararların diğer yarısı ise, Gelir ve Kurumlar Vergisi Kanununun ilgili maddelerinde yer alan esaslar çerçevesinde mahsup edilmeye devam edilecektir.</a:t>
            </a:r>
            <a:endParaRPr lang="tr-TR" altLang="tr-TR" sz="1600">
              <a:latin typeface="Arial TUR" panose="020B060402020202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2314883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Dikdörtgen 2"/>
          <p:cNvSpPr>
            <a:spLocks noChangeArrowheads="1"/>
          </p:cNvSpPr>
          <p:nvPr/>
        </p:nvSpPr>
        <p:spPr bwMode="auto">
          <a:xfrm>
            <a:off x="0" y="476250"/>
            <a:ext cx="9109075"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300"/>
              </a:lnSpc>
              <a:spcAft>
                <a:spcPts val="900"/>
              </a:spcAft>
            </a:pPr>
            <a:r>
              <a:rPr lang="tr-TR" altLang="tr-TR">
                <a:solidFill>
                  <a:srgbClr val="FF0000"/>
                </a:solidFill>
              </a:rPr>
              <a:t>VERGİYE UYUMLU MÜKELLEFLERE VERGİ İNDİRİMİ</a:t>
            </a:r>
          </a:p>
          <a:p>
            <a:pPr algn="just">
              <a:lnSpc>
                <a:spcPts val="2300"/>
              </a:lnSpc>
              <a:spcAft>
                <a:spcPts val="900"/>
              </a:spcAft>
            </a:pPr>
            <a:r>
              <a:rPr lang="tr-TR" altLang="tr-TR" sz="1600">
                <a:latin typeface="Arial TUR" panose="020B0604020202020204" pitchFamily="34" charset="0"/>
                <a:ea typeface="Arial TUR" panose="020B0604020202020204" pitchFamily="34" charset="0"/>
                <a:cs typeface="Arial TUR" panose="020B0604020202020204" pitchFamily="34" charset="0"/>
              </a:rPr>
              <a:t>6824 sayılı Kanunun 4. maddesi ile Gelir Vergisi Kanunu’nun yeniden düzenlenen mülga mükerrer 121. maddesi ile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01.01.2018 tarihinden itibaren verilmesi gereken yıllık gelir ve kurumlar vergisi beyannamelerinde uygulanmak üzere </a:t>
            </a:r>
            <a:r>
              <a:rPr lang="tr-TR" altLang="tr-TR" sz="1600">
                <a:latin typeface="Arial TUR" panose="020B0604020202020204" pitchFamily="34" charset="0"/>
                <a:ea typeface="Arial TUR" panose="020B0604020202020204" pitchFamily="34" charset="0"/>
                <a:cs typeface="Arial TUR" panose="020B0604020202020204" pitchFamily="34" charset="0"/>
              </a:rPr>
              <a:t>vergiye uyumlu mükelleflere vergi indirimi uygulamasına ilişkin düzenleme yapılmıştır. </a:t>
            </a:r>
          </a:p>
          <a:p>
            <a:pPr algn="just">
              <a:lnSpc>
                <a:spcPts val="2300"/>
              </a:lnSpc>
              <a:spcAft>
                <a:spcPts val="900"/>
              </a:spcAft>
            </a:pPr>
            <a:r>
              <a:rPr lang="tr-TR" altLang="tr-TR" sz="1600">
                <a:solidFill>
                  <a:srgbClr val="000000"/>
                </a:solidFill>
                <a:latin typeface="Arial TUR" panose="020B0604020202020204" pitchFamily="34" charset="0"/>
                <a:ea typeface="Times New Roman" panose="02020603050405020304" pitchFamily="18" charset="0"/>
                <a:cs typeface="Arial TUR" panose="020B0604020202020204" pitchFamily="34" charset="0"/>
              </a:rPr>
              <a:t>Bu düzenleme çerçevesinde vergi indirimine ilişkin şartları haiz mükellefler, yıllık gelir veya kurumlar vergisi beyannameleri üzerinden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hesaplanan gelir veya kurumlar vergisinin %5'i oranında vergi indirimi tutarını hesaplayacaktır</a:t>
            </a:r>
            <a:r>
              <a:rPr lang="tr-TR" altLang="tr-TR" sz="1600">
                <a:solidFill>
                  <a:srgbClr val="000000"/>
                </a:solidFill>
                <a:latin typeface="Arial TUR" panose="020B0604020202020204" pitchFamily="34" charset="0"/>
                <a:ea typeface="Times New Roman" panose="02020603050405020304" pitchFamily="18" charset="0"/>
                <a:cs typeface="Arial TUR" panose="020B0604020202020204" pitchFamily="34" charset="0"/>
              </a:rPr>
              <a:t>. </a:t>
            </a:r>
          </a:p>
          <a:p>
            <a:pPr algn="just">
              <a:lnSpc>
                <a:spcPts val="2300"/>
              </a:lnSpc>
              <a:spcAft>
                <a:spcPts val="900"/>
              </a:spcAft>
            </a:pPr>
            <a:r>
              <a:rPr lang="tr-TR" altLang="tr-TR" sz="1600">
                <a:solidFill>
                  <a:srgbClr val="000000"/>
                </a:solidFill>
                <a:latin typeface="Arial TUR" panose="020B0604020202020204" pitchFamily="34" charset="0"/>
                <a:ea typeface="Times New Roman" panose="02020603050405020304" pitchFamily="18" charset="0"/>
                <a:cs typeface="Arial TUR" panose="020B0604020202020204" pitchFamily="34" charset="0"/>
              </a:rPr>
              <a:t>Vergi indirimi tutarı, her hal ve takdirde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1 milyon Türk lirasından </a:t>
            </a:r>
            <a:r>
              <a:rPr lang="tr-TR" altLang="tr-TR" sz="1600">
                <a:latin typeface="Arial TUR" panose="020B0604020202020204" pitchFamily="34" charset="0"/>
                <a:ea typeface="Times New Roman" panose="02020603050405020304" pitchFamily="18" charset="0"/>
                <a:cs typeface="Arial TUR" panose="020B0604020202020204" pitchFamily="34" charset="0"/>
              </a:rPr>
              <a:t>(305 Seri No'lu Gelir Vergisi Genel Tebliği ile 1/1/2019 tarihinden itibaren verilmesi gereken yıllık gelir ve kurumlar vergisi beyannamelerinde uygulanmak üzere 1.200.000 TL)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fazla olamayacaktır</a:t>
            </a:r>
            <a:r>
              <a:rPr lang="tr-TR" altLang="tr-TR" sz="1600">
                <a:solidFill>
                  <a:srgbClr val="000000"/>
                </a:solidFill>
                <a:latin typeface="Arial TUR" panose="020B0604020202020204" pitchFamily="34" charset="0"/>
                <a:ea typeface="Times New Roman" panose="02020603050405020304" pitchFamily="18" charset="0"/>
                <a:cs typeface="Arial TUR" panose="020B0604020202020204" pitchFamily="34" charset="0"/>
              </a:rPr>
              <a:t>. </a:t>
            </a:r>
          </a:p>
          <a:p>
            <a:pPr algn="just">
              <a:lnSpc>
                <a:spcPts val="2300"/>
              </a:lnSpc>
              <a:spcAft>
                <a:spcPts val="900"/>
              </a:spcAft>
            </a:pPr>
            <a:r>
              <a:rPr lang="tr-TR" altLang="tr-TR" sz="1600">
                <a:solidFill>
                  <a:srgbClr val="000000"/>
                </a:solidFill>
                <a:latin typeface="Arial TUR" panose="020B0604020202020204" pitchFamily="34" charset="0"/>
                <a:ea typeface="Times New Roman" panose="02020603050405020304" pitchFamily="18" charset="0"/>
                <a:cs typeface="Arial TUR" panose="020B0604020202020204" pitchFamily="34" charset="0"/>
              </a:rPr>
              <a:t>Bu suretle hesaplanan vergi indirimi tutarı, öncelikle bu beyannameler üzerinden ödenmesi gereken gelir veya kurumlar vergisinden indirilebilecektir. Vergi indirimi tutarının ödenmesi gereken vergiden fazla olması halinde ise kalan tutar, yıllık gelir veya kurumlar vergisi beyannamesinin verilmesi gereken tarihi izleyen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bir tam yıl içinde mükellefin beyanı üzerine tahakkuk eden diğer vergilerinden mahsup edilebilecektir</a:t>
            </a:r>
            <a:r>
              <a:rPr lang="tr-TR" altLang="tr-TR" sz="1600">
                <a:solidFill>
                  <a:srgbClr val="000000"/>
                </a:solidFill>
                <a:latin typeface="Arial TUR" panose="020B0604020202020204" pitchFamily="34" charset="0"/>
                <a:ea typeface="Times New Roman" panose="02020603050405020304" pitchFamily="18" charset="0"/>
                <a:cs typeface="Arial TUR" panose="020B0604020202020204" pitchFamily="34" charset="0"/>
              </a:rPr>
              <a:t>. Bu süre içerisinde mahsup edilemeyen tutarlar red ve iade edilmeyecektir.</a:t>
            </a:r>
          </a:p>
          <a:p>
            <a:pPr algn="just">
              <a:lnSpc>
                <a:spcPts val="2300"/>
              </a:lnSpc>
              <a:spcAft>
                <a:spcPts val="900"/>
              </a:spcAft>
            </a:pPr>
            <a:r>
              <a:rPr lang="tr-TR" altLang="tr-TR" sz="1600"/>
              <a:t>Uygulamadan </a:t>
            </a:r>
            <a:r>
              <a:rPr lang="tr-TR" altLang="tr-TR" sz="1600">
                <a:solidFill>
                  <a:srgbClr val="FF0000"/>
                </a:solidFill>
              </a:rPr>
              <a:t>ticari, zirai veya mesleki faaliyeti </a:t>
            </a:r>
            <a:r>
              <a:rPr lang="tr-TR" altLang="tr-TR" sz="1600"/>
              <a:t>nedeniyle gelir vergisi mükellefi olanlar ile kurumlar vergisi mükellefleri yararlanabilmektedir.</a:t>
            </a:r>
            <a:endParaRPr lang="tr-TR" altLang="tr-TR" sz="1600">
              <a:latin typeface="Arial TUR"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650018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Dikdörtgen 2"/>
          <p:cNvSpPr>
            <a:spLocks noChangeArrowheads="1"/>
          </p:cNvSpPr>
          <p:nvPr/>
        </p:nvSpPr>
        <p:spPr bwMode="auto">
          <a:xfrm>
            <a:off x="0" y="0"/>
            <a:ext cx="91440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100"/>
              </a:lnSpc>
              <a:spcAft>
                <a:spcPts val="1200"/>
              </a:spcAft>
            </a:pPr>
            <a:r>
              <a:rPr lang="tr-TR" altLang="tr-TR" sz="1400">
                <a:solidFill>
                  <a:srgbClr val="000000"/>
                </a:solidFill>
                <a:latin typeface="Arial TUR" panose="020B0604020202020204" pitchFamily="34" charset="0"/>
                <a:ea typeface="Times New Roman" panose="02020603050405020304" pitchFamily="18" charset="0"/>
                <a:cs typeface="Arial TUR" panose="020B0604020202020204" pitchFamily="34" charset="0"/>
              </a:rPr>
              <a:t>Söz konusu indirimden faydalanabilmek için;</a:t>
            </a:r>
            <a:endParaRPr lang="tr-TR" altLang="tr-TR" sz="1400">
              <a:latin typeface="Arial TUR" panose="020B0604020202020204" pitchFamily="34" charset="0"/>
              <a:ea typeface="Times New Roman" panose="02020603050405020304" pitchFamily="18" charset="0"/>
              <a:cs typeface="Arial TUR" panose="020B0604020202020204" pitchFamily="34" charset="0"/>
            </a:endParaRPr>
          </a:p>
          <a:p>
            <a:pPr algn="just">
              <a:lnSpc>
                <a:spcPts val="2400"/>
              </a:lnSpc>
              <a:spcAft>
                <a:spcPts val="1200"/>
              </a:spcAft>
            </a:pPr>
            <a:r>
              <a:rPr lang="tr-TR" altLang="tr-TR" sz="1400">
                <a:solidFill>
                  <a:srgbClr val="FF0000"/>
                </a:solidFill>
                <a:latin typeface="Arial TUR" panose="020B0604020202020204" pitchFamily="34" charset="0"/>
                <a:ea typeface="Times New Roman" panose="02020603050405020304" pitchFamily="18" charset="0"/>
                <a:cs typeface="Arial TUR" panose="020B0604020202020204" pitchFamily="34" charset="0"/>
              </a:rPr>
              <a:t>1. İndirimin hesaplanacağı beyannamenin ait olduğu yıl ile bu yıldan önceki son iki yıla ait vergi beyannamelerinin kanuni süresinde verilmiş</a:t>
            </a:r>
            <a:r>
              <a:rPr lang="tr-TR" altLang="tr-TR" sz="1400">
                <a:solidFill>
                  <a:srgbClr val="000000"/>
                </a:solidFill>
                <a:latin typeface="Arial TUR" panose="020B0604020202020204" pitchFamily="34" charset="0"/>
                <a:ea typeface="Times New Roman" panose="02020603050405020304" pitchFamily="18" charset="0"/>
                <a:cs typeface="Arial TUR" panose="020B0604020202020204" pitchFamily="34" charset="0"/>
              </a:rPr>
              <a:t> (Kanuni süresinde verilen bir beyannameye ilişkin olarak kanuni süresinden sonra </a:t>
            </a:r>
            <a:r>
              <a:rPr lang="tr-TR" altLang="tr-TR" sz="1400">
                <a:solidFill>
                  <a:srgbClr val="FF0000"/>
                </a:solidFill>
                <a:latin typeface="Arial TUR" panose="020B0604020202020204" pitchFamily="34" charset="0"/>
                <a:ea typeface="Times New Roman" panose="02020603050405020304" pitchFamily="18" charset="0"/>
                <a:cs typeface="Arial TUR" panose="020B0604020202020204" pitchFamily="34" charset="0"/>
              </a:rPr>
              <a:t>düzeltme amacıyla veya pişmanlıkla verilen beyannameler bu şartın ihlali sayılmaz</a:t>
            </a:r>
            <a:r>
              <a:rPr lang="tr-TR" altLang="tr-TR" sz="1400">
                <a:solidFill>
                  <a:srgbClr val="000000"/>
                </a:solidFill>
                <a:latin typeface="Arial TUR" panose="020B0604020202020204" pitchFamily="34" charset="0"/>
                <a:ea typeface="Times New Roman" panose="02020603050405020304" pitchFamily="18" charset="0"/>
                <a:cs typeface="Arial TUR" panose="020B0604020202020204" pitchFamily="34" charset="0"/>
              </a:rPr>
              <a:t>.) ve bu beyannameler üzerine tahakkuk eden vergilerin </a:t>
            </a:r>
            <a:r>
              <a:rPr lang="tr-TR" altLang="tr-TR" sz="1400">
                <a:solidFill>
                  <a:srgbClr val="FF0000"/>
                </a:solidFill>
                <a:latin typeface="Arial TUR" panose="020B0604020202020204" pitchFamily="34" charset="0"/>
                <a:ea typeface="Times New Roman" panose="02020603050405020304" pitchFamily="18" charset="0"/>
                <a:cs typeface="Arial TUR" panose="020B0604020202020204" pitchFamily="34" charset="0"/>
              </a:rPr>
              <a:t>kanuni süresinde ödenmiş olması </a:t>
            </a:r>
            <a:r>
              <a:rPr lang="tr-TR" altLang="tr-TR" sz="1400">
                <a:solidFill>
                  <a:srgbClr val="000000"/>
                </a:solidFill>
                <a:latin typeface="Arial TUR" panose="020B0604020202020204" pitchFamily="34" charset="0"/>
                <a:ea typeface="Times New Roman" panose="02020603050405020304" pitchFamily="18" charset="0"/>
                <a:cs typeface="Arial TUR" panose="020B0604020202020204" pitchFamily="34" charset="0"/>
              </a:rPr>
              <a:t>(Her bir beyanname itibarıyla </a:t>
            </a:r>
            <a:r>
              <a:rPr lang="tr-TR" altLang="tr-TR" sz="1400">
                <a:solidFill>
                  <a:srgbClr val="FF0000"/>
                </a:solidFill>
                <a:latin typeface="Arial TUR" panose="020B0604020202020204" pitchFamily="34" charset="0"/>
                <a:ea typeface="Times New Roman" panose="02020603050405020304" pitchFamily="18" charset="0"/>
                <a:cs typeface="Arial TUR" panose="020B0604020202020204" pitchFamily="34" charset="0"/>
              </a:rPr>
              <a:t>10*</a:t>
            </a:r>
            <a:r>
              <a:rPr lang="tr-TR" altLang="tr-TR" sz="1400">
                <a:solidFill>
                  <a:srgbClr val="000000"/>
                </a:solidFill>
                <a:latin typeface="Arial TUR" panose="020B0604020202020204" pitchFamily="34" charset="0"/>
                <a:ea typeface="Times New Roman" panose="02020603050405020304" pitchFamily="18" charset="0"/>
                <a:cs typeface="Arial TUR" panose="020B0604020202020204" pitchFamily="34" charset="0"/>
              </a:rPr>
              <a:t> </a:t>
            </a:r>
            <a:r>
              <a:rPr lang="tr-TR" altLang="tr-TR" sz="1400">
                <a:solidFill>
                  <a:srgbClr val="FF0000"/>
                </a:solidFill>
                <a:latin typeface="Arial TUR" panose="020B0604020202020204" pitchFamily="34" charset="0"/>
                <a:ea typeface="Times New Roman" panose="02020603050405020304" pitchFamily="18" charset="0"/>
                <a:cs typeface="Arial TUR" panose="020B0604020202020204" pitchFamily="34" charset="0"/>
              </a:rPr>
              <a:t>(7162 sayılı Kanun ile 01.01.2019 tarihinden itibaren verilecek olan gelir vergisi beyannameleri için geçerli olmak 10 TL’lik sınır 250 TL’sına </a:t>
            </a:r>
            <a:r>
              <a:rPr lang="tr-TR" altLang="tr-TR" sz="1400">
                <a:solidFill>
                  <a:srgbClr val="000000"/>
                </a:solidFill>
                <a:latin typeface="Arial TUR" panose="020B0604020202020204" pitchFamily="34" charset="0"/>
                <a:ea typeface="Times New Roman" panose="02020603050405020304" pitchFamily="18" charset="0"/>
                <a:cs typeface="Arial TUR" panose="020B0604020202020204" pitchFamily="34" charset="0"/>
              </a:rPr>
              <a:t>çıkarılarak en azından beyannameden kaynaklanan damga vergisini ödemeyen mükelleflerin bu indirimden yararlanabilmeleri  sağlanmıştır.) Türk lirasına kadar yapılan eksik ödemeler </a:t>
            </a:r>
            <a:r>
              <a:rPr lang="tr-TR" altLang="tr-TR" sz="1400">
                <a:solidFill>
                  <a:srgbClr val="FF0000"/>
                </a:solidFill>
                <a:latin typeface="Arial TUR" panose="020B0604020202020204" pitchFamily="34" charset="0"/>
                <a:ea typeface="Times New Roman" panose="02020603050405020304" pitchFamily="18" charset="0"/>
                <a:cs typeface="Arial TUR" panose="020B0604020202020204" pitchFamily="34" charset="0"/>
              </a:rPr>
              <a:t>bu şartın ihlali sayılmaz</a:t>
            </a:r>
            <a:r>
              <a:rPr lang="tr-TR" altLang="tr-TR" sz="1400">
                <a:solidFill>
                  <a:srgbClr val="000000"/>
                </a:solidFill>
                <a:latin typeface="Arial TUR" panose="020B0604020202020204" pitchFamily="34" charset="0"/>
                <a:ea typeface="Times New Roman" panose="02020603050405020304" pitchFamily="18" charset="0"/>
                <a:cs typeface="Arial TUR" panose="020B0604020202020204" pitchFamily="34" charset="0"/>
              </a:rPr>
              <a:t>. Vergi kanunları gereğince, tecil edilerek belirlenen şartların gerçekleşmesine bağlı olarak terkin edilecek vergilerin, şartların sağlanamaması halinde kanunlarında belirlenen tecil süresinin sonunu takip eden </a:t>
            </a:r>
            <a:r>
              <a:rPr lang="tr-TR" altLang="tr-TR" sz="1400">
                <a:solidFill>
                  <a:srgbClr val="FF0000"/>
                </a:solidFill>
                <a:latin typeface="Arial TUR" panose="020B0604020202020204" pitchFamily="34" charset="0"/>
                <a:ea typeface="Times New Roman" panose="02020603050405020304" pitchFamily="18" charset="0"/>
                <a:cs typeface="Arial TUR" panose="020B0604020202020204" pitchFamily="34" charset="0"/>
              </a:rPr>
              <a:t>onbeşinci günün bitimine kadar ödenmesi şartıyla </a:t>
            </a:r>
            <a:r>
              <a:rPr lang="tr-TR" altLang="tr-TR" sz="1400">
                <a:solidFill>
                  <a:srgbClr val="000000"/>
                </a:solidFill>
                <a:latin typeface="Arial TUR" panose="020B0604020202020204" pitchFamily="34" charset="0"/>
                <a:ea typeface="Times New Roman" panose="02020603050405020304" pitchFamily="18" charset="0"/>
                <a:cs typeface="Arial TUR" panose="020B0604020202020204" pitchFamily="34" charset="0"/>
              </a:rPr>
              <a:t>bu şart ihlal edilmiş sayılmaz.”</a:t>
            </a:r>
            <a:endParaRPr lang="tr-TR" altLang="tr-TR" sz="1400">
              <a:latin typeface="Arial TUR" panose="020B0604020202020204" pitchFamily="34" charset="0"/>
              <a:ea typeface="Times New Roman" panose="02020603050405020304" pitchFamily="18" charset="0"/>
              <a:cs typeface="Arial TUR" panose="020B0604020202020204" pitchFamily="34" charset="0"/>
            </a:endParaRPr>
          </a:p>
          <a:p>
            <a:pPr algn="just">
              <a:lnSpc>
                <a:spcPts val="2400"/>
              </a:lnSpc>
              <a:spcAft>
                <a:spcPts val="1200"/>
              </a:spcAft>
            </a:pPr>
            <a:r>
              <a:rPr lang="tr-TR" altLang="tr-TR" sz="1400">
                <a:solidFill>
                  <a:srgbClr val="FF0000"/>
                </a:solidFill>
                <a:latin typeface="Arial TUR" panose="020B0604020202020204" pitchFamily="34" charset="0"/>
                <a:ea typeface="Times New Roman" panose="02020603050405020304" pitchFamily="18" charset="0"/>
                <a:cs typeface="Arial TUR" panose="020B0604020202020204" pitchFamily="34" charset="0"/>
              </a:rPr>
              <a:t>2. </a:t>
            </a:r>
            <a:r>
              <a:rPr lang="tr-TR" altLang="tr-TR" sz="1400">
                <a:solidFill>
                  <a:srgbClr val="000000"/>
                </a:solidFill>
                <a:latin typeface="Arial TUR" panose="020B0604020202020204" pitchFamily="34" charset="0"/>
                <a:ea typeface="Times New Roman" panose="02020603050405020304" pitchFamily="18" charset="0"/>
                <a:cs typeface="Arial TUR" panose="020B0604020202020204" pitchFamily="34" charset="0"/>
              </a:rPr>
              <a:t>İndirimin hesaplanacağı beyannamenin ait olduğu yıl ile bu yıldan önceki son iki yıllık süre içerisinde haklarında beyana tabi vergi türleri itibarıyla </a:t>
            </a:r>
            <a:r>
              <a:rPr lang="tr-TR" altLang="tr-TR" sz="1400">
                <a:solidFill>
                  <a:srgbClr val="FF0000"/>
                </a:solidFill>
                <a:latin typeface="Arial TUR" panose="020B0604020202020204" pitchFamily="34" charset="0"/>
                <a:ea typeface="Times New Roman" panose="02020603050405020304" pitchFamily="18" charset="0"/>
                <a:cs typeface="Arial TUR" panose="020B0604020202020204" pitchFamily="34" charset="0"/>
              </a:rPr>
              <a:t>ikmalen, re’sen veya idarece yapılmış bir tarhiyat</a:t>
            </a:r>
            <a:r>
              <a:rPr lang="tr-TR" altLang="tr-TR" sz="1400">
                <a:solidFill>
                  <a:srgbClr val="000000"/>
                </a:solidFill>
                <a:latin typeface="Arial TUR" panose="020B0604020202020204" pitchFamily="34" charset="0"/>
                <a:ea typeface="Times New Roman" panose="02020603050405020304" pitchFamily="18" charset="0"/>
                <a:cs typeface="Arial TUR" panose="020B0604020202020204" pitchFamily="34" charset="0"/>
              </a:rPr>
              <a:t> bulunmamalıdır. (Yapılan tarhiyatların kesinleşmiş yargı kararlarıyla veya 213 sayılı Vergi Usul Kanununun uzlaşma ya da düzeltme hükümlerine göre tamamen ortadan kaldırılmış olması durumunda bu şart ihlal edilmiş sayılmaz.),</a:t>
            </a:r>
            <a:endParaRPr lang="tr-TR" altLang="tr-TR" sz="1400">
              <a:latin typeface="Arial TUR" panose="020B0604020202020204" pitchFamily="34" charset="0"/>
              <a:ea typeface="Times New Roman" panose="02020603050405020304" pitchFamily="18" charset="0"/>
              <a:cs typeface="Arial TUR" panose="020B0604020202020204" pitchFamily="34" charset="0"/>
            </a:endParaRPr>
          </a:p>
          <a:p>
            <a:pPr algn="just">
              <a:lnSpc>
                <a:spcPts val="2400"/>
              </a:lnSpc>
              <a:spcAft>
                <a:spcPts val="1200"/>
              </a:spcAft>
            </a:pPr>
            <a:r>
              <a:rPr lang="tr-TR" altLang="tr-TR" sz="1400">
                <a:solidFill>
                  <a:srgbClr val="FF0000"/>
                </a:solidFill>
                <a:ea typeface="Times New Roman" panose="02020603050405020304" pitchFamily="18" charset="0"/>
                <a:cs typeface="Arial" panose="020B0604020202020204" pitchFamily="34" charset="0"/>
              </a:rPr>
              <a:t>3. </a:t>
            </a:r>
            <a:r>
              <a:rPr lang="tr-TR" altLang="tr-TR" sz="1400">
                <a:solidFill>
                  <a:srgbClr val="000000"/>
                </a:solidFill>
                <a:ea typeface="Times New Roman" panose="02020603050405020304" pitchFamily="18" charset="0"/>
                <a:cs typeface="Arial" panose="020B0604020202020204" pitchFamily="34" charset="0"/>
              </a:rPr>
              <a:t>İndirimin hesaplanacağı beyannamenin verildiği tarih itibarıyla vergi aslı (vergi cezaları dâhil) </a:t>
            </a:r>
            <a:r>
              <a:rPr lang="tr-TR" altLang="tr-TR" sz="1400">
                <a:solidFill>
                  <a:srgbClr val="FF0000"/>
                </a:solidFill>
                <a:ea typeface="Times New Roman" panose="02020603050405020304" pitchFamily="18" charset="0"/>
                <a:cs typeface="Arial" panose="020B0604020202020204" pitchFamily="34" charset="0"/>
              </a:rPr>
              <a:t>1.000 Türk lirasının üzerinde vadesi geçmiş borcunun bulunmaması </a:t>
            </a:r>
            <a:r>
              <a:rPr lang="tr-TR" altLang="tr-TR" sz="1400">
                <a:solidFill>
                  <a:srgbClr val="000000"/>
                </a:solidFill>
                <a:ea typeface="Times New Roman" panose="02020603050405020304" pitchFamily="18" charset="0"/>
                <a:cs typeface="Arial" panose="020B0604020202020204" pitchFamily="34" charset="0"/>
              </a:rPr>
              <a:t>gerekir.</a:t>
            </a:r>
          </a:p>
          <a:p>
            <a:pPr algn="just">
              <a:lnSpc>
                <a:spcPts val="2400"/>
              </a:lnSpc>
              <a:spcAft>
                <a:spcPts val="1200"/>
              </a:spcAft>
            </a:pPr>
            <a:endParaRPr lang="tr-TR" altLang="tr-TR" sz="1400">
              <a:cs typeface="Times New Roman" panose="02020603050405020304" pitchFamily="18" charset="0"/>
            </a:endParaRPr>
          </a:p>
        </p:txBody>
      </p:sp>
    </p:spTree>
    <p:extLst>
      <p:ext uri="{BB962C8B-B14F-4D97-AF65-F5344CB8AC3E}">
        <p14:creationId xmlns:p14="http://schemas.microsoft.com/office/powerpoint/2010/main" val="148563917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ayt Numarası Yer Tutucusu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B80729F-9B50-41F0-BACF-C796087A38CB}" type="slidenum">
              <a:rPr lang="tr-TR" altLang="tr-TR" sz="1200" smtClean="0">
                <a:solidFill>
                  <a:srgbClr val="898989"/>
                </a:solidFill>
              </a:rPr>
              <a:pPr/>
              <a:t>147</a:t>
            </a:fld>
            <a:endParaRPr lang="tr-TR" altLang="tr-TR" sz="1200">
              <a:solidFill>
                <a:srgbClr val="898989"/>
              </a:solidFill>
            </a:endParaRPr>
          </a:p>
        </p:txBody>
      </p:sp>
      <p:sp>
        <p:nvSpPr>
          <p:cNvPr id="162819" name="Dikdörtgen 2"/>
          <p:cNvSpPr>
            <a:spLocks noChangeArrowheads="1"/>
          </p:cNvSpPr>
          <p:nvPr/>
        </p:nvSpPr>
        <p:spPr bwMode="auto">
          <a:xfrm>
            <a:off x="250825" y="404813"/>
            <a:ext cx="864235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400"/>
              </a:lnSpc>
              <a:spcAft>
                <a:spcPts val="1200"/>
              </a:spcAft>
            </a:pPr>
            <a:r>
              <a:rPr lang="tr-TR" altLang="tr-TR" sz="1600">
                <a:solidFill>
                  <a:srgbClr val="FF0000"/>
                </a:solidFill>
                <a:ea typeface="Times New Roman" panose="02020603050405020304" pitchFamily="18" charset="0"/>
                <a:cs typeface="Arial" panose="020B0604020202020204" pitchFamily="34" charset="0"/>
              </a:rPr>
              <a:t>4. İndirim tutarı; </a:t>
            </a:r>
            <a:r>
              <a:rPr lang="tr-TR" altLang="tr-TR" sz="1600">
                <a:ea typeface="Times New Roman" panose="02020603050405020304" pitchFamily="18" charset="0"/>
                <a:cs typeface="Arial" panose="020B0604020202020204" pitchFamily="34" charset="0"/>
              </a:rPr>
              <a:t>ticari, zirai veya mesleki faaliyet nedeniyle beyan edilen kazançların toplam gelir vergisi matrahı içerisindeki oranı dikkate alınmak suretiyle hesaplanan gelir vergisi esas alınarak tespit edilir.</a:t>
            </a:r>
          </a:p>
          <a:p>
            <a:pPr algn="just">
              <a:lnSpc>
                <a:spcPts val="2300"/>
              </a:lnSpc>
              <a:spcAft>
                <a:spcPts val="600"/>
              </a:spcAft>
            </a:pP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5</a:t>
            </a:r>
            <a:r>
              <a:rPr lang="tr-TR" altLang="tr-TR" sz="1600">
                <a:solidFill>
                  <a:srgbClr val="000000"/>
                </a:solidFill>
                <a:latin typeface="Arial TUR" panose="020B0604020202020204" pitchFamily="34" charset="0"/>
                <a:ea typeface="Times New Roman" panose="02020603050405020304" pitchFamily="18" charset="0"/>
                <a:cs typeface="Arial TUR" panose="020B0604020202020204" pitchFamily="34" charset="0"/>
              </a:rPr>
              <a:t>. VUK 359 a göre Kaçakçılık fiilini işleyenler indirimden yararlanamazlar.</a:t>
            </a:r>
          </a:p>
          <a:p>
            <a:pPr algn="just">
              <a:lnSpc>
                <a:spcPts val="2300"/>
              </a:lnSpc>
              <a:spcAft>
                <a:spcPts val="600"/>
              </a:spcAft>
            </a:pP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6. </a:t>
            </a:r>
            <a:r>
              <a:rPr lang="tr-TR" altLang="tr-TR" sz="1600">
                <a:solidFill>
                  <a:srgbClr val="000000"/>
                </a:solidFill>
                <a:latin typeface="Arial TUR" panose="020B0604020202020204" pitchFamily="34" charset="0"/>
                <a:ea typeface="Times New Roman" panose="02020603050405020304" pitchFamily="18" charset="0"/>
                <a:cs typeface="Arial TUR" panose="020B0604020202020204" pitchFamily="34" charset="0"/>
              </a:rPr>
              <a:t>İndirimin hesaplanacağı beyannamenin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ait olduğu yıl ile bu yıldan önceki son iki yılda </a:t>
            </a:r>
            <a:r>
              <a:rPr lang="tr-TR" altLang="tr-TR" sz="1600">
                <a:solidFill>
                  <a:srgbClr val="000000"/>
                </a:solidFill>
                <a:latin typeface="Arial TUR" panose="020B0604020202020204" pitchFamily="34" charset="0"/>
                <a:ea typeface="Times New Roman" panose="02020603050405020304" pitchFamily="18" charset="0"/>
                <a:cs typeface="Arial TUR" panose="020B0604020202020204" pitchFamily="34" charset="0"/>
              </a:rPr>
              <a:t>herhangi bir vergiye ilişkin beyanların gerçek durumu yansıtmadığının </a:t>
            </a:r>
            <a:r>
              <a:rPr lang="tr-TR" altLang="tr-TR" sz="1600">
                <a:solidFill>
                  <a:srgbClr val="FF0000"/>
                </a:solidFill>
                <a:latin typeface="Arial TUR" panose="020B0604020202020204" pitchFamily="34" charset="0"/>
                <a:ea typeface="Times New Roman" panose="02020603050405020304" pitchFamily="18" charset="0"/>
                <a:cs typeface="Arial TUR" panose="020B0604020202020204" pitchFamily="34" charset="0"/>
              </a:rPr>
              <a:t>indirimden yararlanıldıktan sonra </a:t>
            </a:r>
            <a:r>
              <a:rPr lang="tr-TR" altLang="tr-TR" sz="1600">
                <a:solidFill>
                  <a:srgbClr val="000000"/>
                </a:solidFill>
                <a:latin typeface="Arial TUR" panose="020B0604020202020204" pitchFamily="34" charset="0"/>
                <a:ea typeface="Times New Roman" panose="02020603050405020304" pitchFamily="18" charset="0"/>
                <a:cs typeface="Arial TUR" panose="020B0604020202020204" pitchFamily="34" charset="0"/>
              </a:rPr>
              <a:t>tespit edilmesi halinde tarhiyatların kesinleşmesinden sonra indirim tutarı geri alınır.</a:t>
            </a:r>
          </a:p>
          <a:p>
            <a:pPr algn="just">
              <a:lnSpc>
                <a:spcPts val="2300"/>
              </a:lnSpc>
              <a:spcAft>
                <a:spcPts val="600"/>
              </a:spcAft>
            </a:pPr>
            <a:endParaRPr lang="tr-TR" altLang="tr-TR" sz="1500">
              <a:solidFill>
                <a:srgbClr val="000000"/>
              </a:solidFill>
              <a:latin typeface="Arial TUR" panose="020B0604020202020204" pitchFamily="34" charset="0"/>
              <a:ea typeface="Times New Roman" panose="02020603050405020304" pitchFamily="18" charset="0"/>
              <a:cs typeface="Arial TUR" panose="020B0604020202020204" pitchFamily="34" charset="0"/>
            </a:endParaRPr>
          </a:p>
          <a:p>
            <a:pPr algn="just">
              <a:lnSpc>
                <a:spcPts val="2300"/>
              </a:lnSpc>
              <a:spcAft>
                <a:spcPts val="600"/>
              </a:spcAft>
            </a:pPr>
            <a:r>
              <a:rPr lang="tr-TR" altLang="tr-TR" sz="1500">
                <a:solidFill>
                  <a:srgbClr val="FF0000"/>
                </a:solidFill>
                <a:latin typeface="Arial TUR" panose="020B0604020202020204" pitchFamily="34" charset="0"/>
                <a:ea typeface="Times New Roman" panose="02020603050405020304" pitchFamily="18" charset="0"/>
                <a:cs typeface="Arial TUR" panose="020B0604020202020204" pitchFamily="34" charset="0"/>
              </a:rPr>
              <a:t>Örnek: </a:t>
            </a:r>
            <a:r>
              <a:rPr lang="tr-TR" altLang="tr-TR" sz="1500">
                <a:latin typeface="Arial TUR" panose="020B0604020202020204" pitchFamily="34" charset="0"/>
                <a:ea typeface="Times New Roman" panose="02020603050405020304" pitchFamily="18" charset="0"/>
                <a:cs typeface="Arial TUR" panose="020B0604020202020204" pitchFamily="34" charset="0"/>
              </a:rPr>
              <a:t>Serbest avukatlık yapan </a:t>
            </a:r>
            <a:r>
              <a:rPr lang="tr-TR" altLang="tr-TR" sz="1500">
                <a:solidFill>
                  <a:srgbClr val="000000"/>
                </a:solidFill>
                <a:latin typeface="Arial TUR" panose="020B0604020202020204" pitchFamily="34" charset="0"/>
                <a:ea typeface="Times New Roman" panose="02020603050405020304" pitchFamily="18" charset="0"/>
                <a:cs typeface="Arial TUR" panose="020B0604020202020204" pitchFamily="34" charset="0"/>
              </a:rPr>
              <a:t>Zeliha hanım 2018 yılına ilişkin olarak 25/3/2019 tarihinde vermiş olduğu gelir vergisi beyannamesi üzerinden tahakkuk eden gelir vergisini vadesinde ödemiştir. </a:t>
            </a:r>
          </a:p>
          <a:p>
            <a:pPr algn="just">
              <a:lnSpc>
                <a:spcPts val="2300"/>
              </a:lnSpc>
              <a:spcAft>
                <a:spcPts val="600"/>
              </a:spcAft>
            </a:pPr>
            <a:r>
              <a:rPr lang="tr-TR" altLang="tr-TR" sz="1500">
                <a:solidFill>
                  <a:srgbClr val="000000"/>
                </a:solidFill>
                <a:latin typeface="Arial TUR" panose="020B0604020202020204" pitchFamily="34" charset="0"/>
                <a:ea typeface="Times New Roman" panose="02020603050405020304" pitchFamily="18" charset="0"/>
                <a:cs typeface="Arial TUR" panose="020B0604020202020204" pitchFamily="34" charset="0"/>
              </a:rPr>
              <a:t>Zeliha hanım, 2016, 2017 ve 2018 yıllarına ilişkin tüm vergi beyannamelerini kanuni süresi içerisinde vermiş ve 2017/1. döneme ilişkin geçici vergi beyannamesi üzerine tahakkuk eden 33,90.- TL’lik vergi hariç tahakkuk eden tüm vergilerini süresinde ödemiştir. </a:t>
            </a:r>
          </a:p>
          <a:p>
            <a:pPr algn="just">
              <a:lnSpc>
                <a:spcPts val="2300"/>
              </a:lnSpc>
              <a:spcAft>
                <a:spcPts val="600"/>
              </a:spcAft>
            </a:pPr>
            <a:r>
              <a:rPr lang="tr-TR" altLang="tr-TR" sz="1500">
                <a:solidFill>
                  <a:srgbClr val="000000"/>
                </a:solidFill>
                <a:latin typeface="Arial TUR" panose="020B0604020202020204" pitchFamily="34" charset="0"/>
                <a:ea typeface="Times New Roman" panose="02020603050405020304" pitchFamily="18" charset="0"/>
                <a:cs typeface="Arial TUR" panose="020B0604020202020204" pitchFamily="34" charset="0"/>
              </a:rPr>
              <a:t>Buna göre, diğer şartların da sağlanmış olması kaydıyla, 2017/1. döneme ilişkin geçici vergi beyannamesi üzerine tahakkuk eden 33,90.- TL’lik verginin süresinde ödenmemesi, Zeliha hanımın vergi indiriminden yararlanmasına engel teşkil etmeyecektir. </a:t>
            </a:r>
          </a:p>
          <a:p>
            <a:pPr algn="just">
              <a:lnSpc>
                <a:spcPts val="2300"/>
              </a:lnSpc>
              <a:spcAft>
                <a:spcPts val="600"/>
              </a:spcAft>
            </a:pPr>
            <a:endParaRPr lang="tr-TR" altLang="tr-TR" sz="1500">
              <a:latin typeface="Arial TUR" panose="020B0604020202020204" pitchFamily="34" charset="0"/>
              <a:ea typeface="Times New Roman" panose="02020603050405020304" pitchFamily="18" charset="0"/>
              <a:cs typeface="Arial TUR" panose="020B0604020202020204" pitchFamily="34" charset="0"/>
            </a:endParaRPr>
          </a:p>
        </p:txBody>
      </p:sp>
    </p:spTree>
    <p:extLst>
      <p:ext uri="{BB962C8B-B14F-4D97-AF65-F5344CB8AC3E}">
        <p14:creationId xmlns:p14="http://schemas.microsoft.com/office/powerpoint/2010/main" val="33523548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177009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76200"/>
            <a:ext cx="9144000" cy="6781800"/>
          </a:xfrm>
          <a:prstGeom prst="rect">
            <a:avLst/>
          </a:prstGeom>
        </p:spPr>
      </p:pic>
    </p:spTree>
    <p:extLst>
      <p:ext uri="{BB962C8B-B14F-4D97-AF65-F5344CB8AC3E}">
        <p14:creationId xmlns:p14="http://schemas.microsoft.com/office/powerpoint/2010/main" val="591782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600200"/>
            <a:ext cx="7772400" cy="1905000"/>
          </a:xfrm>
        </p:spPr>
        <p:txBody>
          <a:bodyPr>
            <a:noAutofit/>
          </a:bodyPr>
          <a:lstStyle/>
          <a:p>
            <a:r>
              <a:rPr lang="tr-TR" sz="2400" b="1" dirty="0">
                <a:solidFill>
                  <a:srgbClr val="0070C0"/>
                </a:solidFill>
                <a:effectLst>
                  <a:outerShdw blurRad="38100" dist="38100" dir="2700000" algn="tl">
                    <a:srgbClr val="000000">
                      <a:alpha val="43137"/>
                    </a:srgbClr>
                  </a:outerShdw>
                </a:effectLst>
                <a:latin typeface="+mn-lt"/>
              </a:rPr>
              <a:t>7061, 7103, 7104 ve 7161, 7162 SAYILI KANUNLAR ÇERÇEVESİNDE</a:t>
            </a:r>
            <a:br>
              <a:rPr lang="tr-TR" sz="3200" b="1" dirty="0">
                <a:solidFill>
                  <a:srgbClr val="0070C0"/>
                </a:solidFill>
                <a:effectLst>
                  <a:outerShdw blurRad="38100" dist="38100" dir="2700000" algn="tl">
                    <a:srgbClr val="000000">
                      <a:alpha val="43137"/>
                    </a:srgbClr>
                  </a:outerShdw>
                </a:effectLst>
                <a:latin typeface="+mn-lt"/>
              </a:rPr>
            </a:br>
            <a:r>
              <a:rPr lang="tr-TR" sz="3600" b="1" dirty="0">
                <a:solidFill>
                  <a:srgbClr val="0070C0"/>
                </a:solidFill>
                <a:effectLst>
                  <a:outerShdw blurRad="38100" dist="38100" dir="2700000" algn="tl">
                    <a:srgbClr val="000000">
                      <a:alpha val="43137"/>
                    </a:srgbClr>
                  </a:outerShdw>
                </a:effectLst>
                <a:latin typeface="+mn-lt"/>
              </a:rPr>
              <a:t>VERGİ MEVZUATINDAKİ GÜNCEL DEĞİŞİKLİKLER</a:t>
            </a:r>
          </a:p>
        </p:txBody>
      </p:sp>
      <p:sp>
        <p:nvSpPr>
          <p:cNvPr id="7" name="AutoShape 4" descr="ankara ymmo ile ilgili görsel sonucu"/>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6" descr="ankara ymmo ile ilgili görsel sonucu"/>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16" name="Tablo 15"/>
          <p:cNvGraphicFramePr>
            <a:graphicFrameLocks noGrp="1"/>
          </p:cNvGraphicFramePr>
          <p:nvPr>
            <p:extLst/>
          </p:nvPr>
        </p:nvGraphicFramePr>
        <p:xfrm>
          <a:off x="5257800" y="5166360"/>
          <a:ext cx="3505200" cy="1027932"/>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tblGrid>
              <a:tr h="131247">
                <a:tc>
                  <a:txBody>
                    <a:bodyPr/>
                    <a:lstStyle/>
                    <a:p>
                      <a:endParaRPr lang="tr-TR" dirty="0"/>
                    </a:p>
                  </a:txBody>
                  <a:tcPr>
                    <a:noFill/>
                  </a:tcPr>
                </a:tc>
                <a:extLst>
                  <a:ext uri="{0D108BD9-81ED-4DB2-BD59-A6C34878D82A}">
                    <a16:rowId xmlns:a16="http://schemas.microsoft.com/office/drawing/2014/main" val="10000"/>
                  </a:ext>
                </a:extLst>
              </a:tr>
              <a:tr h="296654">
                <a:tc>
                  <a:txBody>
                    <a:bodyPr/>
                    <a:lstStyle/>
                    <a:p>
                      <a:endParaRPr lang="tr-TR"/>
                    </a:p>
                  </a:txBody>
                  <a:tcPr>
                    <a:noFill/>
                  </a:tcPr>
                </a:tc>
                <a:extLst>
                  <a:ext uri="{0D108BD9-81ED-4DB2-BD59-A6C34878D82A}">
                    <a16:rowId xmlns:a16="http://schemas.microsoft.com/office/drawing/2014/main" val="10001"/>
                  </a:ext>
                </a:extLst>
              </a:tr>
              <a:tr h="433572">
                <a:tc>
                  <a:txBody>
                    <a:bodyPr/>
                    <a:lstStyle/>
                    <a:p>
                      <a:endParaRPr lang="tr-TR" dirty="0"/>
                    </a:p>
                  </a:txBody>
                  <a:tcPr>
                    <a:noFill/>
                  </a:tcPr>
                </a:tc>
                <a:extLst>
                  <a:ext uri="{0D108BD9-81ED-4DB2-BD59-A6C34878D82A}">
                    <a16:rowId xmlns:a16="http://schemas.microsoft.com/office/drawing/2014/main" val="10002"/>
                  </a:ext>
                </a:extLst>
              </a:tr>
            </a:tbl>
          </a:graphicData>
        </a:graphic>
      </p:graphicFrame>
      <p:sp>
        <p:nvSpPr>
          <p:cNvPr id="6" name="İkizkenar Üçgen 5"/>
          <p:cNvSpPr/>
          <p:nvPr/>
        </p:nvSpPr>
        <p:spPr>
          <a:xfrm>
            <a:off x="3429000" y="6248400"/>
            <a:ext cx="1600200" cy="381000"/>
          </a:xfrm>
          <a:prstGeom prst="triangle">
            <a:avLst>
              <a:gd name="adj" fmla="val 2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İkizkenar Üçgen 14"/>
          <p:cNvSpPr/>
          <p:nvPr/>
        </p:nvSpPr>
        <p:spPr>
          <a:xfrm rot="21290423">
            <a:off x="2919846" y="3309174"/>
            <a:ext cx="2433286" cy="315853"/>
          </a:xfrm>
          <a:prstGeom prst="triangle">
            <a:avLst>
              <a:gd name="adj" fmla="val 21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Serbest Form 19"/>
          <p:cNvSpPr/>
          <p:nvPr/>
        </p:nvSpPr>
        <p:spPr>
          <a:xfrm>
            <a:off x="2980944" y="3474720"/>
            <a:ext cx="2670048" cy="256032"/>
          </a:xfrm>
          <a:custGeom>
            <a:avLst/>
            <a:gdLst>
              <a:gd name="connsiteX0" fmla="*/ 0 w 2670048"/>
              <a:gd name="connsiteY0" fmla="*/ 256032 h 256032"/>
              <a:gd name="connsiteX1" fmla="*/ 2414016 w 2670048"/>
              <a:gd name="connsiteY1" fmla="*/ 36576 h 256032"/>
              <a:gd name="connsiteX2" fmla="*/ 2395728 w 2670048"/>
              <a:gd name="connsiteY2" fmla="*/ 36576 h 256032"/>
              <a:gd name="connsiteX3" fmla="*/ 2423160 w 2670048"/>
              <a:gd name="connsiteY3" fmla="*/ 109728 h 256032"/>
              <a:gd name="connsiteX4" fmla="*/ 2468880 w 2670048"/>
              <a:gd name="connsiteY4" fmla="*/ 100584 h 256032"/>
              <a:gd name="connsiteX5" fmla="*/ 2670048 w 2670048"/>
              <a:gd name="connsiteY5" fmla="*/ 100584 h 256032"/>
              <a:gd name="connsiteX6" fmla="*/ 2670048 w 2670048"/>
              <a:gd name="connsiteY6" fmla="*/ 18288 h 256032"/>
              <a:gd name="connsiteX7" fmla="*/ 2112264 w 2670048"/>
              <a:gd name="connsiteY7" fmla="*/ 0 h 256032"/>
              <a:gd name="connsiteX8" fmla="*/ 1143000 w 2670048"/>
              <a:gd name="connsiteY8" fmla="*/ 128016 h 256032"/>
              <a:gd name="connsiteX9" fmla="*/ 2231136 w 2670048"/>
              <a:gd name="connsiteY9" fmla="*/ 64008 h 256032"/>
              <a:gd name="connsiteX10" fmla="*/ 2542032 w 2670048"/>
              <a:gd name="connsiteY10" fmla="*/ 54864 h 25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048" h="256032">
                <a:moveTo>
                  <a:pt x="0" y="256032"/>
                </a:moveTo>
                <a:lnTo>
                  <a:pt x="2414016" y="36576"/>
                </a:lnTo>
                <a:lnTo>
                  <a:pt x="2395728" y="36576"/>
                </a:lnTo>
                <a:cubicBezTo>
                  <a:pt x="2404872" y="60960"/>
                  <a:pt x="2403561" y="92579"/>
                  <a:pt x="2423160" y="109728"/>
                </a:cubicBezTo>
                <a:cubicBezTo>
                  <a:pt x="2434856" y="119962"/>
                  <a:pt x="2453349" y="101159"/>
                  <a:pt x="2468880" y="100584"/>
                </a:cubicBezTo>
                <a:cubicBezTo>
                  <a:pt x="2535890" y="98102"/>
                  <a:pt x="2602992" y="100584"/>
                  <a:pt x="2670048" y="100584"/>
                </a:cubicBezTo>
                <a:lnTo>
                  <a:pt x="2670048" y="18288"/>
                </a:lnTo>
                <a:lnTo>
                  <a:pt x="2112264" y="0"/>
                </a:lnTo>
                <a:lnTo>
                  <a:pt x="1143000" y="128016"/>
                </a:lnTo>
                <a:lnTo>
                  <a:pt x="2231136" y="64008"/>
                </a:lnTo>
                <a:lnTo>
                  <a:pt x="2542032" y="54864"/>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Serbest Form 20"/>
          <p:cNvSpPr/>
          <p:nvPr/>
        </p:nvSpPr>
        <p:spPr>
          <a:xfrm>
            <a:off x="2926080" y="6620256"/>
            <a:ext cx="2386584" cy="219456"/>
          </a:xfrm>
          <a:custGeom>
            <a:avLst/>
            <a:gdLst>
              <a:gd name="connsiteX0" fmla="*/ 27432 w 2386584"/>
              <a:gd name="connsiteY0" fmla="*/ 0 h 219456"/>
              <a:gd name="connsiteX1" fmla="*/ 2386584 w 2386584"/>
              <a:gd name="connsiteY1" fmla="*/ 210312 h 219456"/>
              <a:gd name="connsiteX2" fmla="*/ 0 w 2386584"/>
              <a:gd name="connsiteY2" fmla="*/ 219456 h 219456"/>
              <a:gd name="connsiteX3" fmla="*/ 27432 w 2386584"/>
              <a:gd name="connsiteY3" fmla="*/ 0 h 219456"/>
            </a:gdLst>
            <a:ahLst/>
            <a:cxnLst>
              <a:cxn ang="0">
                <a:pos x="connsiteX0" y="connsiteY0"/>
              </a:cxn>
              <a:cxn ang="0">
                <a:pos x="connsiteX1" y="connsiteY1"/>
              </a:cxn>
              <a:cxn ang="0">
                <a:pos x="connsiteX2" y="connsiteY2"/>
              </a:cxn>
              <a:cxn ang="0">
                <a:pos x="connsiteX3" y="connsiteY3"/>
              </a:cxn>
            </a:cxnLst>
            <a:rect l="l" t="t" r="r" b="b"/>
            <a:pathLst>
              <a:path w="2386584" h="219456">
                <a:moveTo>
                  <a:pt x="27432" y="0"/>
                </a:moveTo>
                <a:lnTo>
                  <a:pt x="2386584" y="210312"/>
                </a:lnTo>
                <a:lnTo>
                  <a:pt x="0" y="219456"/>
                </a:lnTo>
                <a:lnTo>
                  <a:pt x="2743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Serbest Form 21"/>
          <p:cNvSpPr/>
          <p:nvPr/>
        </p:nvSpPr>
        <p:spPr>
          <a:xfrm>
            <a:off x="5294376" y="6757416"/>
            <a:ext cx="347472" cy="122339"/>
          </a:xfrm>
          <a:custGeom>
            <a:avLst/>
            <a:gdLst>
              <a:gd name="connsiteX0" fmla="*/ 64008 w 347472"/>
              <a:gd name="connsiteY0" fmla="*/ 73152 h 122339"/>
              <a:gd name="connsiteX1" fmla="*/ 64008 w 347472"/>
              <a:gd name="connsiteY1" fmla="*/ 73152 h 122339"/>
              <a:gd name="connsiteX2" fmla="*/ 109728 w 347472"/>
              <a:gd name="connsiteY2" fmla="*/ 9144 h 122339"/>
              <a:gd name="connsiteX3" fmla="*/ 146304 w 347472"/>
              <a:gd name="connsiteY3" fmla="*/ 0 h 122339"/>
              <a:gd name="connsiteX4" fmla="*/ 320040 w 347472"/>
              <a:gd name="connsiteY4" fmla="*/ 9144 h 122339"/>
              <a:gd name="connsiteX5" fmla="*/ 329184 w 347472"/>
              <a:gd name="connsiteY5" fmla="*/ 36576 h 122339"/>
              <a:gd name="connsiteX6" fmla="*/ 347472 w 347472"/>
              <a:gd name="connsiteY6" fmla="*/ 100584 h 122339"/>
              <a:gd name="connsiteX7" fmla="*/ 0 w 347472"/>
              <a:gd name="connsiteY7" fmla="*/ 109728 h 122339"/>
              <a:gd name="connsiteX8" fmla="*/ 64008 w 347472"/>
              <a:gd name="connsiteY8" fmla="*/ 73152 h 12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472" h="122339">
                <a:moveTo>
                  <a:pt x="64008" y="73152"/>
                </a:moveTo>
                <a:lnTo>
                  <a:pt x="64008" y="73152"/>
                </a:lnTo>
                <a:cubicBezTo>
                  <a:pt x="79248" y="51816"/>
                  <a:pt x="90131" y="26564"/>
                  <a:pt x="109728" y="9144"/>
                </a:cubicBezTo>
                <a:cubicBezTo>
                  <a:pt x="119121" y="795"/>
                  <a:pt x="133737" y="0"/>
                  <a:pt x="146304" y="0"/>
                </a:cubicBezTo>
                <a:cubicBezTo>
                  <a:pt x="204296" y="0"/>
                  <a:pt x="262128" y="6096"/>
                  <a:pt x="320040" y="9144"/>
                </a:cubicBezTo>
                <a:cubicBezTo>
                  <a:pt x="323088" y="18288"/>
                  <a:pt x="326536" y="27308"/>
                  <a:pt x="329184" y="36576"/>
                </a:cubicBezTo>
                <a:cubicBezTo>
                  <a:pt x="352147" y="116948"/>
                  <a:pt x="325548" y="34811"/>
                  <a:pt x="347472" y="100584"/>
                </a:cubicBezTo>
                <a:cubicBezTo>
                  <a:pt x="218834" y="143463"/>
                  <a:pt x="329679" y="109728"/>
                  <a:pt x="0" y="109728"/>
                </a:cubicBezTo>
                <a:lnTo>
                  <a:pt x="64008" y="731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Serbest Form 22"/>
          <p:cNvSpPr/>
          <p:nvPr/>
        </p:nvSpPr>
        <p:spPr>
          <a:xfrm>
            <a:off x="5358384" y="3438144"/>
            <a:ext cx="457200" cy="173736"/>
          </a:xfrm>
          <a:custGeom>
            <a:avLst/>
            <a:gdLst>
              <a:gd name="connsiteX0" fmla="*/ 0 w 457200"/>
              <a:gd name="connsiteY0" fmla="*/ 91440 h 173736"/>
              <a:gd name="connsiteX1" fmla="*/ 0 w 457200"/>
              <a:gd name="connsiteY1" fmla="*/ 173736 h 173736"/>
              <a:gd name="connsiteX2" fmla="*/ 457200 w 457200"/>
              <a:gd name="connsiteY2" fmla="*/ 164592 h 173736"/>
              <a:gd name="connsiteX3" fmla="*/ 338328 w 457200"/>
              <a:gd name="connsiteY3" fmla="*/ 0 h 173736"/>
              <a:gd name="connsiteX4" fmla="*/ 0 w 457200"/>
              <a:gd name="connsiteY4" fmla="*/ 91440 h 17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173736">
                <a:moveTo>
                  <a:pt x="0" y="91440"/>
                </a:moveTo>
                <a:lnTo>
                  <a:pt x="0" y="173736"/>
                </a:lnTo>
                <a:lnTo>
                  <a:pt x="457200" y="164592"/>
                </a:lnTo>
                <a:lnTo>
                  <a:pt x="338328" y="0"/>
                </a:lnTo>
                <a:lnTo>
                  <a:pt x="0" y="91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5" name="Düz Bağlayıcı 24"/>
          <p:cNvCxnSpPr/>
          <p:nvPr/>
        </p:nvCxnSpPr>
        <p:spPr>
          <a:xfrm>
            <a:off x="5312664" y="6839712"/>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06164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ctr">
              <a:buNone/>
            </a:pPr>
            <a:r>
              <a:rPr lang="tr-TR" sz="3600" i="1" dirty="0">
                <a:solidFill>
                  <a:srgbClr val="FFC000"/>
                </a:solidFill>
              </a:rPr>
              <a:t>teşekkürler…</a:t>
            </a:r>
          </a:p>
          <a:p>
            <a:pPr marL="0" indent="0" algn="ctr">
              <a:buNone/>
            </a:pPr>
            <a:r>
              <a:rPr lang="tr-TR" sz="3600" i="1" dirty="0">
                <a:solidFill>
                  <a:srgbClr val="0070C0"/>
                </a:solidFill>
              </a:rPr>
              <a:t>yeniden görüşmek dileğiyle…</a:t>
            </a:r>
          </a:p>
          <a:p>
            <a:pPr marL="0" indent="0" algn="ctr">
              <a:buNone/>
            </a:pPr>
            <a:endParaRPr lang="tr-TR" sz="3600" i="1" dirty="0"/>
          </a:p>
          <a:p>
            <a:pPr marL="0" indent="0" algn="ctr">
              <a:buNone/>
            </a:pPr>
            <a:r>
              <a:rPr lang="tr-TR" sz="2800" dirty="0"/>
              <a:t>emrekartaloglu@turmob.org.tr</a:t>
            </a:r>
          </a:p>
        </p:txBody>
      </p:sp>
    </p:spTree>
    <p:extLst>
      <p:ext uri="{BB962C8B-B14F-4D97-AF65-F5344CB8AC3E}">
        <p14:creationId xmlns:p14="http://schemas.microsoft.com/office/powerpoint/2010/main" val="469484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295400"/>
          </a:xfrm>
        </p:spPr>
        <p:txBody>
          <a:bodyPr>
            <a:normAutofit fontScale="90000"/>
          </a:bodyPr>
          <a:lstStyle/>
          <a:p>
            <a:r>
              <a:rPr lang="tr-TR" sz="4000" b="1" dirty="0">
                <a:solidFill>
                  <a:srgbClr val="C00000"/>
                </a:solidFill>
                <a:effectLst>
                  <a:outerShdw blurRad="38100" dist="38100" dir="2700000" algn="tl">
                    <a:srgbClr val="000000">
                      <a:alpha val="43137"/>
                    </a:srgbClr>
                  </a:outerShdw>
                </a:effectLst>
                <a:cs typeface="Times New Roman" panose="02020603050405020304" pitchFamily="18" charset="0"/>
              </a:rPr>
              <a:t>7061 Sayılı Kanunla </a:t>
            </a:r>
            <a:br>
              <a:rPr lang="tr-TR" sz="4000" b="1" dirty="0">
                <a:solidFill>
                  <a:srgbClr val="C00000"/>
                </a:solidFill>
                <a:effectLst>
                  <a:outerShdw blurRad="38100" dist="38100" dir="2700000" algn="tl">
                    <a:srgbClr val="000000">
                      <a:alpha val="43137"/>
                    </a:srgbClr>
                  </a:outerShdw>
                </a:effectLst>
                <a:cs typeface="Times New Roman" panose="02020603050405020304" pitchFamily="18" charset="0"/>
              </a:rPr>
            </a:br>
            <a:r>
              <a:rPr lang="tr-TR" sz="40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rPr>
              <a:t>VERGİ USUL KANUNUNDA YAPILAN DÜZENLEMELER</a:t>
            </a:r>
            <a:endParaRPr lang="en-US" sz="40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79600"/>
            <a:ext cx="9144000" cy="4978400"/>
          </a:xfrm>
          <a:prstGeom prst="rect">
            <a:avLst/>
          </a:prstGeom>
        </p:spPr>
      </p:pic>
    </p:spTree>
    <p:extLst>
      <p:ext uri="{BB962C8B-B14F-4D97-AF65-F5344CB8AC3E}">
        <p14:creationId xmlns:p14="http://schemas.microsoft.com/office/powerpoint/2010/main" val="237545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93"/>
            <a:ext cx="9144000" cy="461665"/>
          </a:xfrm>
          <a:prstGeom prst="rect">
            <a:avLst/>
          </a:prstGeom>
          <a:solidFill>
            <a:schemeClr val="bg2"/>
          </a:solidFill>
        </p:spPr>
        <p:txBody>
          <a:bodyPr wrap="square">
            <a:spAutoFit/>
          </a:bodyPr>
          <a:lstStyle/>
          <a:p>
            <a:pPr algn="ctr"/>
            <a:r>
              <a:rPr lang="tr-TR" sz="2400" b="1" dirty="0">
                <a:solidFill>
                  <a:srgbClr val="002060"/>
                </a:solidFill>
                <a:effectLst>
                  <a:outerShdw blurRad="38100" dist="38100" dir="2700000" algn="tl">
                    <a:srgbClr val="000000">
                      <a:alpha val="43137"/>
                    </a:srgbClr>
                  </a:outerShdw>
                </a:effectLst>
                <a:cs typeface="Times New Roman" panose="02020603050405020304" pitchFamily="18" charset="0"/>
              </a:rPr>
              <a:t>VERGİ USUL KANUNUNDA YAPILAN DÜZENLEMELER</a:t>
            </a:r>
            <a:endParaRPr lang="en-US" sz="2400" b="1" dirty="0">
              <a:solidFill>
                <a:srgbClr val="002060"/>
              </a:solidFill>
              <a:effectLst>
                <a:outerShdw blurRad="38100" dist="38100" dir="2700000" algn="tl">
                  <a:srgbClr val="000000">
                    <a:alpha val="43137"/>
                  </a:srgbClr>
                </a:outerShdw>
              </a:effectLst>
              <a:cs typeface="Times New Roman" panose="02020603050405020304" pitchFamily="18" charset="0"/>
            </a:endParaRPr>
          </a:p>
        </p:txBody>
      </p:sp>
      <p:sp>
        <p:nvSpPr>
          <p:cNvPr id="6" name="Content Placeholder 18"/>
          <p:cNvSpPr txBox="1">
            <a:spLocks/>
          </p:cNvSpPr>
          <p:nvPr/>
        </p:nvSpPr>
        <p:spPr>
          <a:xfrm>
            <a:off x="304800" y="685800"/>
            <a:ext cx="8534400" cy="533400"/>
          </a:xfrm>
          <a:prstGeom prst="rect">
            <a:avLst/>
          </a:prstGeom>
        </p:spPr>
        <p:txBody>
          <a:bodyPr>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a:buNone/>
            </a:pPr>
            <a:r>
              <a:rPr lang="tr-TR"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Vadeli Çeklerde Reeskont Uygulaması</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9" name="Rectangle 8"/>
          <p:cNvSpPr/>
          <p:nvPr/>
        </p:nvSpPr>
        <p:spPr>
          <a:xfrm>
            <a:off x="304800" y="1592282"/>
            <a:ext cx="8534400" cy="3600986"/>
          </a:xfrm>
          <a:prstGeom prst="rect">
            <a:avLst/>
          </a:prstGeom>
        </p:spPr>
        <p:txBody>
          <a:bodyPr wrap="square">
            <a:spAutoFit/>
          </a:bodyPr>
          <a:lstStyle/>
          <a:p>
            <a:pPr algn="just"/>
            <a:r>
              <a:rPr lang="tr-TR" sz="2400" dirty="0">
                <a:latin typeface="Times New Roman" panose="02020603050405020304" pitchFamily="18" charset="0"/>
                <a:cs typeface="Times New Roman" panose="02020603050405020304" pitchFamily="18" charset="0"/>
              </a:rPr>
              <a:t>7061 sayılı Kanunun 100 üncü maddesi ile 5941 sayılı Çek Kanununun geçici 3 üncü  maddesinde yer alan 31.12.2017 tarihi 31.12.2020 olarak değiştirilmiştir. </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Geçici 3 üncü maddede, 31.12.2020 tarihine kadar, üzerinde yazılı düzenleme tarihinden önce çekin ödenmek için muhatap bankaya ibrazının geçersiz olduğu hükmolunmuştur.</a:t>
            </a:r>
          </a:p>
          <a:p>
            <a:pPr algn="just"/>
            <a:endParaRPr lang="tr-TR" sz="1200" dirty="0">
              <a:latin typeface="Times New Roman" panose="02020603050405020304" pitchFamily="18" charset="0"/>
              <a:cs typeface="Times New Roman" panose="02020603050405020304" pitchFamily="18" charset="0"/>
            </a:endParaRPr>
          </a:p>
          <a:p>
            <a:pPr algn="just"/>
            <a:r>
              <a:rPr lang="tr-TR" sz="2400" b="1" dirty="0">
                <a:latin typeface="Times New Roman" panose="02020603050405020304" pitchFamily="18" charset="0"/>
                <a:cs typeface="Times New Roman" panose="02020603050405020304" pitchFamily="18" charset="0"/>
              </a:rPr>
              <a:t>Dolayısıyla, vadeli çeklere reeskont uygulaması 31.12.2020 tarihine kadar devam edilecektir.</a:t>
            </a:r>
            <a:endParaRPr lang="en-US" sz="2400" b="1"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0"/>
            <a:ext cx="3076575" cy="1485900"/>
          </a:xfrm>
          <a:prstGeom prst="rect">
            <a:avLst/>
          </a:prstGeom>
        </p:spPr>
      </p:pic>
    </p:spTree>
    <p:extLst>
      <p:ext uri="{BB962C8B-B14F-4D97-AF65-F5344CB8AC3E}">
        <p14:creationId xmlns:p14="http://schemas.microsoft.com/office/powerpoint/2010/main" val="29057515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8610600" cy="1828800"/>
          </a:xfrm>
        </p:spPr>
        <p:txBody>
          <a:bodyPr>
            <a:noAutofit/>
          </a:bodyPr>
          <a:lstStyle/>
          <a:p>
            <a:r>
              <a:rPr lang="tr-TR" sz="4400" b="1" dirty="0">
                <a:solidFill>
                  <a:srgbClr val="C00000"/>
                </a:solidFill>
                <a:effectLst>
                  <a:outerShdw blurRad="38100" dist="38100" dir="2700000" algn="tl">
                    <a:srgbClr val="000000">
                      <a:alpha val="43137"/>
                    </a:srgbClr>
                  </a:outerShdw>
                </a:effectLst>
                <a:cs typeface="Times New Roman" panose="02020603050405020304" pitchFamily="18" charset="0"/>
              </a:rPr>
              <a:t>7061 Sayılı Kanunla </a:t>
            </a:r>
            <a:br>
              <a:rPr lang="tr-TR" sz="4400" b="1" dirty="0">
                <a:solidFill>
                  <a:srgbClr val="C00000"/>
                </a:solidFill>
                <a:effectLst>
                  <a:outerShdw blurRad="38100" dist="38100" dir="2700000" algn="tl">
                    <a:srgbClr val="000000">
                      <a:alpha val="43137"/>
                    </a:srgbClr>
                  </a:outerShdw>
                </a:effectLst>
                <a:cs typeface="Times New Roman" panose="02020603050405020304" pitchFamily="18" charset="0"/>
              </a:rPr>
            </a:br>
            <a:r>
              <a:rPr lang="tr-TR" sz="44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rPr>
              <a:t>KURUMLAR VERGİSİ KANUNUNDA YAPILAN DÜZENLEMELER</a:t>
            </a:r>
            <a:endParaRPr lang="en-US" sz="44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endParaRPr>
          </a:p>
        </p:txBody>
      </p:sp>
      <p:pic>
        <p:nvPicPr>
          <p:cNvPr id="1028" name="Picture 4" descr="kanu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00400"/>
            <a:ext cx="56388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99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93"/>
            <a:ext cx="9144000" cy="461665"/>
          </a:xfrm>
          <a:prstGeom prst="rect">
            <a:avLst/>
          </a:prstGeom>
          <a:solidFill>
            <a:schemeClr val="bg2"/>
          </a:solidFill>
        </p:spPr>
        <p:txBody>
          <a:bodyPr wrap="square">
            <a:spAutoFit/>
          </a:bodyPr>
          <a:lstStyle/>
          <a:p>
            <a:pPr algn="ctr"/>
            <a:r>
              <a:rPr lang="tr-TR" sz="2400" b="1" dirty="0">
                <a:solidFill>
                  <a:srgbClr val="002060"/>
                </a:solidFill>
                <a:effectLst>
                  <a:outerShdw blurRad="38100" dist="38100" dir="2700000" algn="tl">
                    <a:srgbClr val="000000">
                      <a:alpha val="43137"/>
                    </a:srgbClr>
                  </a:outerShdw>
                </a:effectLst>
                <a:cs typeface="Times New Roman" panose="02020603050405020304" pitchFamily="18" charset="0"/>
              </a:rPr>
              <a:t>KURUMLAR VERGİSİ KANUNUNDA YAPILAN DÜZENLEMELER</a:t>
            </a:r>
            <a:endParaRPr lang="en-US" sz="2400" dirty="0">
              <a:solidFill>
                <a:srgbClr val="002060"/>
              </a:solidFill>
              <a:effectLst>
                <a:outerShdw blurRad="38100" dist="38100" dir="2700000" algn="tl">
                  <a:srgbClr val="000000">
                    <a:alpha val="43137"/>
                  </a:srgbClr>
                </a:outerShdw>
              </a:effectLst>
              <a:cs typeface="Times New Roman" panose="02020603050405020304" pitchFamily="18" charset="0"/>
            </a:endParaRPr>
          </a:p>
        </p:txBody>
      </p:sp>
      <p:sp>
        <p:nvSpPr>
          <p:cNvPr id="6" name="Content Placeholder 18"/>
          <p:cNvSpPr txBox="1">
            <a:spLocks/>
          </p:cNvSpPr>
          <p:nvPr/>
        </p:nvSpPr>
        <p:spPr>
          <a:xfrm>
            <a:off x="304800" y="609600"/>
            <a:ext cx="8534400" cy="609600"/>
          </a:xfrm>
          <a:prstGeom prst="rect">
            <a:avLst/>
          </a:prstGeom>
        </p:spPr>
        <p:txBody>
          <a:bodyPr>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a:spcBef>
                <a:spcPts val="0"/>
              </a:spcBef>
              <a:buNone/>
            </a:pPr>
            <a:r>
              <a:rPr lang="tr-TR"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Kooperatiflerde Ortak Dışı İşlem, Kurumlar Vergisi Muafiyeti</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9" name="Rectangle 8"/>
          <p:cNvSpPr/>
          <p:nvPr/>
        </p:nvSpPr>
        <p:spPr>
          <a:xfrm>
            <a:off x="355242" y="1905000"/>
            <a:ext cx="8458200" cy="4732065"/>
          </a:xfrm>
          <a:prstGeom prst="rect">
            <a:avLst/>
          </a:prstGeom>
        </p:spPr>
        <p:txBody>
          <a:bodyPr wrap="square">
            <a:spAutoFit/>
          </a:bodyPr>
          <a:lstStyle/>
          <a:p>
            <a:pPr algn="just">
              <a:buClr>
                <a:schemeClr val="accent1"/>
              </a:buClr>
            </a:pPr>
            <a:r>
              <a:rPr lang="tr-TR" sz="2000" dirty="0">
                <a:latin typeface="Times New Roman" panose="02020603050405020304" pitchFamily="18" charset="0"/>
                <a:cs typeface="Times New Roman" panose="02020603050405020304" pitchFamily="18" charset="0"/>
              </a:rPr>
              <a:t>7061 sayılı Kanunun 88 inci maddesi ile 5520 sayılı </a:t>
            </a:r>
            <a:r>
              <a:rPr lang="tr-TR" sz="2000" dirty="0" err="1">
                <a:latin typeface="Times New Roman" panose="02020603050405020304" pitchFamily="18" charset="0"/>
                <a:cs typeface="Times New Roman" panose="02020603050405020304" pitchFamily="18" charset="0"/>
              </a:rPr>
              <a:t>KVK’nun</a:t>
            </a:r>
            <a:r>
              <a:rPr lang="tr-TR" sz="2000" dirty="0">
                <a:latin typeface="Times New Roman" panose="02020603050405020304" pitchFamily="18" charset="0"/>
                <a:cs typeface="Times New Roman" panose="02020603050405020304" pitchFamily="18" charset="0"/>
              </a:rPr>
              <a:t> 4 üncü maddesinin birinci fıkrasının (k) bendine eklenen hüküm ile </a:t>
            </a:r>
            <a:r>
              <a:rPr lang="tr-TR" sz="2000" b="1" dirty="0">
                <a:latin typeface="Times New Roman" panose="02020603050405020304" pitchFamily="18" charset="0"/>
                <a:cs typeface="Times New Roman" panose="02020603050405020304" pitchFamily="18" charset="0"/>
              </a:rPr>
              <a:t>ortak dışı işlem</a:t>
            </a:r>
            <a:r>
              <a:rPr lang="tr-TR" sz="2000" dirty="0">
                <a:latin typeface="Times New Roman" panose="02020603050405020304" pitchFamily="18" charset="0"/>
                <a:cs typeface="Times New Roman" panose="02020603050405020304" pitchFamily="18" charset="0"/>
              </a:rPr>
              <a:t>; kooperatiflerin ortakları dışındaki kişilerle yaptıkları işlemler ile kooperatif ana sözleşmesinde yer almayan konularda ortakları ile yaptıkları işlemler olarak tanımlanmıştır.</a:t>
            </a:r>
          </a:p>
          <a:p>
            <a:pPr algn="just">
              <a:buClr>
                <a:schemeClr val="accent1"/>
              </a:buClr>
            </a:pPr>
            <a:endParaRPr lang="tr-TR" sz="1050" dirty="0">
              <a:latin typeface="Times New Roman" panose="02020603050405020304" pitchFamily="18" charset="0"/>
              <a:cs typeface="Times New Roman" panose="02020603050405020304" pitchFamily="18" charset="0"/>
            </a:endParaRPr>
          </a:p>
          <a:p>
            <a:pPr marL="342900" indent="-342900" algn="just">
              <a:buClr>
                <a:schemeClr val="accent1"/>
              </a:buClr>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Kooperatiflerin </a:t>
            </a:r>
            <a:r>
              <a:rPr lang="tr-TR" sz="2000" u="sng" dirty="0">
                <a:solidFill>
                  <a:srgbClr val="0070C0"/>
                </a:solidFill>
                <a:latin typeface="Times New Roman" panose="02020603050405020304" pitchFamily="18" charset="0"/>
                <a:cs typeface="Times New Roman" panose="02020603050405020304" pitchFamily="18" charset="0"/>
              </a:rPr>
              <a:t>faaliyetin icrasına tahsis ettikleri ve ekonomik ömrünü tamamlamış olan </a:t>
            </a:r>
            <a:r>
              <a:rPr lang="tr-TR" sz="2000" dirty="0">
                <a:latin typeface="Times New Roman" panose="02020603050405020304" pitchFamily="18" charset="0"/>
                <a:cs typeface="Times New Roman" panose="02020603050405020304" pitchFamily="18" charset="0"/>
              </a:rPr>
              <a:t>demirbaş, makine, teçhizat, taşıt ve benzeri amortismana tabi iktisadi kıymetleri </a:t>
            </a:r>
            <a:r>
              <a:rPr lang="tr-TR" sz="2000" dirty="0">
                <a:solidFill>
                  <a:srgbClr val="FF0000"/>
                </a:solidFill>
                <a:latin typeface="Times New Roman" panose="02020603050405020304" pitchFamily="18" charset="0"/>
                <a:cs typeface="Times New Roman" panose="02020603050405020304" pitchFamily="18" charset="0"/>
              </a:rPr>
              <a:t>elden çıkarmaları ortak dışı işlem sayılmaz</a:t>
            </a:r>
            <a:r>
              <a:rPr lang="tr-TR" sz="2000" dirty="0">
                <a:latin typeface="Times New Roman" panose="02020603050405020304" pitchFamily="18" charset="0"/>
                <a:cs typeface="Times New Roman" panose="02020603050405020304" pitchFamily="18" charset="0"/>
              </a:rPr>
              <a:t>.</a:t>
            </a:r>
          </a:p>
          <a:p>
            <a:pPr marL="342900" indent="-342900" algn="just">
              <a:buClr>
                <a:schemeClr val="accent1"/>
              </a:buClr>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Yapı kooperatiflerinin </a:t>
            </a:r>
            <a:r>
              <a:rPr lang="tr-TR" sz="2000" b="1" dirty="0">
                <a:solidFill>
                  <a:srgbClr val="0070C0"/>
                </a:solidFill>
                <a:latin typeface="Times New Roman" panose="02020603050405020304" pitchFamily="18" charset="0"/>
                <a:cs typeface="Times New Roman" panose="02020603050405020304" pitchFamily="18" charset="0"/>
              </a:rPr>
              <a:t>kendilerine ait arsalarını kat karşılığı vererek her bir hisse için bir işyeri veya konut elde etmeleri </a:t>
            </a:r>
            <a:r>
              <a:rPr lang="tr-TR" sz="2000" dirty="0">
                <a:latin typeface="Times New Roman" panose="02020603050405020304" pitchFamily="18" charset="0"/>
                <a:cs typeface="Times New Roman" panose="02020603050405020304" pitchFamily="18" charset="0"/>
              </a:rPr>
              <a:t>ortak dışı işlem sayılmaz.</a:t>
            </a:r>
          </a:p>
          <a:p>
            <a:pPr algn="just">
              <a:buClr>
                <a:schemeClr val="accent1"/>
              </a:buClr>
            </a:pPr>
            <a:endParaRPr lang="tr-TR" sz="1050" dirty="0">
              <a:latin typeface="Times New Roman" panose="02020603050405020304" pitchFamily="18" charset="0"/>
              <a:cs typeface="Times New Roman" panose="02020603050405020304" pitchFamily="18" charset="0"/>
            </a:endParaRPr>
          </a:p>
          <a:p>
            <a:pPr algn="just">
              <a:buClr>
                <a:schemeClr val="accent1"/>
              </a:buClr>
            </a:pPr>
            <a:endParaRPr lang="tr-TR" sz="1050" dirty="0">
              <a:latin typeface="Times New Roman" panose="02020603050405020304" pitchFamily="18" charset="0"/>
              <a:cs typeface="Times New Roman" panose="02020603050405020304" pitchFamily="18" charset="0"/>
            </a:endParaRPr>
          </a:p>
          <a:p>
            <a:pPr algn="just">
              <a:buClr>
                <a:schemeClr val="accent1"/>
              </a:buClr>
            </a:pPr>
            <a:r>
              <a:rPr lang="tr-TR" sz="2000" b="1" dirty="0">
                <a:latin typeface="Times New Roman" panose="02020603050405020304" pitchFamily="18" charset="0"/>
                <a:cs typeface="Times New Roman" panose="02020603050405020304" pitchFamily="18" charset="0"/>
              </a:rPr>
              <a:t>Kooperatiflerin, </a:t>
            </a:r>
            <a:r>
              <a:rPr lang="tr-TR" sz="2000" b="1" dirty="0">
                <a:solidFill>
                  <a:srgbClr val="0070C0"/>
                </a:solidFill>
                <a:latin typeface="Times New Roman" panose="02020603050405020304" pitchFamily="18" charset="0"/>
                <a:cs typeface="Times New Roman" panose="02020603050405020304" pitchFamily="18" charset="0"/>
              </a:rPr>
              <a:t>iktisadi işletmelerinden ve tam mükellefiyete tabi başka bir kurumun sermayesine katılımlarından</a:t>
            </a:r>
            <a:r>
              <a:rPr lang="tr-TR" sz="2000" b="1" dirty="0">
                <a:latin typeface="Times New Roman" panose="02020603050405020304" pitchFamily="18" charset="0"/>
                <a:cs typeface="Times New Roman" panose="02020603050405020304" pitchFamily="18" charset="0"/>
              </a:rPr>
              <a:t> kazanç elde etmelerinin ve bu kazançların daha sonra ortaklara dağıtılmasının muafiyete etkisi yoktur. </a:t>
            </a:r>
          </a:p>
          <a:p>
            <a:pPr algn="just">
              <a:buClr>
                <a:schemeClr val="accent1"/>
              </a:buClr>
            </a:pPr>
            <a:endParaRPr lang="tr-TR" sz="1050" dirty="0">
              <a:latin typeface="Times New Roman" panose="02020603050405020304" pitchFamily="18" charset="0"/>
              <a:cs typeface="Times New Roman" panose="02020603050405020304" pitchFamily="18" charset="0"/>
            </a:endParaRPr>
          </a:p>
        </p:txBody>
      </p:sp>
      <p:sp>
        <p:nvSpPr>
          <p:cNvPr id="5" name="Rectangle 4"/>
          <p:cNvSpPr/>
          <p:nvPr/>
        </p:nvSpPr>
        <p:spPr>
          <a:xfrm>
            <a:off x="457200" y="6477000"/>
            <a:ext cx="7831540" cy="369332"/>
          </a:xfrm>
          <a:prstGeom prst="rect">
            <a:avLst/>
          </a:prstGeom>
        </p:spPr>
        <p:txBody>
          <a:bodyPr wrap="square">
            <a:spAutoFit/>
          </a:bodyPr>
          <a:lstStyle/>
          <a:p>
            <a:pPr algn="r"/>
            <a:r>
              <a:rPr lang="tr-TR" b="1" i="1" dirty="0">
                <a:solidFill>
                  <a:srgbClr val="FF0000"/>
                </a:solidFill>
                <a:latin typeface="Times New Roman" panose="02020603050405020304" pitchFamily="18" charset="0"/>
                <a:cs typeface="Times New Roman" panose="02020603050405020304" pitchFamily="18" charset="0"/>
              </a:rPr>
              <a:t>Düzenleme </a:t>
            </a:r>
            <a:r>
              <a:rPr lang="en-US" b="1" i="1" dirty="0">
                <a:solidFill>
                  <a:srgbClr val="FF0000"/>
                </a:solidFill>
                <a:latin typeface="Times New Roman" panose="02020603050405020304" pitchFamily="18" charset="0"/>
                <a:cs typeface="Times New Roman" panose="02020603050405020304" pitchFamily="18" charset="0"/>
              </a:rPr>
              <a:t>01.01.2018</a:t>
            </a:r>
            <a:r>
              <a:rPr lang="tr-TR" b="1" i="1" dirty="0">
                <a:solidFill>
                  <a:srgbClr val="FF0000"/>
                </a:solidFill>
                <a:latin typeface="Times New Roman" panose="02020603050405020304" pitchFamily="18" charset="0"/>
                <a:cs typeface="Times New Roman" panose="02020603050405020304" pitchFamily="18" charset="0"/>
              </a:rPr>
              <a:t> tarihinde yürürlüğe girmiştir.</a:t>
            </a:r>
            <a:endParaRPr lang="en-US"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9856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938650"/>
            <a:ext cx="7772400" cy="1905000"/>
          </a:xfrm>
        </p:spPr>
        <p:txBody>
          <a:bodyPr>
            <a:noAutofit/>
          </a:bodyPr>
          <a:lstStyle/>
          <a:p>
            <a:pPr algn="l"/>
            <a:br>
              <a:rPr lang="tr-TR" sz="3000" b="1" dirty="0">
                <a:solidFill>
                  <a:srgbClr val="0070C0"/>
                </a:solidFill>
                <a:latin typeface="+mn-lt"/>
              </a:rPr>
            </a:br>
            <a:br>
              <a:rPr lang="tr-TR" sz="3000" b="1" dirty="0">
                <a:solidFill>
                  <a:srgbClr val="0070C0"/>
                </a:solidFill>
                <a:latin typeface="+mn-lt"/>
              </a:rPr>
            </a:br>
            <a:br>
              <a:rPr lang="tr-TR" sz="3000" b="1" dirty="0">
                <a:solidFill>
                  <a:srgbClr val="0070C0"/>
                </a:solidFill>
                <a:latin typeface="+mn-lt"/>
              </a:rPr>
            </a:br>
            <a:br>
              <a:rPr lang="tr-TR" sz="3000" b="1" dirty="0">
                <a:solidFill>
                  <a:srgbClr val="0070C0"/>
                </a:solidFill>
                <a:latin typeface="+mn-lt"/>
              </a:rPr>
            </a:br>
            <a:br>
              <a:rPr lang="tr-TR" sz="3000" b="1" dirty="0">
                <a:solidFill>
                  <a:srgbClr val="0070C0"/>
                </a:solidFill>
                <a:latin typeface="+mn-lt"/>
              </a:rPr>
            </a:br>
            <a:br>
              <a:rPr lang="tr-TR" sz="3000" b="1" dirty="0">
                <a:solidFill>
                  <a:srgbClr val="0070C0"/>
                </a:solidFill>
                <a:latin typeface="+mn-lt"/>
              </a:rPr>
            </a:br>
            <a:r>
              <a:rPr lang="tr-TR" sz="3000" b="1" dirty="0">
                <a:solidFill>
                  <a:srgbClr val="0070C0"/>
                </a:solidFill>
                <a:latin typeface="+mn-lt"/>
              </a:rPr>
              <a:t>SUNUM PLANI</a:t>
            </a:r>
            <a:br>
              <a:rPr lang="tr-TR" sz="3000" b="1" dirty="0">
                <a:solidFill>
                  <a:srgbClr val="0070C0"/>
                </a:solidFill>
                <a:latin typeface="+mn-lt"/>
              </a:rPr>
            </a:br>
            <a:br>
              <a:rPr lang="tr-TR" sz="3000" b="1" dirty="0">
                <a:solidFill>
                  <a:srgbClr val="0070C0"/>
                </a:solidFill>
                <a:latin typeface="+mn-lt"/>
              </a:rPr>
            </a:br>
            <a:r>
              <a:rPr lang="tr-TR" sz="2400" dirty="0">
                <a:solidFill>
                  <a:srgbClr val="0070C0"/>
                </a:solidFill>
                <a:latin typeface="+mn-lt"/>
              </a:rPr>
              <a:t>1- ELEKTRONİK UYGULAMA HATIRLATMALARI</a:t>
            </a:r>
            <a:br>
              <a:rPr lang="tr-TR" sz="2400" dirty="0">
                <a:solidFill>
                  <a:srgbClr val="0070C0"/>
                </a:solidFill>
                <a:latin typeface="+mn-lt"/>
              </a:rPr>
            </a:br>
            <a:br>
              <a:rPr lang="tr-TR" sz="2400" dirty="0">
                <a:solidFill>
                  <a:srgbClr val="0070C0"/>
                </a:solidFill>
                <a:latin typeface="+mn-lt"/>
              </a:rPr>
            </a:br>
            <a:r>
              <a:rPr lang="tr-TR" sz="2400" dirty="0">
                <a:solidFill>
                  <a:srgbClr val="0070C0"/>
                </a:solidFill>
                <a:latin typeface="+mn-lt"/>
              </a:rPr>
              <a:t>2- SON BİR YIL İÇİNDE YAPILAN ÖNEMLİ MEVZUAT DEĞİŞİKLİKLERİNİN GÜNÜMÜZE YANSIMASI</a:t>
            </a:r>
            <a:br>
              <a:rPr lang="tr-TR" sz="2400" dirty="0">
                <a:solidFill>
                  <a:srgbClr val="0070C0"/>
                </a:solidFill>
                <a:latin typeface="+mn-lt"/>
              </a:rPr>
            </a:br>
            <a:br>
              <a:rPr lang="tr-TR" sz="2400" dirty="0">
                <a:solidFill>
                  <a:srgbClr val="0070C0"/>
                </a:solidFill>
                <a:latin typeface="+mn-lt"/>
              </a:rPr>
            </a:br>
            <a:r>
              <a:rPr lang="tr-TR" sz="2400" dirty="0">
                <a:solidFill>
                  <a:srgbClr val="0070C0"/>
                </a:solidFill>
                <a:latin typeface="+mn-lt"/>
              </a:rPr>
              <a:t>3- 2018 YILI GELİRLERİNİN VERGİLENDİRİLMESİ VE ÖZELLİK ARZEDEN HUSUSLAR</a:t>
            </a:r>
            <a:br>
              <a:rPr lang="tr-TR" sz="2400" dirty="0">
                <a:solidFill>
                  <a:srgbClr val="0070C0"/>
                </a:solidFill>
                <a:latin typeface="+mn-lt"/>
              </a:rPr>
            </a:br>
            <a:r>
              <a:rPr lang="tr-TR" sz="2400" dirty="0">
                <a:solidFill>
                  <a:srgbClr val="0070C0"/>
                </a:solidFill>
                <a:latin typeface="+mn-lt"/>
              </a:rPr>
              <a:t> </a:t>
            </a:r>
            <a:br>
              <a:rPr lang="tr-TR" sz="2400" dirty="0">
                <a:solidFill>
                  <a:srgbClr val="0070C0"/>
                </a:solidFill>
                <a:latin typeface="+mn-lt"/>
              </a:rPr>
            </a:br>
            <a:endParaRPr lang="tr-TR" sz="2400" dirty="0">
              <a:solidFill>
                <a:srgbClr val="0070C0"/>
              </a:solidFill>
              <a:latin typeface="+mn-lt"/>
            </a:endParaRPr>
          </a:p>
        </p:txBody>
      </p:sp>
      <p:sp>
        <p:nvSpPr>
          <p:cNvPr id="7" name="AutoShape 4" descr="ankara ymmo ile ilgili görsel sonucu"/>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6" descr="ankara ymmo ile ilgili görsel sonucu"/>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16" name="Tablo 15"/>
          <p:cNvGraphicFramePr>
            <a:graphicFrameLocks noGrp="1"/>
          </p:cNvGraphicFramePr>
          <p:nvPr>
            <p:extLst/>
          </p:nvPr>
        </p:nvGraphicFramePr>
        <p:xfrm>
          <a:off x="5257800" y="5166360"/>
          <a:ext cx="3505200" cy="1027932"/>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tblGrid>
              <a:tr h="131247">
                <a:tc>
                  <a:txBody>
                    <a:bodyPr/>
                    <a:lstStyle/>
                    <a:p>
                      <a:endParaRPr lang="tr-TR" dirty="0"/>
                    </a:p>
                  </a:txBody>
                  <a:tcPr>
                    <a:noFill/>
                  </a:tcPr>
                </a:tc>
                <a:extLst>
                  <a:ext uri="{0D108BD9-81ED-4DB2-BD59-A6C34878D82A}">
                    <a16:rowId xmlns:a16="http://schemas.microsoft.com/office/drawing/2014/main" val="10000"/>
                  </a:ext>
                </a:extLst>
              </a:tr>
              <a:tr h="296654">
                <a:tc>
                  <a:txBody>
                    <a:bodyPr/>
                    <a:lstStyle/>
                    <a:p>
                      <a:endParaRPr lang="tr-TR"/>
                    </a:p>
                  </a:txBody>
                  <a:tcPr>
                    <a:noFill/>
                  </a:tcPr>
                </a:tc>
                <a:extLst>
                  <a:ext uri="{0D108BD9-81ED-4DB2-BD59-A6C34878D82A}">
                    <a16:rowId xmlns:a16="http://schemas.microsoft.com/office/drawing/2014/main" val="10001"/>
                  </a:ext>
                </a:extLst>
              </a:tr>
              <a:tr h="433572">
                <a:tc>
                  <a:txBody>
                    <a:bodyPr/>
                    <a:lstStyle/>
                    <a:p>
                      <a:endParaRPr lang="tr-TR" dirty="0"/>
                    </a:p>
                  </a:txBody>
                  <a:tcPr>
                    <a:noFill/>
                  </a:tcPr>
                </a:tc>
                <a:extLst>
                  <a:ext uri="{0D108BD9-81ED-4DB2-BD59-A6C34878D82A}">
                    <a16:rowId xmlns:a16="http://schemas.microsoft.com/office/drawing/2014/main" val="10002"/>
                  </a:ext>
                </a:extLst>
              </a:tr>
            </a:tbl>
          </a:graphicData>
        </a:graphic>
      </p:graphicFrame>
      <p:sp>
        <p:nvSpPr>
          <p:cNvPr id="6" name="İkizkenar Üçgen 5"/>
          <p:cNvSpPr/>
          <p:nvPr/>
        </p:nvSpPr>
        <p:spPr>
          <a:xfrm>
            <a:off x="3429000" y="6248400"/>
            <a:ext cx="1600200" cy="381000"/>
          </a:xfrm>
          <a:prstGeom prst="triangle">
            <a:avLst>
              <a:gd name="adj" fmla="val 2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Serbest Form 20"/>
          <p:cNvSpPr/>
          <p:nvPr/>
        </p:nvSpPr>
        <p:spPr>
          <a:xfrm>
            <a:off x="2926080" y="6620256"/>
            <a:ext cx="2386584" cy="219456"/>
          </a:xfrm>
          <a:custGeom>
            <a:avLst/>
            <a:gdLst>
              <a:gd name="connsiteX0" fmla="*/ 27432 w 2386584"/>
              <a:gd name="connsiteY0" fmla="*/ 0 h 219456"/>
              <a:gd name="connsiteX1" fmla="*/ 2386584 w 2386584"/>
              <a:gd name="connsiteY1" fmla="*/ 210312 h 219456"/>
              <a:gd name="connsiteX2" fmla="*/ 0 w 2386584"/>
              <a:gd name="connsiteY2" fmla="*/ 219456 h 219456"/>
              <a:gd name="connsiteX3" fmla="*/ 27432 w 2386584"/>
              <a:gd name="connsiteY3" fmla="*/ 0 h 219456"/>
            </a:gdLst>
            <a:ahLst/>
            <a:cxnLst>
              <a:cxn ang="0">
                <a:pos x="connsiteX0" y="connsiteY0"/>
              </a:cxn>
              <a:cxn ang="0">
                <a:pos x="connsiteX1" y="connsiteY1"/>
              </a:cxn>
              <a:cxn ang="0">
                <a:pos x="connsiteX2" y="connsiteY2"/>
              </a:cxn>
              <a:cxn ang="0">
                <a:pos x="connsiteX3" y="connsiteY3"/>
              </a:cxn>
            </a:cxnLst>
            <a:rect l="l" t="t" r="r" b="b"/>
            <a:pathLst>
              <a:path w="2386584" h="219456">
                <a:moveTo>
                  <a:pt x="27432" y="0"/>
                </a:moveTo>
                <a:lnTo>
                  <a:pt x="2386584" y="210312"/>
                </a:lnTo>
                <a:lnTo>
                  <a:pt x="0" y="219456"/>
                </a:lnTo>
                <a:lnTo>
                  <a:pt x="2743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Serbest Form 21"/>
          <p:cNvSpPr/>
          <p:nvPr/>
        </p:nvSpPr>
        <p:spPr>
          <a:xfrm>
            <a:off x="5294376" y="6757416"/>
            <a:ext cx="347472" cy="122339"/>
          </a:xfrm>
          <a:custGeom>
            <a:avLst/>
            <a:gdLst>
              <a:gd name="connsiteX0" fmla="*/ 64008 w 347472"/>
              <a:gd name="connsiteY0" fmla="*/ 73152 h 122339"/>
              <a:gd name="connsiteX1" fmla="*/ 64008 w 347472"/>
              <a:gd name="connsiteY1" fmla="*/ 73152 h 122339"/>
              <a:gd name="connsiteX2" fmla="*/ 109728 w 347472"/>
              <a:gd name="connsiteY2" fmla="*/ 9144 h 122339"/>
              <a:gd name="connsiteX3" fmla="*/ 146304 w 347472"/>
              <a:gd name="connsiteY3" fmla="*/ 0 h 122339"/>
              <a:gd name="connsiteX4" fmla="*/ 320040 w 347472"/>
              <a:gd name="connsiteY4" fmla="*/ 9144 h 122339"/>
              <a:gd name="connsiteX5" fmla="*/ 329184 w 347472"/>
              <a:gd name="connsiteY5" fmla="*/ 36576 h 122339"/>
              <a:gd name="connsiteX6" fmla="*/ 347472 w 347472"/>
              <a:gd name="connsiteY6" fmla="*/ 100584 h 122339"/>
              <a:gd name="connsiteX7" fmla="*/ 0 w 347472"/>
              <a:gd name="connsiteY7" fmla="*/ 109728 h 122339"/>
              <a:gd name="connsiteX8" fmla="*/ 64008 w 347472"/>
              <a:gd name="connsiteY8" fmla="*/ 73152 h 12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472" h="122339">
                <a:moveTo>
                  <a:pt x="64008" y="73152"/>
                </a:moveTo>
                <a:lnTo>
                  <a:pt x="64008" y="73152"/>
                </a:lnTo>
                <a:cubicBezTo>
                  <a:pt x="79248" y="51816"/>
                  <a:pt x="90131" y="26564"/>
                  <a:pt x="109728" y="9144"/>
                </a:cubicBezTo>
                <a:cubicBezTo>
                  <a:pt x="119121" y="795"/>
                  <a:pt x="133737" y="0"/>
                  <a:pt x="146304" y="0"/>
                </a:cubicBezTo>
                <a:cubicBezTo>
                  <a:pt x="204296" y="0"/>
                  <a:pt x="262128" y="6096"/>
                  <a:pt x="320040" y="9144"/>
                </a:cubicBezTo>
                <a:cubicBezTo>
                  <a:pt x="323088" y="18288"/>
                  <a:pt x="326536" y="27308"/>
                  <a:pt x="329184" y="36576"/>
                </a:cubicBezTo>
                <a:cubicBezTo>
                  <a:pt x="352147" y="116948"/>
                  <a:pt x="325548" y="34811"/>
                  <a:pt x="347472" y="100584"/>
                </a:cubicBezTo>
                <a:cubicBezTo>
                  <a:pt x="218834" y="143463"/>
                  <a:pt x="329679" y="109728"/>
                  <a:pt x="0" y="109728"/>
                </a:cubicBezTo>
                <a:lnTo>
                  <a:pt x="64008" y="731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5" name="Düz Bağlayıcı 24"/>
          <p:cNvCxnSpPr/>
          <p:nvPr/>
        </p:nvCxnSpPr>
        <p:spPr>
          <a:xfrm>
            <a:off x="5312664" y="6839712"/>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450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93"/>
            <a:ext cx="9144000" cy="461665"/>
          </a:xfrm>
          <a:prstGeom prst="rect">
            <a:avLst/>
          </a:prstGeom>
          <a:solidFill>
            <a:schemeClr val="bg2"/>
          </a:solidFill>
        </p:spPr>
        <p:txBody>
          <a:bodyPr wrap="square">
            <a:spAutoFit/>
          </a:bodyPr>
          <a:lstStyle/>
          <a:p>
            <a:pPr algn="ctr"/>
            <a:r>
              <a:rPr lang="tr-TR" sz="2400" b="1" dirty="0">
                <a:solidFill>
                  <a:srgbClr val="002060"/>
                </a:solidFill>
                <a:effectLst>
                  <a:outerShdw blurRad="38100" dist="38100" dir="2700000" algn="tl">
                    <a:srgbClr val="000000">
                      <a:alpha val="43137"/>
                    </a:srgbClr>
                  </a:outerShdw>
                </a:effectLst>
                <a:cs typeface="Times New Roman" panose="02020603050405020304" pitchFamily="18" charset="0"/>
              </a:rPr>
              <a:t>KURUMLAR VERGİSİ KANUNUNDA YAPILAN DÜZENLEMELER</a:t>
            </a:r>
            <a:endParaRPr lang="en-US" sz="2400" dirty="0">
              <a:solidFill>
                <a:srgbClr val="002060"/>
              </a:solidFill>
              <a:effectLst>
                <a:outerShdw blurRad="38100" dist="38100" dir="2700000" algn="tl">
                  <a:srgbClr val="000000">
                    <a:alpha val="43137"/>
                  </a:srgbClr>
                </a:outerShdw>
              </a:effectLst>
              <a:cs typeface="Times New Roman" panose="02020603050405020304" pitchFamily="18" charset="0"/>
            </a:endParaRPr>
          </a:p>
        </p:txBody>
      </p:sp>
      <p:sp>
        <p:nvSpPr>
          <p:cNvPr id="6" name="Content Placeholder 18"/>
          <p:cNvSpPr txBox="1">
            <a:spLocks/>
          </p:cNvSpPr>
          <p:nvPr/>
        </p:nvSpPr>
        <p:spPr>
          <a:xfrm>
            <a:off x="304800" y="609600"/>
            <a:ext cx="8534400" cy="609600"/>
          </a:xfrm>
          <a:prstGeom prst="rect">
            <a:avLst/>
          </a:prstGeom>
        </p:spPr>
        <p:txBody>
          <a:bodyPr>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a:spcBef>
                <a:spcPts val="0"/>
              </a:spcBef>
              <a:buNone/>
            </a:pPr>
            <a:r>
              <a:rPr lang="tr-TR"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Kooperatife Ait İktisadi İşletme</a:t>
            </a:r>
            <a:endPar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9" name="Rectangle 8"/>
          <p:cNvSpPr/>
          <p:nvPr/>
        </p:nvSpPr>
        <p:spPr>
          <a:xfrm>
            <a:off x="399245" y="1359342"/>
            <a:ext cx="8458200" cy="5539978"/>
          </a:xfrm>
          <a:prstGeom prst="rect">
            <a:avLst/>
          </a:prstGeom>
        </p:spPr>
        <p:txBody>
          <a:bodyPr wrap="square">
            <a:spAutoFit/>
          </a:bodyPr>
          <a:lstStyle/>
          <a:p>
            <a:pPr algn="just">
              <a:buClr>
                <a:schemeClr val="accent1"/>
              </a:buClr>
            </a:pPr>
            <a:endParaRPr lang="tr-TR" sz="1000" dirty="0">
              <a:latin typeface="Times New Roman" panose="02020603050405020304" pitchFamily="18" charset="0"/>
              <a:cs typeface="Times New Roman" panose="02020603050405020304" pitchFamily="18" charset="0"/>
            </a:endParaRPr>
          </a:p>
          <a:p>
            <a:pPr algn="just">
              <a:buClr>
                <a:schemeClr val="accent1"/>
              </a:buClr>
            </a:pPr>
            <a:r>
              <a:rPr lang="tr-TR" dirty="0">
                <a:latin typeface="Times New Roman" panose="02020603050405020304" pitchFamily="18" charset="0"/>
                <a:cs typeface="Times New Roman" panose="02020603050405020304" pitchFamily="18" charset="0"/>
              </a:rPr>
              <a:t>Kooperatiflerin ortak dışı işlemleri nedeniyle kooperatif tüzel kişiliğine bağlı </a:t>
            </a:r>
            <a:r>
              <a:rPr lang="tr-TR" b="1" dirty="0">
                <a:solidFill>
                  <a:srgbClr val="0070C0"/>
                </a:solidFill>
                <a:latin typeface="Times New Roman" panose="02020603050405020304" pitchFamily="18" charset="0"/>
                <a:cs typeface="Times New Roman" panose="02020603050405020304" pitchFamily="18" charset="0"/>
              </a:rPr>
              <a:t>ayrı bir iktisadi işletme </a:t>
            </a:r>
            <a:r>
              <a:rPr lang="tr-TR" dirty="0">
                <a:latin typeface="Times New Roman" panose="02020603050405020304" pitchFamily="18" charset="0"/>
                <a:cs typeface="Times New Roman" panose="02020603050405020304" pitchFamily="18" charset="0"/>
              </a:rPr>
              <a:t>oluşmuş kabul edilir. </a:t>
            </a:r>
          </a:p>
          <a:p>
            <a:pPr algn="just">
              <a:buClr>
                <a:schemeClr val="accent1"/>
              </a:buClr>
            </a:pPr>
            <a:endParaRPr lang="tr-TR" sz="1000" dirty="0">
              <a:latin typeface="Times New Roman" panose="02020603050405020304" pitchFamily="18" charset="0"/>
              <a:cs typeface="Times New Roman" panose="02020603050405020304" pitchFamily="18" charset="0"/>
            </a:endParaRPr>
          </a:p>
          <a:p>
            <a:pPr algn="just">
              <a:buClr>
                <a:schemeClr val="accent1"/>
              </a:buClr>
            </a:pPr>
            <a:endParaRPr lang="tr-TR" sz="1000" dirty="0">
              <a:latin typeface="Times New Roman" panose="02020603050405020304" pitchFamily="18" charset="0"/>
              <a:cs typeface="Times New Roman" panose="02020603050405020304" pitchFamily="18" charset="0"/>
            </a:endParaRPr>
          </a:p>
          <a:p>
            <a:pPr algn="just">
              <a:buClr>
                <a:schemeClr val="accent1"/>
              </a:buClr>
            </a:pPr>
            <a:r>
              <a:rPr lang="tr-TR" dirty="0">
                <a:solidFill>
                  <a:srgbClr val="0070C0"/>
                </a:solidFill>
                <a:latin typeface="Times New Roman" panose="02020603050405020304" pitchFamily="18" charset="0"/>
                <a:cs typeface="Times New Roman" panose="02020603050405020304" pitchFamily="18" charset="0"/>
              </a:rPr>
              <a:t>Yapılan düzenleme ile ilgili açıklama ve örneklere Kurumlar Vergisi Genel Tebliği (Seri No: 1)’</a:t>
            </a:r>
            <a:r>
              <a:rPr lang="tr-TR" dirty="0" err="1">
                <a:solidFill>
                  <a:srgbClr val="0070C0"/>
                </a:solidFill>
                <a:latin typeface="Times New Roman" panose="02020603050405020304" pitchFamily="18" charset="0"/>
                <a:cs typeface="Times New Roman" panose="02020603050405020304" pitchFamily="18" charset="0"/>
              </a:rPr>
              <a:t>nde</a:t>
            </a:r>
            <a:r>
              <a:rPr lang="tr-TR" dirty="0">
                <a:solidFill>
                  <a:srgbClr val="0070C0"/>
                </a:solidFill>
                <a:latin typeface="Times New Roman" panose="02020603050405020304" pitchFamily="18" charset="0"/>
                <a:cs typeface="Times New Roman" panose="02020603050405020304" pitchFamily="18" charset="0"/>
              </a:rPr>
              <a:t> Değişiklik Yapılmasına Dair Tebliğ (Seri No: 14)’</a:t>
            </a:r>
            <a:r>
              <a:rPr lang="tr-TR" dirty="0" err="1">
                <a:solidFill>
                  <a:srgbClr val="0070C0"/>
                </a:solidFill>
                <a:latin typeface="Times New Roman" panose="02020603050405020304" pitchFamily="18" charset="0"/>
                <a:cs typeface="Times New Roman" panose="02020603050405020304" pitchFamily="18" charset="0"/>
              </a:rPr>
              <a:t>nde</a:t>
            </a:r>
            <a:r>
              <a:rPr lang="tr-TR" dirty="0">
                <a:solidFill>
                  <a:srgbClr val="0070C0"/>
                </a:solidFill>
                <a:latin typeface="Times New Roman" panose="02020603050405020304" pitchFamily="18" charset="0"/>
                <a:cs typeface="Times New Roman" panose="02020603050405020304" pitchFamily="18" charset="0"/>
              </a:rPr>
              <a:t> yer verilmiştir.</a:t>
            </a:r>
          </a:p>
          <a:p>
            <a:pPr algn="just">
              <a:buClr>
                <a:schemeClr val="accent1"/>
              </a:buClr>
            </a:pPr>
            <a:endParaRPr lang="tr-TR" dirty="0">
              <a:solidFill>
                <a:srgbClr val="0070C0"/>
              </a:solidFill>
              <a:latin typeface="Times New Roman" panose="02020603050405020304" pitchFamily="18" charset="0"/>
              <a:cs typeface="Times New Roman" panose="02020603050405020304" pitchFamily="18" charset="0"/>
            </a:endParaRPr>
          </a:p>
          <a:p>
            <a:pPr algn="just">
              <a:buClr>
                <a:schemeClr val="accent1"/>
              </a:buClr>
            </a:pPr>
            <a:r>
              <a:rPr lang="tr-TR" dirty="0"/>
              <a:t>Bu suretle kooperatiflerin, </a:t>
            </a:r>
            <a:r>
              <a:rPr lang="tr-TR" b="1" dirty="0">
                <a:solidFill>
                  <a:srgbClr val="002060"/>
                </a:solidFill>
              </a:rPr>
              <a:t>1/1/2018 tarihinden itibaren gerçekleştirecekleri ortak dışı işlemler nedeniyle muafiyetleri etkilenmeyecek</a:t>
            </a:r>
            <a:r>
              <a:rPr lang="tr-TR" dirty="0"/>
              <a:t>; ancak bu işlemlerden elde edilen kazançlar kooperatif tüzel kişiliğine bağlı ayrı bir iktisadi işletme nezdinde kurumlar vergisine tabi tutulacaktır. </a:t>
            </a:r>
          </a:p>
          <a:p>
            <a:pPr algn="just">
              <a:buClr>
                <a:schemeClr val="accent1"/>
              </a:buClr>
            </a:pPr>
            <a:endParaRPr lang="tr-TR" dirty="0"/>
          </a:p>
          <a:p>
            <a:pPr algn="just">
              <a:buClr>
                <a:schemeClr val="accent1"/>
              </a:buClr>
            </a:pPr>
            <a:r>
              <a:rPr lang="tr-TR" b="1" dirty="0">
                <a:solidFill>
                  <a:srgbClr val="002060"/>
                </a:solidFill>
              </a:rPr>
              <a:t>Dolayısıyla, muafiyete ilişkin diğer şartları taşıyan kooperatiflerin ortak dışı işlemlerinden elde edilen kazançları kooperatif tüzel kişiliğine bağlı ayrı bir iktisadi işletme nezdinde kurumlar vergisine tabi tutulacak, ortak içi işlemlerinden elde edilen kazançlarının kurumlar vergisine tabi tutulması söz konusu olmayacaktır.</a:t>
            </a:r>
          </a:p>
          <a:p>
            <a:pPr algn="just">
              <a:buClr>
                <a:schemeClr val="accent1"/>
              </a:buClr>
            </a:pPr>
            <a:endParaRPr lang="tr-TR" dirty="0">
              <a:solidFill>
                <a:srgbClr val="0070C0"/>
              </a:solidFill>
              <a:latin typeface="Times New Roman" panose="02020603050405020304" pitchFamily="18" charset="0"/>
              <a:cs typeface="Times New Roman" panose="02020603050405020304" pitchFamily="18" charset="0"/>
            </a:endParaRPr>
          </a:p>
          <a:p>
            <a:pPr algn="just">
              <a:buClr>
                <a:schemeClr val="accent1"/>
              </a:buClr>
            </a:pPr>
            <a:r>
              <a:rPr lang="tr-TR" dirty="0"/>
              <a:t>Ortak dışı işlemlerle ilgili olarak kooperatif tüzel kişiliğine bağlı oluştuğu kabul edilen iktisadi işletme adına kurumlar vergisi mükellefiyeti tesis edilecektir.</a:t>
            </a:r>
          </a:p>
          <a:p>
            <a:pPr algn="just">
              <a:buClr>
                <a:schemeClr val="accent1"/>
              </a:buClr>
            </a:pPr>
            <a:endParaRPr lang="tr-TR"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4880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93"/>
            <a:ext cx="9144000" cy="461665"/>
          </a:xfrm>
          <a:prstGeom prst="rect">
            <a:avLst/>
          </a:prstGeom>
          <a:solidFill>
            <a:schemeClr val="bg2"/>
          </a:solidFill>
        </p:spPr>
        <p:txBody>
          <a:bodyPr wrap="square">
            <a:spAutoFit/>
          </a:bodyPr>
          <a:lstStyle/>
          <a:p>
            <a:pPr algn="ctr"/>
            <a:r>
              <a:rPr lang="tr-TR" sz="2400" b="1" dirty="0">
                <a:solidFill>
                  <a:srgbClr val="002060"/>
                </a:solidFill>
                <a:effectLst>
                  <a:outerShdw blurRad="38100" dist="38100" dir="2700000" algn="tl">
                    <a:srgbClr val="000000">
                      <a:alpha val="43137"/>
                    </a:srgbClr>
                  </a:outerShdw>
                </a:effectLst>
                <a:cs typeface="Times New Roman" panose="02020603050405020304" pitchFamily="18" charset="0"/>
              </a:rPr>
              <a:t>KURUMLAR VERGİSİ KANUNUNDA YAPILAN DÜZENLEMELER</a:t>
            </a:r>
            <a:endParaRPr lang="en-US" sz="2400" dirty="0">
              <a:solidFill>
                <a:srgbClr val="002060"/>
              </a:solidFill>
              <a:effectLst>
                <a:outerShdw blurRad="38100" dist="38100" dir="2700000" algn="tl">
                  <a:srgbClr val="000000">
                    <a:alpha val="43137"/>
                  </a:srgbClr>
                </a:outerShdw>
              </a:effectLst>
              <a:cs typeface="Times New Roman" panose="02020603050405020304" pitchFamily="18" charset="0"/>
            </a:endParaRPr>
          </a:p>
        </p:txBody>
      </p:sp>
      <p:sp>
        <p:nvSpPr>
          <p:cNvPr id="6" name="Content Placeholder 18"/>
          <p:cNvSpPr txBox="1">
            <a:spLocks/>
          </p:cNvSpPr>
          <p:nvPr/>
        </p:nvSpPr>
        <p:spPr>
          <a:xfrm>
            <a:off x="304800" y="609600"/>
            <a:ext cx="8534400" cy="609600"/>
          </a:xfrm>
          <a:prstGeom prst="rect">
            <a:avLst/>
          </a:prstGeom>
        </p:spPr>
        <p:txBody>
          <a:bodyPr>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a:spcBef>
                <a:spcPts val="0"/>
              </a:spcBef>
              <a:buNone/>
            </a:pPr>
            <a:r>
              <a:rPr lang="tr-TR"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Kooperatife Ait İktisadi İşletme</a:t>
            </a:r>
          </a:p>
          <a:p>
            <a:pPr marL="0" indent="0" algn="ctr">
              <a:spcBef>
                <a:spcPts val="0"/>
              </a:spcBef>
              <a:buNone/>
            </a:pPr>
            <a:r>
              <a:rPr lang="tr-TR"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KVK GT. 17</a:t>
            </a:r>
          </a:p>
          <a:p>
            <a:pPr marL="0" indent="0" algn="ctr">
              <a:spcBef>
                <a:spcPts val="0"/>
              </a:spcBef>
              <a:buNone/>
            </a:pPr>
            <a:endPar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9" name="Rectangle 8"/>
          <p:cNvSpPr/>
          <p:nvPr/>
        </p:nvSpPr>
        <p:spPr>
          <a:xfrm>
            <a:off x="399245" y="1359342"/>
            <a:ext cx="8458200" cy="523220"/>
          </a:xfrm>
          <a:prstGeom prst="rect">
            <a:avLst/>
          </a:prstGeom>
        </p:spPr>
        <p:txBody>
          <a:bodyPr wrap="square">
            <a:spAutoFit/>
          </a:bodyPr>
          <a:lstStyle/>
          <a:p>
            <a:pPr algn="just">
              <a:buClr>
                <a:schemeClr val="accent1"/>
              </a:buClr>
            </a:pPr>
            <a:endParaRPr lang="tr-TR" sz="1000" dirty="0">
              <a:latin typeface="Times New Roman" panose="02020603050405020304" pitchFamily="18" charset="0"/>
              <a:cs typeface="Times New Roman" panose="02020603050405020304" pitchFamily="18" charset="0"/>
            </a:endParaRPr>
          </a:p>
          <a:p>
            <a:pPr algn="just">
              <a:buClr>
                <a:schemeClr val="accent1"/>
              </a:buClr>
            </a:pPr>
            <a:endParaRPr lang="tr-TR" dirty="0">
              <a:solidFill>
                <a:srgbClr val="0070C0"/>
              </a:solidFill>
              <a:latin typeface="Times New Roman" panose="02020603050405020304" pitchFamily="18" charset="0"/>
              <a:cs typeface="Times New Roman" panose="02020603050405020304" pitchFamily="18" charset="0"/>
            </a:endParaRPr>
          </a:p>
        </p:txBody>
      </p:sp>
      <p:sp>
        <p:nvSpPr>
          <p:cNvPr id="2" name="Dikdörtgen 1"/>
          <p:cNvSpPr/>
          <p:nvPr/>
        </p:nvSpPr>
        <p:spPr>
          <a:xfrm>
            <a:off x="2342345" y="1913042"/>
            <a:ext cx="4572000" cy="3693319"/>
          </a:xfrm>
          <a:prstGeom prst="rect">
            <a:avLst/>
          </a:prstGeom>
        </p:spPr>
        <p:txBody>
          <a:bodyPr>
            <a:spAutoFit/>
          </a:bodyPr>
          <a:lstStyle/>
          <a:p>
            <a:r>
              <a:rPr lang="tr-TR" dirty="0"/>
              <a:t>Kurumlar Vergisi Genel Tebliği (Seri No: 1)de yapılan değişiklikle ile kurumlar  vergisinden  </a:t>
            </a:r>
            <a:r>
              <a:rPr lang="tr-TR" dirty="0" err="1"/>
              <a:t>muafolma</a:t>
            </a:r>
            <a:r>
              <a:rPr lang="tr-TR" dirty="0"/>
              <a:t>  şartlarına  sahip  olan kooperatifler, iktisadi  işletmeleri dolayısıyla kurumlar  vergisi  matrahının  tespiti açısından ortak dışı işlem kapsamında bulunan ve bulunmayan hasılat, maliyet ve gider unsurlarının ayrı ayrı izlenmesi, ortak dışı işlemlere ait hasılat, maliyet ve gider unsurlarının diğer işlemlerle ilişkilendirilmemesi ve  kooperatif  tarafından  tutulan  defterlere,  bu  ayrımı  sağlayacak şekilde kaydedilmesi koşuluyla ayrıca defter tutmayabileceklerdir.</a:t>
            </a:r>
          </a:p>
        </p:txBody>
      </p:sp>
    </p:spTree>
    <p:extLst>
      <p:ext uri="{BB962C8B-B14F-4D97-AF65-F5344CB8AC3E}">
        <p14:creationId xmlns:p14="http://schemas.microsoft.com/office/powerpoint/2010/main" val="13211820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93"/>
            <a:ext cx="9144000" cy="461665"/>
          </a:xfrm>
          <a:prstGeom prst="rect">
            <a:avLst/>
          </a:prstGeom>
          <a:solidFill>
            <a:schemeClr val="bg2"/>
          </a:solidFill>
        </p:spPr>
        <p:txBody>
          <a:bodyPr wrap="square">
            <a:spAutoFit/>
          </a:bodyPr>
          <a:lstStyle/>
          <a:p>
            <a:pPr algn="ctr"/>
            <a:r>
              <a:rPr lang="tr-TR" sz="2400" b="1" dirty="0">
                <a:solidFill>
                  <a:srgbClr val="002060"/>
                </a:solidFill>
                <a:effectLst>
                  <a:outerShdw blurRad="38100" dist="38100" dir="2700000" algn="tl">
                    <a:srgbClr val="000000">
                      <a:alpha val="43137"/>
                    </a:srgbClr>
                  </a:outerShdw>
                </a:effectLst>
                <a:cs typeface="Times New Roman" panose="02020603050405020304" pitchFamily="18" charset="0"/>
              </a:rPr>
              <a:t>KURUMLAR VERGİSİ KANUNUNDA YAPILAN DÜZENLEMELER</a:t>
            </a:r>
            <a:endParaRPr lang="en-US" sz="2400" dirty="0">
              <a:solidFill>
                <a:srgbClr val="002060"/>
              </a:solidFill>
              <a:effectLst>
                <a:outerShdw blurRad="38100" dist="38100" dir="2700000" algn="tl">
                  <a:srgbClr val="000000">
                    <a:alpha val="43137"/>
                  </a:srgbClr>
                </a:outerShdw>
              </a:effectLst>
              <a:cs typeface="Times New Roman" panose="02020603050405020304" pitchFamily="18" charset="0"/>
            </a:endParaRPr>
          </a:p>
        </p:txBody>
      </p:sp>
      <p:sp>
        <p:nvSpPr>
          <p:cNvPr id="6" name="Content Placeholder 18"/>
          <p:cNvSpPr txBox="1">
            <a:spLocks/>
          </p:cNvSpPr>
          <p:nvPr/>
        </p:nvSpPr>
        <p:spPr>
          <a:xfrm>
            <a:off x="304800" y="609600"/>
            <a:ext cx="8534400" cy="914400"/>
          </a:xfrm>
          <a:prstGeom prst="rect">
            <a:avLst/>
          </a:prstGeom>
        </p:spPr>
        <p:txBody>
          <a:bodyPr>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a:buNone/>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Taşınmaz ve İştirak Hisseleri ile Kurucu Senetleri, İntifa </a:t>
            </a: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Senetleri</a:t>
            </a: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ve Rüçhan Hakları Satış Kazancı</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9" name="Rectangle 8"/>
          <p:cNvSpPr/>
          <p:nvPr/>
        </p:nvSpPr>
        <p:spPr>
          <a:xfrm>
            <a:off x="457200" y="1828800"/>
            <a:ext cx="8212540" cy="4385816"/>
          </a:xfrm>
          <a:prstGeom prst="rect">
            <a:avLst/>
          </a:prstGeom>
        </p:spPr>
        <p:txBody>
          <a:bodyPr wrap="square">
            <a:spAutoFit/>
          </a:bodyPr>
          <a:lstStyle/>
          <a:p>
            <a:pPr algn="just">
              <a:buClr>
                <a:schemeClr val="accent1"/>
              </a:buClr>
            </a:pPr>
            <a:r>
              <a:rPr lang="tr-TR" sz="1750" dirty="0">
                <a:latin typeface="Times New Roman" panose="02020603050405020304" pitchFamily="18" charset="0"/>
                <a:cs typeface="Times New Roman" panose="02020603050405020304" pitchFamily="18" charset="0"/>
              </a:rPr>
              <a:t>7061 sayılı Kanunun 89 uncu maddesi ile 5520 sayılı </a:t>
            </a:r>
            <a:r>
              <a:rPr lang="tr-TR" sz="1750" dirty="0" err="1">
                <a:latin typeface="Times New Roman" panose="02020603050405020304" pitchFamily="18" charset="0"/>
                <a:cs typeface="Times New Roman" panose="02020603050405020304" pitchFamily="18" charset="0"/>
              </a:rPr>
              <a:t>KVK’nun</a:t>
            </a:r>
            <a:r>
              <a:rPr lang="tr-TR" sz="1750" dirty="0">
                <a:latin typeface="Times New Roman" panose="02020603050405020304" pitchFamily="18" charset="0"/>
                <a:cs typeface="Times New Roman" panose="02020603050405020304" pitchFamily="18" charset="0"/>
              </a:rPr>
              <a:t> 5 inci maddesinin birinci fıkrasının (e) bendine yapılan değişiklik ile,</a:t>
            </a:r>
          </a:p>
          <a:p>
            <a:pPr algn="just">
              <a:buClr>
                <a:schemeClr val="accent1"/>
              </a:buClr>
            </a:pPr>
            <a:endParaRPr lang="tr-TR" sz="1750" dirty="0">
              <a:latin typeface="Times New Roman" panose="02020603050405020304" pitchFamily="18" charset="0"/>
              <a:cs typeface="Times New Roman" panose="02020603050405020304" pitchFamily="18" charset="0"/>
            </a:endParaRPr>
          </a:p>
          <a:p>
            <a:pPr marL="342900" indent="-342900" algn="just">
              <a:buClr>
                <a:schemeClr val="accent1"/>
              </a:buClr>
              <a:buFont typeface="Wingdings" panose="05000000000000000000" pitchFamily="2" charset="2"/>
              <a:buChar char="Ø"/>
            </a:pPr>
            <a:r>
              <a:rPr lang="tr-TR" sz="1750" dirty="0">
                <a:latin typeface="Times New Roman" panose="02020603050405020304" pitchFamily="18" charset="0"/>
                <a:cs typeface="Times New Roman" panose="02020603050405020304" pitchFamily="18" charset="0"/>
              </a:rPr>
              <a:t>Kurumların, en az iki tam yıl süreyle aktiflerinde yer alan taşınmazların 05.12.2017 tarihinden sonra satışından doğan kazançların </a:t>
            </a:r>
            <a:r>
              <a:rPr lang="tr-TR" b="1" dirty="0">
                <a:solidFill>
                  <a:srgbClr val="FF0000"/>
                </a:solidFill>
                <a:latin typeface="Times New Roman" panose="02020603050405020304" pitchFamily="18" charset="0"/>
                <a:cs typeface="Times New Roman" panose="02020603050405020304" pitchFamily="18" charset="0"/>
              </a:rPr>
              <a:t>%50</a:t>
            </a:r>
            <a:r>
              <a:rPr lang="tr-TR" b="1" dirty="0">
                <a:latin typeface="Times New Roman" panose="02020603050405020304" pitchFamily="18" charset="0"/>
                <a:cs typeface="Times New Roman" panose="02020603050405020304" pitchFamily="18" charset="0"/>
              </a:rPr>
              <a:t>’si </a:t>
            </a:r>
            <a:r>
              <a:rPr lang="tr-TR" sz="1750" dirty="0">
                <a:latin typeface="Times New Roman" panose="02020603050405020304" pitchFamily="18" charset="0"/>
                <a:cs typeface="Times New Roman" panose="02020603050405020304" pitchFamily="18" charset="0"/>
              </a:rPr>
              <a:t>kurumlar vergisinden istisnadır.</a:t>
            </a:r>
          </a:p>
          <a:p>
            <a:pPr marL="342900" indent="-342900" algn="just">
              <a:buClr>
                <a:schemeClr val="accent1"/>
              </a:buClr>
              <a:buFont typeface="Wingdings" panose="05000000000000000000" pitchFamily="2" charset="2"/>
              <a:buChar char="Ø"/>
            </a:pPr>
            <a:r>
              <a:rPr lang="tr-TR" sz="1750" dirty="0" err="1">
                <a:latin typeface="Times New Roman" panose="02020603050405020304" pitchFamily="18" charset="0"/>
                <a:cs typeface="Times New Roman" panose="02020603050405020304" pitchFamily="18" charset="0"/>
              </a:rPr>
              <a:t>KVK’nun</a:t>
            </a:r>
            <a:r>
              <a:rPr lang="tr-TR" sz="1750" dirty="0">
                <a:latin typeface="Times New Roman" panose="02020603050405020304" pitchFamily="18" charset="0"/>
                <a:cs typeface="Times New Roman" panose="02020603050405020304" pitchFamily="18" charset="0"/>
              </a:rPr>
              <a:t> 5 inci maddesinin birinci fıkrasının (e) bendinde yapılan değişiklik kurumların en az iki tam yıl süreyle aktiflerinde yer alan taşınmazların </a:t>
            </a:r>
            <a:r>
              <a:rPr lang="tr-TR" sz="1750" b="1" dirty="0">
                <a:solidFill>
                  <a:srgbClr val="002060"/>
                </a:solidFill>
                <a:latin typeface="Times New Roman" panose="02020603050405020304" pitchFamily="18" charset="0"/>
                <a:cs typeface="Times New Roman" panose="02020603050405020304" pitchFamily="18" charset="0"/>
              </a:rPr>
              <a:t>05.12.2017 tarihinden itibaren satışı ile sınırlıdır.</a:t>
            </a:r>
          </a:p>
          <a:p>
            <a:pPr marL="342900" indent="-342900" algn="just">
              <a:buClr>
                <a:schemeClr val="accent1"/>
              </a:buClr>
              <a:buFont typeface="Wingdings" panose="05000000000000000000" pitchFamily="2" charset="2"/>
              <a:buChar char="Ø"/>
            </a:pPr>
            <a:r>
              <a:rPr lang="tr-TR" sz="1750" dirty="0">
                <a:solidFill>
                  <a:srgbClr val="0070C0"/>
                </a:solidFill>
                <a:latin typeface="Times New Roman" panose="02020603050405020304" pitchFamily="18" charset="0"/>
                <a:cs typeface="Times New Roman" panose="02020603050405020304" pitchFamily="18" charset="0"/>
              </a:rPr>
              <a:t>05.12.2017 tarihinden itibaren (bu tarih dahil) yapılan taşınmaz satışlarından elde edilen kazancın %50’lik kısmına istisna uygulanacak; 05.12.2017 tarihinden önce yapılan taşınmaz satışlarından elde edilen kazancın ise %75’lik kısmı istisna uygulamasına konu edilebilecektir. </a:t>
            </a:r>
            <a:r>
              <a:rPr lang="tr-TR" sz="1750" i="1" dirty="0">
                <a:solidFill>
                  <a:srgbClr val="0070C0"/>
                </a:solidFill>
                <a:latin typeface="Times New Roman" panose="02020603050405020304" pitchFamily="18" charset="0"/>
                <a:cs typeface="Times New Roman" panose="02020603050405020304" pitchFamily="18" charset="0"/>
              </a:rPr>
              <a:t>(</a:t>
            </a:r>
            <a:r>
              <a:rPr lang="tr-TR" sz="1600" i="1" dirty="0">
                <a:solidFill>
                  <a:srgbClr val="0070C0"/>
                </a:solidFill>
                <a:latin typeface="Times New Roman" panose="02020603050405020304" pitchFamily="18" charset="0"/>
                <a:cs typeface="Times New Roman" panose="02020603050405020304" pitchFamily="18" charset="0"/>
              </a:rPr>
              <a:t>Kurumlar Vergisi Genel Tebliği (Seri No: 1)’</a:t>
            </a:r>
            <a:r>
              <a:rPr lang="tr-TR" sz="1600" i="1" dirty="0" err="1">
                <a:solidFill>
                  <a:srgbClr val="0070C0"/>
                </a:solidFill>
                <a:latin typeface="Times New Roman" panose="02020603050405020304" pitchFamily="18" charset="0"/>
                <a:cs typeface="Times New Roman" panose="02020603050405020304" pitchFamily="18" charset="0"/>
              </a:rPr>
              <a:t>nde</a:t>
            </a:r>
            <a:r>
              <a:rPr lang="tr-TR" sz="1600" i="1" dirty="0">
                <a:solidFill>
                  <a:srgbClr val="0070C0"/>
                </a:solidFill>
                <a:latin typeface="Times New Roman" panose="02020603050405020304" pitchFamily="18" charset="0"/>
                <a:cs typeface="Times New Roman" panose="02020603050405020304" pitchFamily="18" charset="0"/>
              </a:rPr>
              <a:t> Değişiklik Yapılmasına Dair Tebliğ (Seri No: 14))</a:t>
            </a:r>
            <a:endParaRPr lang="tr-TR" sz="1750" i="1" dirty="0">
              <a:solidFill>
                <a:srgbClr val="0070C0"/>
              </a:solidFill>
              <a:latin typeface="Times New Roman" panose="02020603050405020304" pitchFamily="18" charset="0"/>
              <a:cs typeface="Times New Roman" panose="02020603050405020304" pitchFamily="18" charset="0"/>
            </a:endParaRPr>
          </a:p>
          <a:p>
            <a:pPr marL="342900" indent="-342900" algn="just">
              <a:buClr>
                <a:schemeClr val="accent1"/>
              </a:buClr>
              <a:buFont typeface="Wingdings" panose="05000000000000000000" pitchFamily="2" charset="2"/>
              <a:buChar char="Ø"/>
            </a:pPr>
            <a:r>
              <a:rPr lang="tr-TR" sz="1750" dirty="0">
                <a:latin typeface="Times New Roman" panose="02020603050405020304" pitchFamily="18" charset="0"/>
                <a:cs typeface="Times New Roman" panose="02020603050405020304" pitchFamily="18" charset="0"/>
              </a:rPr>
              <a:t>Kurumların, en az iki tam yıl süreyle aktiflerinde yer alan </a:t>
            </a:r>
            <a:r>
              <a:rPr lang="tr-TR" sz="1750" b="1" dirty="0">
                <a:solidFill>
                  <a:srgbClr val="C00000"/>
                </a:solidFill>
                <a:latin typeface="Times New Roman" panose="02020603050405020304" pitchFamily="18" charset="0"/>
                <a:cs typeface="Times New Roman" panose="02020603050405020304" pitchFamily="18" charset="0"/>
              </a:rPr>
              <a:t>iştirak hisseleri </a:t>
            </a:r>
            <a:r>
              <a:rPr lang="tr-TR" sz="1750" dirty="0">
                <a:latin typeface="Times New Roman" panose="02020603050405020304" pitchFamily="18" charset="0"/>
                <a:cs typeface="Times New Roman" panose="02020603050405020304" pitchFamily="18" charset="0"/>
              </a:rPr>
              <a:t>ile aynı süreyle sahip oldukları kurucu senetleri, intifa senetleri ve rüçhan haklarının satışından doğan kazançların ise </a:t>
            </a:r>
            <a:r>
              <a:rPr lang="tr-TR" sz="1750" dirty="0">
                <a:solidFill>
                  <a:srgbClr val="FF0000"/>
                </a:solidFill>
                <a:latin typeface="Times New Roman" panose="02020603050405020304" pitchFamily="18" charset="0"/>
                <a:cs typeface="Times New Roman" panose="02020603050405020304" pitchFamily="18" charset="0"/>
              </a:rPr>
              <a:t>%75</a:t>
            </a:r>
            <a:r>
              <a:rPr lang="tr-TR" sz="1750" dirty="0">
                <a:latin typeface="Times New Roman" panose="02020603050405020304" pitchFamily="18" charset="0"/>
                <a:cs typeface="Times New Roman" panose="02020603050405020304" pitchFamily="18" charset="0"/>
              </a:rPr>
              <a:t>’lik kısmı kurumlar vergisinden istisnadır.</a:t>
            </a:r>
            <a:endParaRPr lang="en-US" sz="1750" dirty="0">
              <a:latin typeface="Times New Roman" panose="02020603050405020304" pitchFamily="18" charset="0"/>
              <a:cs typeface="Times New Roman" panose="02020603050405020304" pitchFamily="18" charset="0"/>
            </a:endParaRPr>
          </a:p>
        </p:txBody>
      </p:sp>
      <p:sp>
        <p:nvSpPr>
          <p:cNvPr id="7" name="Rectangle 6"/>
          <p:cNvSpPr/>
          <p:nvPr/>
        </p:nvSpPr>
        <p:spPr>
          <a:xfrm>
            <a:off x="457200" y="6412468"/>
            <a:ext cx="8212540" cy="369332"/>
          </a:xfrm>
          <a:prstGeom prst="rect">
            <a:avLst/>
          </a:prstGeom>
        </p:spPr>
        <p:txBody>
          <a:bodyPr wrap="square">
            <a:spAutoFit/>
          </a:bodyPr>
          <a:lstStyle/>
          <a:p>
            <a:pPr algn="r"/>
            <a:r>
              <a:rPr lang="tr-TR" b="1" i="1" dirty="0">
                <a:solidFill>
                  <a:srgbClr val="FF0000"/>
                </a:solidFill>
                <a:latin typeface="Times New Roman" panose="02020603050405020304" pitchFamily="18" charset="0"/>
                <a:cs typeface="Times New Roman" panose="02020603050405020304" pitchFamily="18" charset="0"/>
              </a:rPr>
              <a:t>Düzenleme 05.12.2017 tarihinde yürürlüğe girmiştir.</a:t>
            </a:r>
            <a:endParaRPr lang="en-US"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5710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93"/>
            <a:ext cx="9144000" cy="461665"/>
          </a:xfrm>
          <a:prstGeom prst="rect">
            <a:avLst/>
          </a:prstGeom>
          <a:solidFill>
            <a:schemeClr val="bg2"/>
          </a:solidFill>
        </p:spPr>
        <p:txBody>
          <a:bodyPr wrap="square">
            <a:spAutoFit/>
          </a:bodyPr>
          <a:lstStyle/>
          <a:p>
            <a:pPr algn="ctr"/>
            <a:r>
              <a:rPr lang="tr-TR" sz="2400" b="1" dirty="0">
                <a:solidFill>
                  <a:srgbClr val="002060"/>
                </a:solidFill>
                <a:effectLst>
                  <a:outerShdw blurRad="38100" dist="38100" dir="2700000" algn="tl">
                    <a:srgbClr val="000000">
                      <a:alpha val="43137"/>
                    </a:srgbClr>
                  </a:outerShdw>
                </a:effectLst>
                <a:cs typeface="Times New Roman" panose="02020603050405020304" pitchFamily="18" charset="0"/>
              </a:rPr>
              <a:t>KURUMLAR VERGİSİ KANUNUNDA YAPILAN DÜZENLEMELER</a:t>
            </a:r>
            <a:endParaRPr lang="en-US" sz="2400" dirty="0">
              <a:solidFill>
                <a:srgbClr val="002060"/>
              </a:solidFill>
              <a:effectLst>
                <a:outerShdw blurRad="38100" dist="38100" dir="2700000" algn="tl">
                  <a:srgbClr val="000000">
                    <a:alpha val="43137"/>
                  </a:srgbClr>
                </a:outerShdw>
              </a:effectLst>
              <a:cs typeface="Times New Roman" panose="02020603050405020304" pitchFamily="18" charset="0"/>
            </a:endParaRPr>
          </a:p>
        </p:txBody>
      </p:sp>
      <p:sp>
        <p:nvSpPr>
          <p:cNvPr id="6" name="Content Placeholder 18"/>
          <p:cNvSpPr txBox="1">
            <a:spLocks/>
          </p:cNvSpPr>
          <p:nvPr/>
        </p:nvSpPr>
        <p:spPr>
          <a:xfrm>
            <a:off x="152400" y="685800"/>
            <a:ext cx="8915400" cy="914400"/>
          </a:xfrm>
          <a:prstGeom prst="rect">
            <a:avLst/>
          </a:prstGeom>
        </p:spPr>
        <p:txBody>
          <a:bodyPr>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a:buNone/>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İmalat Sanayine Yönelik Yatırım Teşvik Belgesi Kapsamındaki Yatırımlarda İndirimli Kurumlar Vergisi</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9" name="Rectangle 8"/>
          <p:cNvSpPr/>
          <p:nvPr/>
        </p:nvSpPr>
        <p:spPr>
          <a:xfrm>
            <a:off x="609600" y="1816542"/>
            <a:ext cx="7924800" cy="4524315"/>
          </a:xfrm>
          <a:prstGeom prst="rect">
            <a:avLst/>
          </a:prstGeom>
        </p:spPr>
        <p:txBody>
          <a:bodyPr wrap="square">
            <a:spAutoFit/>
          </a:bodyPr>
          <a:lstStyle/>
          <a:p>
            <a:pPr algn="just">
              <a:buClr>
                <a:schemeClr val="accent1"/>
              </a:buClr>
            </a:pPr>
            <a:r>
              <a:rPr lang="tr-TR" sz="2400" dirty="0">
                <a:latin typeface="Times New Roman" panose="02020603050405020304" pitchFamily="18" charset="0"/>
                <a:cs typeface="Times New Roman" panose="02020603050405020304" pitchFamily="18" charset="0"/>
              </a:rPr>
              <a:t>5520 sayılı </a:t>
            </a:r>
            <a:r>
              <a:rPr lang="tr-TR" sz="2400" dirty="0" err="1">
                <a:latin typeface="Times New Roman" panose="02020603050405020304" pitchFamily="18" charset="0"/>
                <a:cs typeface="Times New Roman" panose="02020603050405020304" pitchFamily="18" charset="0"/>
              </a:rPr>
              <a:t>KVK’nın</a:t>
            </a:r>
            <a:r>
              <a:rPr lang="tr-TR" sz="2400" dirty="0">
                <a:latin typeface="Times New Roman" panose="02020603050405020304" pitchFamily="18" charset="0"/>
                <a:cs typeface="Times New Roman" panose="02020603050405020304" pitchFamily="18" charset="0"/>
              </a:rPr>
              <a:t>  geçici 9 uncu maddesinin birinci fıkrasında yapılan değişiklik ile imalat sanayine yönelik yatırım teşvik belgesi kapsamındaki yatırımlarda indirimli kurumlar vergisi uygulaması 2018 yılında da uygulamaya devam edecektir.</a:t>
            </a:r>
            <a:r>
              <a:rPr lang="tr-TR" sz="2400" b="1" dirty="0">
                <a:solidFill>
                  <a:srgbClr val="0070C0"/>
                </a:solidFill>
                <a:latin typeface="Times New Roman" panose="02020603050405020304" pitchFamily="18" charset="0"/>
                <a:cs typeface="Times New Roman" panose="02020603050405020304" pitchFamily="18" charset="0"/>
              </a:rPr>
              <a:t> 7161 İLE 2019 YILINDA DA (Cumhurbaşkanına 5 yıl uzatma yetkisi verildi.)</a:t>
            </a:r>
          </a:p>
          <a:p>
            <a:pPr algn="just">
              <a:buClr>
                <a:schemeClr val="accent1"/>
              </a:buClr>
            </a:pPr>
            <a:r>
              <a:rPr lang="tr-TR" sz="2400" dirty="0" err="1">
                <a:solidFill>
                  <a:srgbClr val="0070C0"/>
                </a:solidFill>
                <a:latin typeface="Times New Roman" panose="02020603050405020304" pitchFamily="18" charset="0"/>
                <a:cs typeface="Times New Roman" panose="02020603050405020304" pitchFamily="18" charset="0"/>
              </a:rPr>
              <a:t>KVK’nun</a:t>
            </a:r>
            <a:r>
              <a:rPr lang="tr-TR" sz="2400" dirty="0">
                <a:solidFill>
                  <a:srgbClr val="0070C0"/>
                </a:solidFill>
                <a:latin typeface="Times New Roman" panose="02020603050405020304" pitchFamily="18" charset="0"/>
                <a:cs typeface="Times New Roman" panose="02020603050405020304" pitchFamily="18" charset="0"/>
              </a:rPr>
              <a:t> 32/A maddesinin ikinci fıkrasının </a:t>
            </a:r>
          </a:p>
          <a:p>
            <a:pPr marL="342900" indent="-342900" algn="just">
              <a:buFont typeface="Wingdings" panose="05000000000000000000" pitchFamily="2" charset="2"/>
              <a:buChar char="Ø"/>
            </a:pPr>
            <a:r>
              <a:rPr lang="tr-TR" sz="2400" dirty="0">
                <a:solidFill>
                  <a:srgbClr val="0070C0"/>
                </a:solidFill>
                <a:latin typeface="Times New Roman" panose="02020603050405020304" pitchFamily="18" charset="0"/>
                <a:cs typeface="Times New Roman" panose="02020603050405020304" pitchFamily="18" charset="0"/>
              </a:rPr>
              <a:t>(b) bendinde "%55", "%65" ve "%90" şeklinde yer alan kanuni oranlar sırasıyla "%70", "%80" ve "%100" şeklinde ve </a:t>
            </a:r>
          </a:p>
          <a:p>
            <a:pPr marL="342900" indent="-342900" algn="just">
              <a:buFont typeface="Wingdings" panose="05000000000000000000" pitchFamily="2" charset="2"/>
              <a:buChar char="Ø"/>
            </a:pPr>
            <a:r>
              <a:rPr lang="tr-TR" sz="2400" dirty="0">
                <a:solidFill>
                  <a:srgbClr val="0070C0"/>
                </a:solidFill>
                <a:latin typeface="Times New Roman" panose="02020603050405020304" pitchFamily="18" charset="0"/>
                <a:cs typeface="Times New Roman" panose="02020603050405020304" pitchFamily="18" charset="0"/>
              </a:rPr>
              <a:t>(c) bendinde "%50" şeklinde yer alan kanuni oran ise "%100" şeklinde uygulanacaktır.</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57200" y="6336268"/>
            <a:ext cx="8212540" cy="369332"/>
          </a:xfrm>
          <a:prstGeom prst="rect">
            <a:avLst/>
          </a:prstGeom>
        </p:spPr>
        <p:txBody>
          <a:bodyPr wrap="square">
            <a:spAutoFit/>
          </a:bodyPr>
          <a:lstStyle/>
          <a:p>
            <a:pPr algn="r"/>
            <a:r>
              <a:rPr lang="tr-TR" b="1" i="1" dirty="0">
                <a:solidFill>
                  <a:srgbClr val="FF0000"/>
                </a:solidFill>
                <a:latin typeface="Times New Roman" panose="02020603050405020304" pitchFamily="18" charset="0"/>
                <a:cs typeface="Times New Roman" panose="02020603050405020304" pitchFamily="18" charset="0"/>
              </a:rPr>
              <a:t>Düzenleme 05.12.2017 tarihinde yürürlüğe girmiştir.</a:t>
            </a:r>
            <a:endParaRPr lang="en-US"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92828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2590800"/>
          </a:xfrm>
        </p:spPr>
        <p:txBody>
          <a:bodyPr>
            <a:normAutofit fontScale="90000"/>
          </a:bodyPr>
          <a:lstStyle/>
          <a:p>
            <a:r>
              <a:rPr lang="tr-TR" sz="4400" b="1" dirty="0">
                <a:solidFill>
                  <a:srgbClr val="C00000"/>
                </a:solidFill>
                <a:effectLst>
                  <a:outerShdw blurRad="38100" dist="38100" dir="2700000" algn="tl">
                    <a:srgbClr val="000000">
                      <a:alpha val="43137"/>
                    </a:srgbClr>
                  </a:outerShdw>
                </a:effectLst>
                <a:cs typeface="Times New Roman" panose="02020603050405020304" pitchFamily="18" charset="0"/>
              </a:rPr>
              <a:t>7061 Sayılı Kanunla </a:t>
            </a:r>
            <a:br>
              <a:rPr lang="tr-TR" sz="4800" b="1" dirty="0">
                <a:solidFill>
                  <a:srgbClr val="C00000"/>
                </a:solidFill>
                <a:effectLst>
                  <a:outerShdw blurRad="38100" dist="38100" dir="2700000" algn="tl">
                    <a:srgbClr val="000000">
                      <a:alpha val="43137"/>
                    </a:srgbClr>
                  </a:outerShdw>
                </a:effectLst>
                <a:cs typeface="Times New Roman" panose="02020603050405020304" pitchFamily="18" charset="0"/>
              </a:rPr>
            </a:br>
            <a:r>
              <a:rPr lang="tr-TR" sz="48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rPr>
              <a:t>KATMA DEĞER VERGİSİ KANUNUNDA YAPILAN DÜZENLEMELER</a:t>
            </a:r>
            <a:endParaRPr lang="en-US" sz="48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199986"/>
            <a:ext cx="5410200" cy="3057939"/>
          </a:xfrm>
          <a:prstGeom prst="rect">
            <a:avLst/>
          </a:prstGeom>
        </p:spPr>
      </p:pic>
    </p:spTree>
    <p:extLst>
      <p:ext uri="{BB962C8B-B14F-4D97-AF65-F5344CB8AC3E}">
        <p14:creationId xmlns:p14="http://schemas.microsoft.com/office/powerpoint/2010/main" val="2289263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8"/>
          <p:cNvSpPr txBox="1">
            <a:spLocks/>
          </p:cNvSpPr>
          <p:nvPr/>
        </p:nvSpPr>
        <p:spPr>
          <a:xfrm>
            <a:off x="304800" y="624224"/>
            <a:ext cx="8534400" cy="914400"/>
          </a:xfrm>
          <a:prstGeom prst="rect">
            <a:avLst/>
          </a:prstGeom>
        </p:spPr>
        <p:txBody>
          <a:bodyPr>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a:buNone/>
            </a:pPr>
            <a:r>
              <a:rPr lang="tr-TR"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İmalat Sanayine Yönelik Yatırım Teşvik Belgesi Kapsamındaki Yatırımlarda KDV İadesi</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3" name="Rectangle 8"/>
          <p:cNvSpPr/>
          <p:nvPr/>
        </p:nvSpPr>
        <p:spPr>
          <a:xfrm>
            <a:off x="228600" y="1551193"/>
            <a:ext cx="8449670" cy="2062103"/>
          </a:xfrm>
          <a:prstGeom prst="rect">
            <a:avLst/>
          </a:prstGeom>
        </p:spPr>
        <p:txBody>
          <a:bodyPr wrap="square">
            <a:spAutoFit/>
          </a:bodyPr>
          <a:lstStyle/>
          <a:p>
            <a:pPr algn="just"/>
            <a:r>
              <a:rPr lang="tr-TR" sz="2000" dirty="0">
                <a:latin typeface="Times New Roman" panose="02020603050405020304" pitchFamily="18" charset="0"/>
                <a:cs typeface="Times New Roman" panose="02020603050405020304" pitchFamily="18" charset="0"/>
              </a:rPr>
              <a:t>7061 sayılı Kanunun 43 üncü maddesi ile 3065 sayılı KDV Kanununun geçici 37 nci maddesinde yapılan değişiklikle imalat sanayine yönelik yatırım teşvik belgesi kapsamındaki yatırımlara ilişkin inşaat işleri nedeniyle yüklenilen ve indirim yoluyla telafi edilemeyen katma değer vergisi </a:t>
            </a:r>
            <a:r>
              <a:rPr lang="tr-TR" sz="2400" dirty="0">
                <a:solidFill>
                  <a:srgbClr val="FF0000"/>
                </a:solidFill>
                <a:latin typeface="Times New Roman" panose="02020603050405020304" pitchFamily="18" charset="0"/>
                <a:cs typeface="Times New Roman" panose="02020603050405020304" pitchFamily="18" charset="0"/>
              </a:rPr>
              <a:t>2018</a:t>
            </a:r>
            <a:r>
              <a:rPr lang="tr-TR" sz="2000" dirty="0">
                <a:latin typeface="Times New Roman" panose="02020603050405020304" pitchFamily="18" charset="0"/>
                <a:cs typeface="Times New Roman" panose="02020603050405020304" pitchFamily="18" charset="0"/>
              </a:rPr>
              <a:t> </a:t>
            </a:r>
            <a:r>
              <a:rPr lang="tr-TR" sz="2400" dirty="0">
                <a:solidFill>
                  <a:srgbClr val="FF0000"/>
                </a:solidFill>
                <a:latin typeface="Times New Roman" panose="02020603050405020304" pitchFamily="18" charset="0"/>
                <a:cs typeface="Times New Roman" panose="02020603050405020304" pitchFamily="18" charset="0"/>
              </a:rPr>
              <a:t>yılında</a:t>
            </a:r>
            <a:r>
              <a:rPr lang="tr-TR" sz="2000" dirty="0">
                <a:latin typeface="Times New Roman" panose="02020603050405020304" pitchFamily="18" charset="0"/>
                <a:cs typeface="Times New Roman" panose="02020603050405020304" pitchFamily="18" charset="0"/>
              </a:rPr>
              <a:t> da</a:t>
            </a:r>
            <a:r>
              <a:rPr lang="tr-TR" sz="2000" dirty="0">
                <a:solidFill>
                  <a:srgbClr val="FF0000"/>
                </a:solidFill>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belge sahibi mükellefe iade edilecektir. </a:t>
            </a:r>
            <a:r>
              <a:rPr lang="tr-TR" sz="2000" b="1" dirty="0">
                <a:solidFill>
                  <a:srgbClr val="0070C0"/>
                </a:solidFill>
                <a:latin typeface="Times New Roman" panose="02020603050405020304" pitchFamily="18" charset="0"/>
                <a:cs typeface="Times New Roman" panose="02020603050405020304" pitchFamily="18" charset="0"/>
              </a:rPr>
              <a:t>7061 İLE 2019 YILINDA DA (Cumhurbaşkanına 5 yıl uzatma yetkisi verildi.)</a:t>
            </a:r>
          </a:p>
        </p:txBody>
      </p:sp>
      <p:sp>
        <p:nvSpPr>
          <p:cNvPr id="4" name="Rectangle 6"/>
          <p:cNvSpPr/>
          <p:nvPr/>
        </p:nvSpPr>
        <p:spPr>
          <a:xfrm>
            <a:off x="465730" y="6488668"/>
            <a:ext cx="8212540" cy="369332"/>
          </a:xfrm>
          <a:prstGeom prst="rect">
            <a:avLst/>
          </a:prstGeom>
        </p:spPr>
        <p:txBody>
          <a:bodyPr wrap="square">
            <a:spAutoFit/>
          </a:bodyPr>
          <a:lstStyle/>
          <a:p>
            <a:pPr algn="r"/>
            <a:r>
              <a:rPr lang="tr-TR" b="1" i="1" dirty="0">
                <a:solidFill>
                  <a:srgbClr val="FF0000"/>
                </a:solidFill>
                <a:latin typeface="Times New Roman" panose="02020603050405020304" pitchFamily="18" charset="0"/>
                <a:cs typeface="Times New Roman" panose="02020603050405020304" pitchFamily="18" charset="0"/>
              </a:rPr>
              <a:t>Düzenleme 05.12.2017 tarihinde yürürlüğe girmiştir.</a:t>
            </a: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5" name="Rectangle 3"/>
          <p:cNvSpPr/>
          <p:nvPr/>
        </p:nvSpPr>
        <p:spPr>
          <a:xfrm>
            <a:off x="0" y="7793"/>
            <a:ext cx="9144000" cy="461665"/>
          </a:xfrm>
          <a:prstGeom prst="rect">
            <a:avLst/>
          </a:prstGeom>
          <a:solidFill>
            <a:schemeClr val="bg2"/>
          </a:solidFill>
        </p:spPr>
        <p:txBody>
          <a:bodyPr wrap="square">
            <a:spAutoFit/>
          </a:bodyPr>
          <a:lstStyle/>
          <a:p>
            <a:pPr algn="ctr"/>
            <a:r>
              <a:rPr lang="tr-TR" sz="2400" b="1" dirty="0">
                <a:solidFill>
                  <a:srgbClr val="0070C0"/>
                </a:solidFill>
                <a:effectLst>
                  <a:outerShdw blurRad="38100" dist="38100" dir="2700000" algn="tl">
                    <a:srgbClr val="000000">
                      <a:alpha val="43137"/>
                    </a:srgbClr>
                  </a:outerShdw>
                </a:effectLst>
                <a:cs typeface="Times New Roman" panose="02020603050405020304" pitchFamily="18" charset="0"/>
              </a:rPr>
              <a:t>KATMA DEĞER VERGİSİ KANUNUNDA YAPILAN DÜZENLEMELER</a:t>
            </a:r>
            <a:endParaRPr lang="en-US" sz="2400" dirty="0">
              <a:solidFill>
                <a:srgbClr val="0070C0"/>
              </a:solidFill>
              <a:effectLst>
                <a:outerShdw blurRad="38100" dist="38100" dir="2700000" algn="tl">
                  <a:srgbClr val="000000">
                    <a:alpha val="43137"/>
                  </a:srgbClr>
                </a:outerShdw>
              </a:effectLst>
              <a:cs typeface="Times New Roman" panose="02020603050405020304" pitchFamily="18" charset="0"/>
            </a:endParaRPr>
          </a:p>
        </p:txBody>
      </p:sp>
      <p:sp>
        <p:nvSpPr>
          <p:cNvPr id="6" name="Dikdörtgen 5"/>
          <p:cNvSpPr/>
          <p:nvPr/>
        </p:nvSpPr>
        <p:spPr>
          <a:xfrm>
            <a:off x="228600" y="3505200"/>
            <a:ext cx="8763000" cy="3046988"/>
          </a:xfrm>
          <a:prstGeom prst="rect">
            <a:avLst/>
          </a:prstGeom>
        </p:spPr>
        <p:txBody>
          <a:bodyPr wrap="square">
            <a:spAutoFit/>
          </a:bodyPr>
          <a:lstStyle/>
          <a:p>
            <a:pPr algn="just"/>
            <a:r>
              <a:rPr lang="tr-TR" sz="1600" b="1" dirty="0">
                <a:solidFill>
                  <a:srgbClr val="494949"/>
                </a:solidFill>
              </a:rPr>
              <a:t>Geçici Madde 37</a:t>
            </a:r>
          </a:p>
          <a:p>
            <a:pPr algn="just"/>
            <a:r>
              <a:rPr lang="tr-TR" sz="1600" dirty="0">
                <a:solidFill>
                  <a:srgbClr val="494949"/>
                </a:solidFill>
              </a:rPr>
              <a:t>İmalat sanayine yönelik yatırım teşvik belgesi kapsamında;</a:t>
            </a:r>
          </a:p>
          <a:p>
            <a:pPr algn="just"/>
            <a:r>
              <a:rPr lang="tr-TR" sz="1600" dirty="0">
                <a:solidFill>
                  <a:srgbClr val="494949"/>
                </a:solidFill>
              </a:rPr>
              <a:t>a) Asgari 50 milyon Türk Lirası tutarında sabit yatırım öngörülen yatırımlara ilişkin inşaat işleri nedeniyle 2017 ve 2018 yıllarında yüklenilen ve 2017 ve 2018 yıllarının altı aylık dönemleri itibarıyla indirim yoluyla telafi edilemeyen katma değer vergisi altı aylık dönemleri izleyen bir yıl içerisinde,[1]</a:t>
            </a:r>
          </a:p>
          <a:p>
            <a:pPr algn="just"/>
            <a:r>
              <a:rPr lang="tr-TR" sz="1600" dirty="0">
                <a:solidFill>
                  <a:srgbClr val="494949"/>
                </a:solidFill>
              </a:rPr>
              <a:t>b) 50 milyon Türk Lirası tutarına kadar sabit yatırım öngörülen yatırımlara ilişkin inşaat işleri nedeniyle 2017 ve 2018 yıllarında yüklenilen ve 2017 ve 2018 yılı sonuna kadar indirim yoluyla telafi edilemeyen katma değer vergisi izleyen yıl içerisinde,[2]</a:t>
            </a:r>
          </a:p>
          <a:p>
            <a:pPr algn="just"/>
            <a:r>
              <a:rPr lang="tr-TR" sz="1600" dirty="0">
                <a:solidFill>
                  <a:srgbClr val="494949"/>
                </a:solidFill>
              </a:rPr>
              <a:t>talep edilmesi halinde belge sahibi mükellefe iade olunur. Teşvik belgesine konu yatırımın tamamlanmaması halinde, iade edilen vergiler, vergi </a:t>
            </a:r>
            <a:r>
              <a:rPr lang="tr-TR" sz="1600" dirty="0" err="1">
                <a:solidFill>
                  <a:srgbClr val="494949"/>
                </a:solidFill>
              </a:rPr>
              <a:t>ziyaı</a:t>
            </a:r>
            <a:r>
              <a:rPr lang="tr-TR" sz="1600" dirty="0">
                <a:solidFill>
                  <a:srgbClr val="494949"/>
                </a:solidFill>
              </a:rPr>
              <a:t> cezası uygulanarak iade tarihinden itibaren gecikme faizi ile birlikte tahsil edilir. Bu vergiler ve cezalarda zamanaşımı, verginin tarhını veya cezanın kesilmesini gerektiren durumun meydana geldiği tarihi takip eden takvim yılı başında başlar.</a:t>
            </a:r>
            <a:endParaRPr lang="tr-TR" sz="1600" dirty="0">
              <a:solidFill>
                <a:srgbClr val="494949"/>
              </a:solidFill>
              <a:effectLst/>
            </a:endParaRPr>
          </a:p>
        </p:txBody>
      </p:sp>
    </p:spTree>
    <p:extLst>
      <p:ext uri="{BB962C8B-B14F-4D97-AF65-F5344CB8AC3E}">
        <p14:creationId xmlns:p14="http://schemas.microsoft.com/office/powerpoint/2010/main" val="207252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295400"/>
          </a:xfrm>
        </p:spPr>
        <p:txBody>
          <a:bodyPr>
            <a:normAutofit fontScale="90000"/>
          </a:bodyPr>
          <a:lstStyle/>
          <a:p>
            <a:r>
              <a:rPr lang="tr-TR" sz="4000" b="1" dirty="0">
                <a:solidFill>
                  <a:srgbClr val="C00000"/>
                </a:solidFill>
                <a:effectLst>
                  <a:outerShdw blurRad="38100" dist="38100" dir="2700000" algn="tl">
                    <a:srgbClr val="000000">
                      <a:alpha val="43137"/>
                    </a:srgbClr>
                  </a:outerShdw>
                </a:effectLst>
                <a:cs typeface="Times New Roman" panose="02020603050405020304" pitchFamily="18" charset="0"/>
              </a:rPr>
              <a:t>7103 Sayılı Kanunla </a:t>
            </a:r>
            <a:br>
              <a:rPr lang="tr-TR" sz="4000" b="1" dirty="0">
                <a:solidFill>
                  <a:srgbClr val="C00000"/>
                </a:solidFill>
                <a:effectLst>
                  <a:outerShdw blurRad="38100" dist="38100" dir="2700000" algn="tl">
                    <a:srgbClr val="000000">
                      <a:alpha val="43137"/>
                    </a:srgbClr>
                  </a:outerShdw>
                </a:effectLst>
                <a:cs typeface="Times New Roman" panose="02020603050405020304" pitchFamily="18" charset="0"/>
              </a:rPr>
            </a:br>
            <a:r>
              <a:rPr lang="tr-TR" sz="40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rPr>
              <a:t>VERGİ USUL KANUNUNDA YAPILAN DÜZENLEMELER</a:t>
            </a:r>
            <a:endParaRPr lang="en-US" sz="40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79600"/>
            <a:ext cx="9144000" cy="4978400"/>
          </a:xfrm>
          <a:prstGeom prst="rect">
            <a:avLst/>
          </a:prstGeom>
        </p:spPr>
      </p:pic>
    </p:spTree>
    <p:extLst>
      <p:ext uri="{BB962C8B-B14F-4D97-AF65-F5344CB8AC3E}">
        <p14:creationId xmlns:p14="http://schemas.microsoft.com/office/powerpoint/2010/main" val="436707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92500" lnSpcReduction="20000"/>
          </a:bodyPr>
          <a:lstStyle/>
          <a:p>
            <a:pPr marL="0" indent="0" algn="just">
              <a:buNone/>
            </a:pPr>
            <a:r>
              <a:rPr lang="tr-TR" sz="3200" b="1" dirty="0">
                <a:solidFill>
                  <a:srgbClr val="FF0000"/>
                </a:solidFill>
              </a:rPr>
              <a:t>Yeni alınan makine ve teçhizatın mevcut amortisman sürelerinin yarısı kadarlık daha kısa bir sürede amortismana tabi tutularak gider yazılabilmesine imkan sağlanmıştır.</a:t>
            </a:r>
            <a:endParaRPr lang="tr-TR" sz="3200" dirty="0"/>
          </a:p>
          <a:p>
            <a:pPr algn="just"/>
            <a:r>
              <a:rPr lang="tr-TR" dirty="0">
                <a:solidFill>
                  <a:srgbClr val="000000"/>
                </a:solidFill>
              </a:rPr>
              <a:t>Bu Kanunun 16 </a:t>
            </a:r>
            <a:r>
              <a:rPr lang="tr-TR" dirty="0" err="1">
                <a:solidFill>
                  <a:srgbClr val="000000"/>
                </a:solidFill>
              </a:rPr>
              <a:t>ncı</a:t>
            </a:r>
            <a:r>
              <a:rPr lang="tr-TR" dirty="0">
                <a:solidFill>
                  <a:srgbClr val="000000"/>
                </a:solidFill>
              </a:rPr>
              <a:t> maddesiyle, Vergi Usul Kanunu’na eklenen “GEÇİCİ MADDE 30” ile yatırım teşvik belgeli olsun veya olmasın imalat sanayiinde veya Ar-Ge, yenilik ve tasarım faaliyetlerinde kullanılan ve </a:t>
            </a:r>
            <a:r>
              <a:rPr lang="tr-TR" b="1" u="sng" dirty="0">
                <a:solidFill>
                  <a:srgbClr val="000000"/>
                </a:solidFill>
              </a:rPr>
              <a:t>31/12/2019 tarihine kadar alınan yeni makine ve teçhizatın mevcut amortisman sürelerinin yarısı kadarlık </a:t>
            </a:r>
            <a:r>
              <a:rPr lang="tr-TR" dirty="0">
                <a:solidFill>
                  <a:srgbClr val="000000"/>
                </a:solidFill>
              </a:rPr>
              <a:t>daha kısa bir sürede amortismana tabi tutularak gider yazılabilmesine imkan sağlanmıştır. </a:t>
            </a:r>
            <a:endParaRPr lang="tr-TR" dirty="0"/>
          </a:p>
          <a:p>
            <a:pPr algn="just">
              <a:spcAft>
                <a:spcPts val="750"/>
              </a:spcAft>
            </a:pPr>
            <a:r>
              <a:rPr lang="tr-TR" dirty="0">
                <a:solidFill>
                  <a:srgbClr val="000000"/>
                </a:solidFill>
              </a:rPr>
              <a:t>Ayrıca yine bu Kanunun 31 inci maddesiyle, yukarıda belirtilen makine ve teçhizatın KDV’den istisna olarak teslimi de mümkün hale getirilmektedir.</a:t>
            </a:r>
          </a:p>
          <a:p>
            <a:pPr algn="just">
              <a:spcAft>
                <a:spcPts val="750"/>
              </a:spcAft>
            </a:pPr>
            <a:r>
              <a:rPr lang="tr-TR" dirty="0">
                <a:solidFill>
                  <a:srgbClr val="FF0000"/>
                </a:solidFill>
              </a:rPr>
              <a:t>2018/11674 sayılı Bakanlar Kurulu Kararı ekinde yer alan  GTİP NUMARALARI </a:t>
            </a:r>
            <a:r>
              <a:rPr lang="tr-TR" dirty="0"/>
              <a:t>belirlenen mallar için kısaltılmış amortisman uygulanacaktır (Sadece imalat sanayi için).</a:t>
            </a:r>
            <a:endParaRPr lang="tr-TR" dirty="0">
              <a:solidFill>
                <a:srgbClr val="000000"/>
              </a:solidFill>
            </a:endParaRPr>
          </a:p>
          <a:p>
            <a:pPr algn="just">
              <a:spcAft>
                <a:spcPts val="750"/>
              </a:spcAft>
            </a:pPr>
            <a:r>
              <a:rPr lang="tr-TR" dirty="0"/>
              <a:t>Konuya ilişkin ayrıntılı açıklamalar </a:t>
            </a:r>
            <a:r>
              <a:rPr lang="tr-TR" b="1" dirty="0">
                <a:solidFill>
                  <a:srgbClr val="FF0000"/>
                </a:solidFill>
              </a:rPr>
              <a:t>497 Sıra No.lu Vergi Usul Kanunu Genel Tebliğinde </a:t>
            </a:r>
            <a:r>
              <a:rPr lang="tr-TR" dirty="0"/>
              <a:t>yer almaktadır.</a:t>
            </a:r>
          </a:p>
          <a:p>
            <a:pPr algn="just">
              <a:spcAft>
                <a:spcPts val="750"/>
              </a:spcAft>
            </a:pPr>
            <a:endParaRPr lang="tr-TR" dirty="0"/>
          </a:p>
          <a:p>
            <a:pPr algn="just">
              <a:spcAft>
                <a:spcPts val="750"/>
              </a:spcAft>
            </a:pPr>
            <a:r>
              <a:rPr lang="tr-TR" b="1" dirty="0">
                <a:solidFill>
                  <a:srgbClr val="000000"/>
                </a:solidFill>
              </a:rPr>
              <a:t>Yürürlük tarihi: 01/05/2018</a:t>
            </a:r>
            <a:endParaRPr lang="tr-TR" dirty="0"/>
          </a:p>
          <a:p>
            <a:endParaRPr lang="tr-TR" dirty="0"/>
          </a:p>
        </p:txBody>
      </p:sp>
      <p:pic>
        <p:nvPicPr>
          <p:cNvPr id="2" name="Resim 1"/>
          <p:cNvPicPr>
            <a:picLocks noChangeAspect="1"/>
          </p:cNvPicPr>
          <p:nvPr/>
        </p:nvPicPr>
        <p:blipFill>
          <a:blip r:embed="rId2"/>
          <a:stretch>
            <a:fillRect/>
          </a:stretch>
        </p:blipFill>
        <p:spPr>
          <a:xfrm>
            <a:off x="5105400" y="4751480"/>
            <a:ext cx="3914775" cy="2091280"/>
          </a:xfrm>
          <a:prstGeom prst="rect">
            <a:avLst/>
          </a:prstGeom>
        </p:spPr>
      </p:pic>
    </p:spTree>
    <p:extLst>
      <p:ext uri="{BB962C8B-B14F-4D97-AF65-F5344CB8AC3E}">
        <p14:creationId xmlns:p14="http://schemas.microsoft.com/office/powerpoint/2010/main" val="4057894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1524000"/>
          </a:xfrm>
        </p:spPr>
        <p:txBody>
          <a:bodyPr>
            <a:noAutofit/>
          </a:bodyPr>
          <a:lstStyle/>
          <a:p>
            <a:pPr algn="ctr"/>
            <a:br>
              <a:rPr lang="tr-TR" sz="48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rPr>
            </a:br>
            <a:br>
              <a:rPr lang="tr-TR" sz="48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rPr>
            </a:br>
            <a:r>
              <a:rPr lang="tr-TR" sz="28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rPr>
              <a:t>7103 Sayılı Kanunla</a:t>
            </a:r>
            <a:br>
              <a:rPr lang="tr-TR" sz="48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rPr>
            </a:br>
            <a:r>
              <a:rPr lang="tr-TR" sz="48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rPr>
              <a:t>GELİR VERGİSİ KANUNUNDA YAPILAN DÜZENLEMELER</a:t>
            </a:r>
            <a:endParaRPr lang="en-US" sz="48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743200"/>
            <a:ext cx="5279519" cy="3805238"/>
          </a:xfrm>
          <a:prstGeom prst="rect">
            <a:avLst/>
          </a:prstGeom>
        </p:spPr>
      </p:pic>
    </p:spTree>
    <p:extLst>
      <p:ext uri="{BB962C8B-B14F-4D97-AF65-F5344CB8AC3E}">
        <p14:creationId xmlns:p14="http://schemas.microsoft.com/office/powerpoint/2010/main" val="323856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lgn="just">
              <a:spcAft>
                <a:spcPts val="750"/>
              </a:spcAft>
              <a:buNone/>
            </a:pPr>
            <a:r>
              <a:rPr lang="tr-TR" sz="3200" b="1" dirty="0">
                <a:solidFill>
                  <a:srgbClr val="FF0000"/>
                </a:solidFill>
              </a:rPr>
              <a:t>Kıdem tazminatından istisna tutarın hesabına dahil edilecek ödemelere yeni eklemeler yapılmıştır.</a:t>
            </a:r>
            <a:r>
              <a:rPr lang="tr-TR" sz="3200" dirty="0">
                <a:solidFill>
                  <a:srgbClr val="000000"/>
                </a:solidFill>
              </a:rPr>
              <a:t> </a:t>
            </a:r>
            <a:endParaRPr lang="tr-TR" sz="3200" dirty="0"/>
          </a:p>
          <a:p>
            <a:pPr algn="just"/>
            <a:r>
              <a:rPr lang="tr-TR" dirty="0">
                <a:solidFill>
                  <a:srgbClr val="000000"/>
                </a:solidFill>
              </a:rPr>
              <a:t>Bu Kanunun 5 inci maddesiyle, Gelir Vergisi Kanunu’nun “</a:t>
            </a:r>
            <a:r>
              <a:rPr lang="tr-TR" b="1" dirty="0">
                <a:solidFill>
                  <a:srgbClr val="000000"/>
                </a:solidFill>
              </a:rPr>
              <a:t>Tazminat ve Yardımlarda</a:t>
            </a:r>
            <a:r>
              <a:rPr lang="tr-TR" dirty="0">
                <a:solidFill>
                  <a:srgbClr val="000000"/>
                </a:solidFill>
              </a:rPr>
              <a:t>” başlıklı 25 inci maddesinin birinci fıkrasında yapılan değişiklik ile hizmet sözleşmesi sona erdikten sonra hizmet erbabına, </a:t>
            </a:r>
            <a:r>
              <a:rPr lang="tr-TR" b="1" dirty="0">
                <a:solidFill>
                  <a:srgbClr val="FF0000"/>
                </a:solidFill>
              </a:rPr>
              <a:t>karşılıklı sonlandırma sözleşmesi veya </a:t>
            </a:r>
            <a:r>
              <a:rPr lang="tr-TR" b="1" dirty="0" err="1">
                <a:solidFill>
                  <a:srgbClr val="FF0000"/>
                </a:solidFill>
              </a:rPr>
              <a:t>ikale</a:t>
            </a:r>
            <a:r>
              <a:rPr lang="tr-TR" b="1" dirty="0">
                <a:solidFill>
                  <a:srgbClr val="FF0000"/>
                </a:solidFill>
              </a:rPr>
              <a:t> sözleşmesi kapsamında ödenen tazminatlar, iş kaybı tazminatları, iş sonu tazminatları, iş güvencesi tazminatları gibi adlar altında yapılan ödemeler </a:t>
            </a:r>
            <a:r>
              <a:rPr lang="tr-TR" dirty="0">
                <a:solidFill>
                  <a:srgbClr val="000000"/>
                </a:solidFill>
              </a:rPr>
              <a:t>ve yardımların ödenecek kıdem tazminatlarından istisna edilecek tutarın hesaplanmasında dikkate alınacaktır. </a:t>
            </a:r>
            <a:r>
              <a:rPr lang="tr-TR" b="1" dirty="0">
                <a:solidFill>
                  <a:srgbClr val="000000"/>
                </a:solidFill>
              </a:rPr>
              <a:t>İstisnayı aşan tutarlar ise ücret olarak değerlendirilerek</a:t>
            </a:r>
            <a:r>
              <a:rPr lang="tr-TR" dirty="0">
                <a:solidFill>
                  <a:srgbClr val="000000"/>
                </a:solidFill>
              </a:rPr>
              <a:t> gelir vergisine tabi tutulacaktır. </a:t>
            </a:r>
            <a:endParaRPr lang="tr-TR" dirty="0"/>
          </a:p>
          <a:p>
            <a:pPr algn="just"/>
            <a:r>
              <a:rPr lang="tr-TR" sz="2000" b="1" kern="0" dirty="0">
                <a:solidFill>
                  <a:srgbClr val="FF0000"/>
                </a:solidFill>
                <a:latin typeface="Times New Roman" panose="02020603050405020304" pitchFamily="18" charset="0"/>
                <a:cs typeface="Times New Roman" panose="02020603050405020304" pitchFamily="18" charset="0"/>
              </a:rPr>
              <a:t>Konuya ilişkin açıklama </a:t>
            </a:r>
            <a:r>
              <a:rPr lang="tr-TR" sz="2000" b="1" dirty="0">
                <a:solidFill>
                  <a:srgbClr val="FF0000"/>
                </a:solidFill>
              </a:rPr>
              <a:t>303 Seri </a:t>
            </a:r>
            <a:r>
              <a:rPr lang="tr-TR" sz="2000" b="1" dirty="0" err="1">
                <a:solidFill>
                  <a:srgbClr val="FF0000"/>
                </a:solidFill>
              </a:rPr>
              <a:t>No'lu</a:t>
            </a:r>
            <a:r>
              <a:rPr lang="tr-TR" sz="2000" b="1" dirty="0">
                <a:solidFill>
                  <a:srgbClr val="FF0000"/>
                </a:solidFill>
              </a:rPr>
              <a:t> Gelir Vergisi Genel Tebliğ’inde yer almaktadır.</a:t>
            </a:r>
          </a:p>
          <a:p>
            <a:pPr algn="just"/>
            <a:endParaRPr lang="tr-TR" b="1" dirty="0">
              <a:solidFill>
                <a:srgbClr val="000000"/>
              </a:solidFill>
            </a:endParaRPr>
          </a:p>
          <a:p>
            <a:pPr algn="just"/>
            <a:r>
              <a:rPr lang="tr-TR" b="1" dirty="0">
                <a:solidFill>
                  <a:srgbClr val="000000"/>
                </a:solidFill>
              </a:rPr>
              <a:t>Yürürlük tarihi: 28/03/2018</a:t>
            </a:r>
            <a:endParaRPr lang="tr-TR" dirty="0">
              <a:effectLst/>
            </a:endParaRPr>
          </a:p>
        </p:txBody>
      </p:sp>
      <p:pic>
        <p:nvPicPr>
          <p:cNvPr id="2" name="Resim 1"/>
          <p:cNvPicPr>
            <a:picLocks noChangeAspect="1"/>
          </p:cNvPicPr>
          <p:nvPr/>
        </p:nvPicPr>
        <p:blipFill>
          <a:blip r:embed="rId2"/>
          <a:stretch>
            <a:fillRect/>
          </a:stretch>
        </p:blipFill>
        <p:spPr>
          <a:xfrm>
            <a:off x="5029200" y="4898726"/>
            <a:ext cx="3943350" cy="1959274"/>
          </a:xfrm>
          <a:prstGeom prst="rect">
            <a:avLst/>
          </a:prstGeom>
        </p:spPr>
      </p:pic>
    </p:spTree>
    <p:extLst>
      <p:ext uri="{BB962C8B-B14F-4D97-AF65-F5344CB8AC3E}">
        <p14:creationId xmlns:p14="http://schemas.microsoft.com/office/powerpoint/2010/main" val="309215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7"/>
            <a:ext cx="7886700" cy="701674"/>
          </a:xfrm>
        </p:spPr>
        <p:txBody>
          <a:bodyPr>
            <a:normAutofit fontScale="90000"/>
          </a:bodyPr>
          <a:lstStyle/>
          <a:p>
            <a:r>
              <a:rPr lang="tr-TR" sz="2400" b="1" dirty="0">
                <a:solidFill>
                  <a:srgbClr val="FF0000"/>
                </a:solidFill>
              </a:rPr>
              <a:t>ELEKTRONİK UYGULAMALARA İLİŞKİN HATIRLATMALAR (MEVCUT TEBLİĞ DÜZENLEMELERİ)</a:t>
            </a:r>
          </a:p>
        </p:txBody>
      </p:sp>
      <p:sp>
        <p:nvSpPr>
          <p:cNvPr id="3" name="İçerik Yer Tutucusu 2"/>
          <p:cNvSpPr>
            <a:spLocks noGrp="1"/>
          </p:cNvSpPr>
          <p:nvPr>
            <p:ph idx="1"/>
          </p:nvPr>
        </p:nvSpPr>
        <p:spPr>
          <a:xfrm>
            <a:off x="628650" y="1066801"/>
            <a:ext cx="7886700" cy="5110162"/>
          </a:xfrm>
        </p:spPr>
        <p:txBody>
          <a:bodyPr>
            <a:normAutofit/>
          </a:bodyPr>
          <a:lstStyle/>
          <a:p>
            <a:r>
              <a:rPr lang="tr-TR" dirty="0"/>
              <a:t>Eski nesil </a:t>
            </a:r>
            <a:r>
              <a:rPr lang="tr-TR" dirty="0" err="1"/>
              <a:t>ÖKC’lere</a:t>
            </a:r>
            <a:r>
              <a:rPr lang="tr-TR" dirty="0"/>
              <a:t> ilişkin bildirimler 01.01.2019 tarihinde başlayacak.</a:t>
            </a:r>
          </a:p>
          <a:p>
            <a:r>
              <a:rPr lang="tr-TR" dirty="0">
                <a:solidFill>
                  <a:srgbClr val="0070C0"/>
                </a:solidFill>
              </a:rPr>
              <a:t>MEVCUT DURUM:</a:t>
            </a:r>
            <a:r>
              <a:rPr lang="tr-TR" dirty="0"/>
              <a:t> </a:t>
            </a:r>
            <a:r>
              <a:rPr lang="tr-TR" b="1" dirty="0">
                <a:solidFill>
                  <a:srgbClr val="0070C0"/>
                </a:solidFill>
              </a:rPr>
              <a:t>2017 hesap dönemi </a:t>
            </a:r>
            <a:r>
              <a:rPr lang="tr-TR" dirty="0"/>
              <a:t>brüt satış hasılatı </a:t>
            </a:r>
            <a:r>
              <a:rPr lang="tr-TR" b="1" dirty="0">
                <a:solidFill>
                  <a:srgbClr val="0070C0"/>
                </a:solidFill>
              </a:rPr>
              <a:t>10 Milyon TL </a:t>
            </a:r>
            <a:r>
              <a:rPr lang="tr-TR" dirty="0"/>
              <a:t>ve üzeri olan mükellefler 2019 hesap döneminde, e-defter tutmak ve </a:t>
            </a:r>
            <a:r>
              <a:rPr lang="tr-TR" b="1" dirty="0">
                <a:solidFill>
                  <a:srgbClr val="0070C0"/>
                </a:solidFill>
              </a:rPr>
              <a:t>1/1/2019</a:t>
            </a:r>
            <a:r>
              <a:rPr lang="tr-TR" dirty="0"/>
              <a:t> tarihinden itibaren e-fatura düzenlemek zorundadır.</a:t>
            </a:r>
          </a:p>
          <a:p>
            <a:r>
              <a:rPr lang="tr-TR" dirty="0"/>
              <a:t>E-Fatura uygulamasına kayıtlı olan mükelleflerden, 25/10/1984 tarihli ve 3065 sayılı Katma Değer Vergisi Kanununun 11 inci maddesi kapsamındaki mal ihracı ve yolcu beraberi eşya ihracı (Türkiye’de ikamet etmeyenlere KDV hesaplanarak yapılan satışlar) kapsamında fatura düzenleyecek olanlar, bahsi geçen faturalarını 1/7/2017 tarihinden itibaren e-fatura olarak düzenlemektedirler. </a:t>
            </a:r>
          </a:p>
          <a:p>
            <a:r>
              <a:rPr lang="tr-TR" dirty="0"/>
              <a:t>internet üzerinden mal ve hizmet satışı yapan ve </a:t>
            </a:r>
            <a:r>
              <a:rPr lang="tr-TR" b="1" dirty="0">
                <a:solidFill>
                  <a:srgbClr val="0070C0"/>
                </a:solidFill>
              </a:rPr>
              <a:t>2017 yılı gelir tablosu brüt satış hasılatı tutarı</a:t>
            </a:r>
            <a:r>
              <a:rPr lang="tr-TR" dirty="0"/>
              <a:t> </a:t>
            </a:r>
            <a:r>
              <a:rPr lang="tr-TR" b="1" dirty="0">
                <a:solidFill>
                  <a:srgbClr val="0070C0"/>
                </a:solidFill>
              </a:rPr>
              <a:t>5 milyon lira</a:t>
            </a:r>
            <a:r>
              <a:rPr lang="tr-TR" dirty="0"/>
              <a:t> ve üzerinde olan mükellefler, 31/12/2018 tarihine kadar başvurularını ve fiili geçiş hazırlıklarını tamamlayarak </a:t>
            </a:r>
            <a:r>
              <a:rPr lang="tr-TR" b="1" dirty="0">
                <a:solidFill>
                  <a:srgbClr val="0070C0"/>
                </a:solidFill>
              </a:rPr>
              <a:t>1/1/2019</a:t>
            </a:r>
            <a:r>
              <a:rPr lang="tr-TR" dirty="0"/>
              <a:t> tarihinden itibaren e-Arşiv Uygulamasına geçmek zorundadırlar.</a:t>
            </a:r>
          </a:p>
          <a:p>
            <a:endParaRPr lang="tr-TR" dirty="0"/>
          </a:p>
        </p:txBody>
      </p:sp>
    </p:spTree>
    <p:extLst>
      <p:ext uri="{BB962C8B-B14F-4D97-AF65-F5344CB8AC3E}">
        <p14:creationId xmlns:p14="http://schemas.microsoft.com/office/powerpoint/2010/main" val="728148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lgn="just">
              <a:spcAft>
                <a:spcPts val="750"/>
              </a:spcAft>
              <a:buNone/>
            </a:pPr>
            <a:r>
              <a:rPr lang="tr-TR" sz="2800" b="1" dirty="0" err="1">
                <a:solidFill>
                  <a:srgbClr val="FF0000"/>
                </a:solidFill>
              </a:rPr>
              <a:t>İkale</a:t>
            </a:r>
            <a:r>
              <a:rPr lang="tr-TR" sz="2800" b="1" dirty="0">
                <a:solidFill>
                  <a:srgbClr val="FF0000"/>
                </a:solidFill>
              </a:rPr>
              <a:t> sözleşmesi, karşılıklı sonlandırma sözleşmesi tazminatları gibi çeşitli adlar altında yapılan ödeme ve yardımların ücret kapsamında değerlendirilmesine yönelik düzenleme yapılmıştır.</a:t>
            </a:r>
            <a:r>
              <a:rPr lang="tr-TR" sz="2800" dirty="0">
                <a:solidFill>
                  <a:srgbClr val="000000"/>
                </a:solidFill>
              </a:rPr>
              <a:t> </a:t>
            </a:r>
            <a:endParaRPr lang="tr-TR" sz="2800" dirty="0"/>
          </a:p>
          <a:p>
            <a:pPr algn="just"/>
            <a:r>
              <a:rPr lang="tr-TR" dirty="0">
                <a:solidFill>
                  <a:srgbClr val="000000"/>
                </a:solidFill>
              </a:rPr>
              <a:t>Yukarıdaki düzenlemeye benzer şekilde, bu Kanunun 7 </a:t>
            </a:r>
            <a:r>
              <a:rPr lang="tr-TR" dirty="0" err="1">
                <a:solidFill>
                  <a:srgbClr val="000000"/>
                </a:solidFill>
              </a:rPr>
              <a:t>nci</a:t>
            </a:r>
            <a:r>
              <a:rPr lang="tr-TR" dirty="0">
                <a:solidFill>
                  <a:srgbClr val="000000"/>
                </a:solidFill>
              </a:rPr>
              <a:t> maddesiyle, Gelir Vergisi Kanunu’nun “</a:t>
            </a:r>
            <a:r>
              <a:rPr lang="tr-TR" b="1" dirty="0">
                <a:solidFill>
                  <a:srgbClr val="000000"/>
                </a:solidFill>
              </a:rPr>
              <a:t>Ücretin Tarifi</a:t>
            </a:r>
            <a:r>
              <a:rPr lang="tr-TR" dirty="0">
                <a:solidFill>
                  <a:srgbClr val="000000"/>
                </a:solidFill>
              </a:rPr>
              <a:t>” başlıklı 61 inci maddesinin üçüncü fıkrasına eklenen bent ile hizmet erbabına hizmet sözleşmesi sona erdikten sonra, karşılıklı sonlandırma sözleşmesi veya </a:t>
            </a:r>
            <a:r>
              <a:rPr lang="tr-TR" dirty="0" err="1">
                <a:solidFill>
                  <a:srgbClr val="000000"/>
                </a:solidFill>
              </a:rPr>
              <a:t>ikale</a:t>
            </a:r>
            <a:r>
              <a:rPr lang="tr-TR" dirty="0">
                <a:solidFill>
                  <a:srgbClr val="000000"/>
                </a:solidFill>
              </a:rPr>
              <a:t> sözleşmesi kapsamında ödenen tazminatlar ile iş kaybı, iş sonu ve iş güvencesi tazminatları gibi çeşitli adlar altında yapılan ödeme ve yardımların ücret kapsamında değerlendirildiğine yönelik düzenleme yapılmaktadır.</a:t>
            </a:r>
            <a:endParaRPr lang="tr-TR" dirty="0"/>
          </a:p>
          <a:p>
            <a:pPr algn="just"/>
            <a:r>
              <a:rPr lang="tr-TR" b="1" dirty="0">
                <a:solidFill>
                  <a:srgbClr val="000000"/>
                </a:solidFill>
              </a:rPr>
              <a:t>Yürürlük tarihi: 28/03/2018</a:t>
            </a:r>
          </a:p>
          <a:p>
            <a:pPr algn="just"/>
            <a:r>
              <a:rPr lang="tr-TR" b="1" dirty="0">
                <a:solidFill>
                  <a:srgbClr val="0070C0"/>
                </a:solidFill>
              </a:rPr>
              <a:t>7162 sayılı Kanun ile 28/03/2018 tarihinden önce ödenen stopajların iadesi öngörülüyor (Dava açmama ve açılmış davalardan vazgeçilmesi şartıyla).</a:t>
            </a:r>
            <a:r>
              <a:rPr lang="tr-TR" b="1" dirty="0">
                <a:solidFill>
                  <a:srgbClr val="000000"/>
                </a:solidFill>
              </a:rPr>
              <a:t> </a:t>
            </a:r>
            <a:endParaRPr lang="tr-TR" dirty="0"/>
          </a:p>
          <a:p>
            <a:endParaRPr lang="tr-TR" dirty="0"/>
          </a:p>
        </p:txBody>
      </p:sp>
    </p:spTree>
    <p:extLst>
      <p:ext uri="{BB962C8B-B14F-4D97-AF65-F5344CB8AC3E}">
        <p14:creationId xmlns:p14="http://schemas.microsoft.com/office/powerpoint/2010/main" val="1448397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304800"/>
            <a:ext cx="8839200" cy="6553200"/>
          </a:xfrm>
        </p:spPr>
        <p:txBody>
          <a:bodyPr>
            <a:normAutofit fontScale="70000" lnSpcReduction="20000"/>
          </a:bodyPr>
          <a:lstStyle/>
          <a:p>
            <a:r>
              <a:rPr lang="tr-TR" b="1" dirty="0">
                <a:solidFill>
                  <a:srgbClr val="FF0000"/>
                </a:solidFill>
              </a:rPr>
              <a:t>Örnek :</a:t>
            </a:r>
            <a:r>
              <a:rPr lang="tr-TR" dirty="0"/>
              <a:t> (Ç) </a:t>
            </a:r>
            <a:r>
              <a:rPr lang="tr-TR" dirty="0" err="1"/>
              <a:t>A.Ş.’de</a:t>
            </a:r>
            <a:r>
              <a:rPr lang="tr-TR" dirty="0"/>
              <a:t> 10 yıl süreyle çalıştıktan sonra 12/1/2018 tarihinde işten ayrılan Bay (H)’ye, işvereni tarafından 1475 sayılı Kanun uyarınca, kıdem tazminatına esas ücreti olan 3.000 TL üzerinden 30.000 TL kıdem tazminatı ile karşılıklı sonlandırma sözleşmesine (</a:t>
            </a:r>
            <a:r>
              <a:rPr lang="tr-TR" dirty="0" err="1"/>
              <a:t>ikale</a:t>
            </a:r>
            <a:r>
              <a:rPr lang="tr-TR" dirty="0"/>
              <a:t>) istinaden 50.000 TL iş güvencesi tazminatı olmak üzere toplam 80.000 TL ödeme yapılmıştır.</a:t>
            </a:r>
          </a:p>
          <a:p>
            <a:r>
              <a:rPr lang="tr-TR" dirty="0"/>
              <a:t>2/1/2018 tarihi itibariyle 657 sayılı Kanuna tabi en yüksek Devlet memuruna bir hizmet yılı için ödenecek azami emekli ikramiyesi tutarı 5.001,76 TL </a:t>
            </a:r>
            <a:r>
              <a:rPr lang="tr-TR" dirty="0" err="1"/>
              <a:t>dir</a:t>
            </a:r>
            <a:r>
              <a:rPr lang="tr-TR" dirty="0"/>
              <a:t>.</a:t>
            </a:r>
          </a:p>
          <a:p>
            <a:r>
              <a:rPr lang="tr-TR" dirty="0"/>
              <a:t>Bay (H)’ye yapılan 80.000 TL </a:t>
            </a:r>
            <a:r>
              <a:rPr lang="tr-TR" dirty="0" err="1"/>
              <a:t>lik</a:t>
            </a:r>
            <a:r>
              <a:rPr lang="tr-TR" dirty="0"/>
              <a:t> ödemenin gelir vergisinden istisna edilecek tutarı aşağıdaki gibi olacaktır.</a:t>
            </a:r>
          </a:p>
          <a:p>
            <a:r>
              <a:rPr lang="tr-TR" dirty="0"/>
              <a:t>Kıdem tazminatı tutarı                                                                            30.000,00 TL</a:t>
            </a:r>
          </a:p>
          <a:p>
            <a:r>
              <a:rPr lang="tr-TR" dirty="0"/>
              <a:t>İş güvencesi tazminatı                                                                            50.000,00 TL</a:t>
            </a:r>
          </a:p>
          <a:p>
            <a:r>
              <a:rPr lang="tr-TR" dirty="0"/>
              <a:t>Ödenen toplam tutar                                                                               80.000,00 TL</a:t>
            </a:r>
          </a:p>
          <a:p>
            <a:r>
              <a:rPr lang="tr-TR" dirty="0"/>
              <a:t>Vergiden istisna edilecek tutar (5.001,76x10=)                                     50.017,60 TL</a:t>
            </a:r>
          </a:p>
          <a:p>
            <a:r>
              <a:rPr lang="tr-TR" dirty="0"/>
              <a:t>Vergiye tabi tutar (80.000-50.017,60=)                                                 29.982,40 TL</a:t>
            </a:r>
          </a:p>
          <a:p>
            <a:r>
              <a:rPr lang="tr-TR" b="1" dirty="0">
                <a:solidFill>
                  <a:srgbClr val="FF0000"/>
                </a:solidFill>
              </a:rPr>
              <a:t>Örnek :</a:t>
            </a:r>
            <a:r>
              <a:rPr lang="tr-TR" dirty="0"/>
              <a:t> (K) </a:t>
            </a:r>
            <a:r>
              <a:rPr lang="tr-TR" dirty="0" err="1"/>
              <a:t>A.Ş.’de</a:t>
            </a:r>
            <a:r>
              <a:rPr lang="tr-TR" dirty="0"/>
              <a:t> 854 sayılı Kanuna tabi olarak, 15 yıl süreyle çalıştıktan sonra </a:t>
            </a:r>
            <a:r>
              <a:rPr lang="tr-TR" dirty="0" err="1"/>
              <a:t>ikale</a:t>
            </a:r>
            <a:r>
              <a:rPr lang="tr-TR" dirty="0"/>
              <a:t> sözleşmesi ile 2/2/2018 tarihinde işten ayrılan Bayan (L)’ye, işvereni tarafından 55.000 TL iş kaybı tazminatı ödenmiş olup ayrıca kıdem tazminatı ödemesi yapılmamıştır.</a:t>
            </a:r>
          </a:p>
          <a:p>
            <a:r>
              <a:rPr lang="tr-TR" dirty="0"/>
              <a:t>Bayan (L)’ye yapılan 55.000 TL </a:t>
            </a:r>
            <a:r>
              <a:rPr lang="tr-TR" dirty="0" err="1"/>
              <a:t>lik</a:t>
            </a:r>
            <a:r>
              <a:rPr lang="tr-TR" dirty="0"/>
              <a:t> ödemenin gelir vergisinden istisna edilecek tutarı aşağıdaki gibi olacaktır.</a:t>
            </a:r>
          </a:p>
          <a:p>
            <a:r>
              <a:rPr lang="tr-TR" dirty="0"/>
              <a:t>İş kaybı tazminatı                                                                                   55.000,00 TL</a:t>
            </a:r>
          </a:p>
          <a:p>
            <a:r>
              <a:rPr lang="tr-TR" dirty="0"/>
              <a:t>Vergiden istisna edilecek tutar (5.001,76x10=)                                     50.017,60 TL</a:t>
            </a:r>
          </a:p>
          <a:p>
            <a:r>
              <a:rPr lang="tr-TR" dirty="0"/>
              <a:t>Vergiye tabi tutar (55.000-50.017,60=)                                                   4.982,40 TL</a:t>
            </a:r>
          </a:p>
          <a:p>
            <a:r>
              <a:rPr lang="tr-TR" b="1" dirty="0">
                <a:solidFill>
                  <a:srgbClr val="FF0000"/>
                </a:solidFill>
              </a:rPr>
              <a:t>Örnek : </a:t>
            </a:r>
            <a:r>
              <a:rPr lang="tr-TR" dirty="0"/>
              <a:t>(M) </a:t>
            </a:r>
            <a:r>
              <a:rPr lang="tr-TR" dirty="0" err="1"/>
              <a:t>A.Ş.’de</a:t>
            </a:r>
            <a:r>
              <a:rPr lang="tr-TR" dirty="0"/>
              <a:t> 5953 sayılı Kanun kapsamında 20 yıl süreyle çalıştıktan sonra, 15/3/2018 tarihinde emekliliğe ayrılan ve en son aya ilişkin ücreti 20.000 TL olan Bayan (N)’ye işvereni tarafından 400.000 TL kıdem tazminatı ve 500.000 TL emeklilik tazminatı (ikramiyesi) ödenmiştir.</a:t>
            </a:r>
          </a:p>
          <a:p>
            <a:r>
              <a:rPr lang="tr-TR" dirty="0"/>
              <a:t>Bayan (N)’ye yapılan 900.000 TL </a:t>
            </a:r>
            <a:r>
              <a:rPr lang="tr-TR" dirty="0" err="1"/>
              <a:t>lik</a:t>
            </a:r>
            <a:r>
              <a:rPr lang="tr-TR" dirty="0"/>
              <a:t> ödemenin gelir vergisinden istisna edilecek tutarı aşağıdaki gibi olacaktır.</a:t>
            </a:r>
          </a:p>
          <a:p>
            <a:r>
              <a:rPr lang="tr-TR" dirty="0"/>
              <a:t>Kıdem tazminatı tutarı                                                                               400.000 TL</a:t>
            </a:r>
          </a:p>
          <a:p>
            <a:r>
              <a:rPr lang="tr-TR" dirty="0"/>
              <a:t>Emeklilik tazminatı (ikramiyesi)                                                                500.000 TL</a:t>
            </a:r>
          </a:p>
          <a:p>
            <a:r>
              <a:rPr lang="tr-TR" dirty="0"/>
              <a:t>Ödenen toplam tutar                                                                                  900.000 TL</a:t>
            </a:r>
          </a:p>
          <a:p>
            <a:r>
              <a:rPr lang="tr-TR" dirty="0"/>
              <a:t>Vergiden istisna edilecek tutar (20.000 TL x 24=)                                    480.000 TL</a:t>
            </a:r>
          </a:p>
          <a:p>
            <a:r>
              <a:rPr lang="tr-TR" dirty="0"/>
              <a:t>Vergiye tabi tutar (900.000 TL-480.000 TL=)                                          420.000 TL</a:t>
            </a:r>
          </a:p>
        </p:txBody>
      </p:sp>
    </p:spTree>
    <p:extLst>
      <p:ext uri="{BB962C8B-B14F-4D97-AF65-F5344CB8AC3E}">
        <p14:creationId xmlns:p14="http://schemas.microsoft.com/office/powerpoint/2010/main" val="2033641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2590800"/>
          </a:xfrm>
        </p:spPr>
        <p:txBody>
          <a:bodyPr>
            <a:normAutofit fontScale="90000"/>
          </a:bodyPr>
          <a:lstStyle/>
          <a:p>
            <a:r>
              <a:rPr lang="tr-TR" sz="4400" b="1" dirty="0">
                <a:solidFill>
                  <a:srgbClr val="C00000"/>
                </a:solidFill>
                <a:effectLst>
                  <a:outerShdw blurRad="38100" dist="38100" dir="2700000" algn="tl">
                    <a:srgbClr val="000000">
                      <a:alpha val="43137"/>
                    </a:srgbClr>
                  </a:outerShdw>
                </a:effectLst>
                <a:cs typeface="Times New Roman" panose="02020603050405020304" pitchFamily="18" charset="0"/>
              </a:rPr>
              <a:t>7103 Sayılı Kanunla </a:t>
            </a:r>
            <a:br>
              <a:rPr lang="tr-TR" sz="4800" b="1" dirty="0">
                <a:solidFill>
                  <a:srgbClr val="C00000"/>
                </a:solidFill>
                <a:effectLst>
                  <a:outerShdw blurRad="38100" dist="38100" dir="2700000" algn="tl">
                    <a:srgbClr val="000000">
                      <a:alpha val="43137"/>
                    </a:srgbClr>
                  </a:outerShdw>
                </a:effectLst>
                <a:cs typeface="Times New Roman" panose="02020603050405020304" pitchFamily="18" charset="0"/>
              </a:rPr>
            </a:br>
            <a:r>
              <a:rPr lang="tr-TR" sz="48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rPr>
              <a:t>KATMA DEĞER VERGİSİ KANUNUNDA YAPILAN DÜZENLEMELER</a:t>
            </a:r>
            <a:endParaRPr lang="en-US" sz="48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199986"/>
            <a:ext cx="5410200" cy="3057939"/>
          </a:xfrm>
          <a:prstGeom prst="rect">
            <a:avLst/>
          </a:prstGeom>
        </p:spPr>
      </p:pic>
    </p:spTree>
    <p:extLst>
      <p:ext uri="{BB962C8B-B14F-4D97-AF65-F5344CB8AC3E}">
        <p14:creationId xmlns:p14="http://schemas.microsoft.com/office/powerpoint/2010/main" val="4020796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92500" lnSpcReduction="20000"/>
          </a:bodyPr>
          <a:lstStyle/>
          <a:p>
            <a:pPr marL="0" indent="0" algn="just">
              <a:spcAft>
                <a:spcPts val="750"/>
              </a:spcAft>
              <a:buNone/>
            </a:pPr>
            <a:r>
              <a:rPr lang="tr-TR" sz="4300" b="1" dirty="0">
                <a:solidFill>
                  <a:srgbClr val="FF0000"/>
                </a:solidFill>
              </a:rPr>
              <a:t>Yeni makina ve teçhizat alımları KDV’den istisna edilmiştir.</a:t>
            </a:r>
            <a:endParaRPr lang="tr-TR" sz="4300" dirty="0"/>
          </a:p>
          <a:p>
            <a:pPr algn="just">
              <a:spcAft>
                <a:spcPts val="750"/>
              </a:spcAft>
            </a:pPr>
            <a:r>
              <a:rPr lang="tr-TR" dirty="0">
                <a:solidFill>
                  <a:srgbClr val="000000"/>
                </a:solidFill>
              </a:rPr>
              <a:t>Bu Kanunun 31 inci maddesiyle, 3065 sayılı Katma Değer Vergisi Kanunu’na eklenen geçici 39 uncu madde ile </a:t>
            </a:r>
            <a:r>
              <a:rPr lang="tr-TR" dirty="0">
                <a:solidFill>
                  <a:srgbClr val="FF0000"/>
                </a:solidFill>
              </a:rPr>
              <a:t>yatırım teşvik belgeli olsun veya olmasın imalat sanayiinde veya Ar-Ge, yenilik ve tasarım faaliyetlerinde kullanılan ve 31/12/2019 tarihine kadar alınan yeni makine ve teçhizat </a:t>
            </a:r>
            <a:r>
              <a:rPr lang="tr-TR" dirty="0">
                <a:solidFill>
                  <a:srgbClr val="000000"/>
                </a:solidFill>
              </a:rPr>
              <a:t>KDV’den istisna edilmiştir.</a:t>
            </a:r>
            <a:endParaRPr lang="tr-TR" dirty="0"/>
          </a:p>
          <a:p>
            <a:pPr algn="just">
              <a:spcAft>
                <a:spcPts val="750"/>
              </a:spcAft>
            </a:pPr>
            <a:r>
              <a:rPr lang="tr-TR" dirty="0">
                <a:solidFill>
                  <a:srgbClr val="000000"/>
                </a:solidFill>
              </a:rPr>
              <a:t>Madde kapsamında vergiden istisna edilen işlemleri yapan mükelleflerin istisna edilen işlemleri nedeniyle yüklendikleri verginin indirim konusu yapılması, indirim yoluyla telafi edilemeyen verginin ise iadesi mümkün olacaktır.</a:t>
            </a:r>
            <a:endParaRPr lang="tr-TR" dirty="0"/>
          </a:p>
          <a:p>
            <a:pPr algn="just">
              <a:spcAft>
                <a:spcPts val="750"/>
              </a:spcAft>
            </a:pPr>
            <a:r>
              <a:rPr lang="tr-TR" dirty="0">
                <a:solidFill>
                  <a:srgbClr val="000000"/>
                </a:solidFill>
              </a:rPr>
              <a:t>İstisna kapsamında alınan makina ve teçhizatın, </a:t>
            </a:r>
            <a:r>
              <a:rPr lang="tr-TR" dirty="0">
                <a:solidFill>
                  <a:srgbClr val="FF0000"/>
                </a:solidFill>
              </a:rPr>
              <a:t>teslim tarihini takip eden takvim yılının başından itibaren </a:t>
            </a:r>
            <a:r>
              <a:rPr lang="tr-TR" b="1" dirty="0">
                <a:solidFill>
                  <a:srgbClr val="FF0000"/>
                </a:solidFill>
              </a:rPr>
              <a:t>üç yıl</a:t>
            </a:r>
            <a:r>
              <a:rPr lang="tr-TR" dirty="0">
                <a:solidFill>
                  <a:srgbClr val="FF0000"/>
                </a:solidFill>
              </a:rPr>
              <a:t> içinde; Ar-Ge, yenilik ve tasarım faaliyetleri veya imalat sanayii dışında kullanılması veya elden çıkarılması hallerinde, zamanında alınmayan vergi alıcıdan, vergi </a:t>
            </a:r>
            <a:r>
              <a:rPr lang="tr-TR" dirty="0" err="1">
                <a:solidFill>
                  <a:srgbClr val="FF0000"/>
                </a:solidFill>
              </a:rPr>
              <a:t>ziyaı</a:t>
            </a:r>
            <a:r>
              <a:rPr lang="tr-TR" dirty="0">
                <a:solidFill>
                  <a:srgbClr val="FF0000"/>
                </a:solidFill>
              </a:rPr>
              <a:t> cezası uygulanarak gecikme faizi ile birlikte tahsil edilecektir. </a:t>
            </a:r>
            <a:r>
              <a:rPr lang="tr-TR" dirty="0">
                <a:solidFill>
                  <a:srgbClr val="000000"/>
                </a:solidFill>
              </a:rPr>
              <a:t>Zamanında alınmayan vergiler ile vergi cezalarında zamanaşımı, verginin tarhını veya cezanın kesilmesini gerektiren durumun meydana geldiği tarihi takip eden takvim yılının başından itibaren başlayacaktır.</a:t>
            </a:r>
          </a:p>
          <a:p>
            <a:pPr algn="just">
              <a:spcAft>
                <a:spcPts val="750"/>
              </a:spcAft>
            </a:pPr>
            <a:r>
              <a:rPr lang="tr-TR" dirty="0">
                <a:solidFill>
                  <a:srgbClr val="FF0000"/>
                </a:solidFill>
              </a:rPr>
              <a:t>2018/11674 sayılı Bakanlar Kurulu Kararı ekinde yer alan  GTİP NUMARALARI belirlenen mallar için istisna uygulanacaktır (sadece imalat sanayi için).</a:t>
            </a:r>
          </a:p>
          <a:p>
            <a:pPr algn="just"/>
            <a:r>
              <a:rPr lang="tr-TR" b="1" dirty="0">
                <a:solidFill>
                  <a:srgbClr val="000000"/>
                </a:solidFill>
              </a:rPr>
              <a:t>Yürürlük tarihi: 01/05/2018</a:t>
            </a:r>
            <a:endParaRPr lang="tr-TR" dirty="0"/>
          </a:p>
          <a:p>
            <a:endParaRPr lang="tr-TR" dirty="0"/>
          </a:p>
        </p:txBody>
      </p:sp>
      <p:pic>
        <p:nvPicPr>
          <p:cNvPr id="2" name="Resim 1"/>
          <p:cNvPicPr>
            <a:picLocks noChangeAspect="1"/>
          </p:cNvPicPr>
          <p:nvPr/>
        </p:nvPicPr>
        <p:blipFill>
          <a:blip r:embed="rId2"/>
          <a:stretch>
            <a:fillRect/>
          </a:stretch>
        </p:blipFill>
        <p:spPr>
          <a:xfrm>
            <a:off x="7239000" y="5464521"/>
            <a:ext cx="1905000" cy="1378239"/>
          </a:xfrm>
          <a:prstGeom prst="rect">
            <a:avLst/>
          </a:prstGeom>
        </p:spPr>
      </p:pic>
    </p:spTree>
    <p:extLst>
      <p:ext uri="{BB962C8B-B14F-4D97-AF65-F5344CB8AC3E}">
        <p14:creationId xmlns:p14="http://schemas.microsoft.com/office/powerpoint/2010/main" val="1208972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7200" y="457200"/>
            <a:ext cx="8305800" cy="6370975"/>
          </a:xfrm>
          <a:prstGeom prst="rect">
            <a:avLst/>
          </a:prstGeom>
        </p:spPr>
        <p:txBody>
          <a:bodyPr wrap="square">
            <a:spAutoFit/>
          </a:bodyPr>
          <a:lstStyle/>
          <a:p>
            <a:pPr algn="ctr"/>
            <a:r>
              <a:rPr lang="tr-TR" sz="6600" b="1" dirty="0">
                <a:solidFill>
                  <a:srgbClr val="FF0000"/>
                </a:solidFill>
                <a:effectLst>
                  <a:outerShdw blurRad="38100" dist="38100" dir="2700000" algn="tl">
                    <a:srgbClr val="000000">
                      <a:alpha val="43137"/>
                    </a:srgbClr>
                  </a:outerShdw>
                </a:effectLst>
              </a:rPr>
              <a:t>7104 SAYILI </a:t>
            </a:r>
          </a:p>
          <a:p>
            <a:pPr algn="ctr"/>
            <a:r>
              <a:rPr lang="tr-TR" sz="3600" b="1" dirty="0">
                <a:solidFill>
                  <a:srgbClr val="FF0000"/>
                </a:solidFill>
                <a:effectLst>
                  <a:outerShdw blurRad="38100" dist="38100" dir="2700000" algn="tl">
                    <a:srgbClr val="000000">
                      <a:alpha val="43137"/>
                    </a:srgbClr>
                  </a:outerShdw>
                </a:effectLst>
              </a:rPr>
              <a:t>“KATMA DEĞER VERGİSİ KANUNU VE BAZI KANUNLAR İLE 178 SAYILI KANUN HÜKMÜNDE KARARNAMEDE DEĞİŞİKLİK YAPILMASINA DAİR KANUN” </a:t>
            </a: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r>
              <a:rPr lang="tr-TR" dirty="0">
                <a:solidFill>
                  <a:srgbClr val="000000"/>
                </a:solidFill>
              </a:rPr>
              <a:t>6 Nisan 2018 Tarihli ve 30383 Sayılı Resmi </a:t>
            </a:r>
            <a:r>
              <a:rPr lang="tr-TR" dirty="0" err="1">
                <a:solidFill>
                  <a:srgbClr val="000000"/>
                </a:solidFill>
              </a:rPr>
              <a:t>Gazete’de</a:t>
            </a:r>
            <a:r>
              <a:rPr lang="tr-TR" dirty="0">
                <a:solidFill>
                  <a:srgbClr val="000000"/>
                </a:solidFill>
              </a:rPr>
              <a:t> yayımlanmıştır.</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522" y="3801422"/>
            <a:ext cx="3856678" cy="1928339"/>
          </a:xfrm>
          <a:prstGeom prst="rect">
            <a:avLst/>
          </a:prstGeom>
        </p:spPr>
      </p:pic>
    </p:spTree>
    <p:extLst>
      <p:ext uri="{BB962C8B-B14F-4D97-AF65-F5344CB8AC3E}">
        <p14:creationId xmlns:p14="http://schemas.microsoft.com/office/powerpoint/2010/main" val="763612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lgn="just">
              <a:buNone/>
            </a:pPr>
            <a:r>
              <a:rPr lang="tr-TR" sz="3600" b="1" dirty="0">
                <a:solidFill>
                  <a:srgbClr val="FF0000"/>
                </a:solidFill>
              </a:rPr>
              <a:t>Fazla veya yersiz ödenen verginin iade şartları düzenlenmiştir. </a:t>
            </a:r>
            <a:endParaRPr lang="tr-TR" sz="3600" dirty="0"/>
          </a:p>
          <a:p>
            <a:pPr algn="just"/>
            <a:r>
              <a:rPr lang="tr-TR" dirty="0">
                <a:solidFill>
                  <a:srgbClr val="000000"/>
                </a:solidFill>
              </a:rPr>
              <a:t>Bu Kanun’un </a:t>
            </a:r>
            <a:r>
              <a:rPr lang="tr-TR" b="1" dirty="0">
                <a:solidFill>
                  <a:srgbClr val="000000"/>
                </a:solidFill>
              </a:rPr>
              <a:t>2 </a:t>
            </a:r>
            <a:r>
              <a:rPr lang="tr-TR" b="1" dirty="0" err="1">
                <a:solidFill>
                  <a:srgbClr val="000000"/>
                </a:solidFill>
              </a:rPr>
              <a:t>nci</a:t>
            </a:r>
            <a:r>
              <a:rPr lang="tr-TR" b="1" dirty="0">
                <a:solidFill>
                  <a:srgbClr val="000000"/>
                </a:solidFill>
              </a:rPr>
              <a:t> maddesi</a:t>
            </a:r>
            <a:r>
              <a:rPr lang="tr-TR" dirty="0">
                <a:solidFill>
                  <a:srgbClr val="000000"/>
                </a:solidFill>
              </a:rPr>
              <a:t> ile Katma Değer Vergisi Kanunu’nun “</a:t>
            </a:r>
            <a:r>
              <a:rPr lang="tr-TR" b="1" dirty="0">
                <a:solidFill>
                  <a:srgbClr val="000000"/>
                </a:solidFill>
              </a:rPr>
              <a:t>Mükellef</a:t>
            </a:r>
            <a:r>
              <a:rPr lang="tr-TR" dirty="0">
                <a:solidFill>
                  <a:srgbClr val="000000"/>
                </a:solidFill>
              </a:rPr>
              <a:t>” başlıklı 8 inci maddesinde yapılan değişiklikle, </a:t>
            </a:r>
            <a:r>
              <a:rPr lang="tr-TR" dirty="0">
                <a:solidFill>
                  <a:srgbClr val="FF0000"/>
                </a:solidFill>
              </a:rPr>
              <a:t>fazla veya yersiz ödenen verginin iade edilebilmesi için, alıcı ve satıcı tarafından beyanların düzeltilmesi ve fazla veya yersiz hesaplanan verginin satıcı tarafından alıcıya geri verilmesinin şart olduğu</a:t>
            </a:r>
            <a:r>
              <a:rPr lang="tr-TR" dirty="0">
                <a:solidFill>
                  <a:srgbClr val="000000"/>
                </a:solidFill>
              </a:rPr>
              <a:t> hususu açıkça düzenlenmiştir. </a:t>
            </a:r>
            <a:endParaRPr lang="tr-TR" dirty="0"/>
          </a:p>
          <a:p>
            <a:pPr algn="just"/>
            <a:r>
              <a:rPr lang="tr-TR" dirty="0">
                <a:solidFill>
                  <a:srgbClr val="000000"/>
                </a:solidFill>
              </a:rPr>
              <a:t>Ayrıca yine aynı maddede yapılan diğer bir değişiklikle, müzayede mahallerinde yapılan satışlarda mükellef, bu satışları yapanlar olarak belirlenmiştir. </a:t>
            </a:r>
          </a:p>
          <a:p>
            <a:pPr algn="just"/>
            <a:r>
              <a:rPr lang="tr-TR" dirty="0">
                <a:solidFill>
                  <a:srgbClr val="FF0000"/>
                </a:solidFill>
              </a:rPr>
              <a:t>Konuya ilişkin açıklamalar 18 seri KDV Uygulama Genel Tebliğinde Değişiklik Yapan Tebliğ’de yapılmıştır.</a:t>
            </a:r>
          </a:p>
          <a:p>
            <a:pPr algn="just"/>
            <a:r>
              <a:rPr lang="tr-TR" dirty="0">
                <a:solidFill>
                  <a:srgbClr val="0070C0"/>
                </a:solidFill>
              </a:rPr>
              <a:t>Ticari araçlar için % 1 yerine % 18 KDV uygulanabilir mi ???????</a:t>
            </a:r>
          </a:p>
          <a:p>
            <a:pPr algn="just"/>
            <a:r>
              <a:rPr lang="tr-TR" b="1" dirty="0"/>
              <a:t>Yürürlük tarihi: 06.04.2018</a:t>
            </a:r>
            <a:endParaRPr lang="tr-TR" dirty="0"/>
          </a:p>
          <a:p>
            <a:endParaRPr lang="tr-TR" dirty="0"/>
          </a:p>
        </p:txBody>
      </p:sp>
      <p:pic>
        <p:nvPicPr>
          <p:cNvPr id="2" name="Resim 1"/>
          <p:cNvPicPr>
            <a:picLocks noChangeAspect="1"/>
          </p:cNvPicPr>
          <p:nvPr/>
        </p:nvPicPr>
        <p:blipFill>
          <a:blip r:embed="rId2"/>
          <a:stretch>
            <a:fillRect/>
          </a:stretch>
        </p:blipFill>
        <p:spPr>
          <a:xfrm>
            <a:off x="5029200" y="5181599"/>
            <a:ext cx="4114800" cy="1381125"/>
          </a:xfrm>
          <a:prstGeom prst="rect">
            <a:avLst/>
          </a:prstGeom>
        </p:spPr>
      </p:pic>
    </p:spTree>
    <p:extLst>
      <p:ext uri="{BB962C8B-B14F-4D97-AF65-F5344CB8AC3E}">
        <p14:creationId xmlns:p14="http://schemas.microsoft.com/office/powerpoint/2010/main" val="3285608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lgn="just">
              <a:buNone/>
            </a:pPr>
            <a:r>
              <a:rPr lang="tr-TR" sz="3200" b="1" dirty="0">
                <a:solidFill>
                  <a:srgbClr val="FF0000"/>
                </a:solidFill>
              </a:rPr>
              <a:t>Türkiye’de yerleşmiş olmayan yabancı uyruklu gerçek kişilere verilen sağlık hizmetleri istisna kapsamına alınmıştır.</a:t>
            </a:r>
            <a:endParaRPr lang="tr-TR" sz="3200" dirty="0"/>
          </a:p>
          <a:p>
            <a:pPr algn="just"/>
            <a:r>
              <a:rPr lang="tr-TR" dirty="0"/>
              <a:t>7104 sayılı Kanunun 4 üncü maddesiyle 3065 sayılı Katma Değer Vergisi Kanununun 13 üncü maddesinin birinci fıkrasına eklenen (l) bendi ile;</a:t>
            </a:r>
            <a:endParaRPr lang="tr-TR" dirty="0">
              <a:solidFill>
                <a:srgbClr val="000000"/>
              </a:solidFill>
            </a:endParaRPr>
          </a:p>
          <a:p>
            <a:pPr algn="just"/>
            <a:r>
              <a:rPr lang="tr-TR" dirty="0">
                <a:solidFill>
                  <a:srgbClr val="000000"/>
                </a:solidFill>
              </a:rPr>
              <a:t>Sağlık Bakanlığınca izin verilen gerçek veya tüzel kişiler tarafından, Türkiye’de yerleşmiş olmayan yabancı uyruklu gerçek kişilere, münhasıran sağlık kurum ve kuruluşlarının bünyesinde verilen koruyucu hekimlik, teşhis, tedavi ve rehabilitasyon hizmetleri (Türkiye’de yerleşmiş olmayan yabancı uyruklu gerçek kişilere söz konusu hizmetlerle birlikte sağlanan diğer teslim ve hizmetler istisnanın kapsamına dahil değildir.) tam istisna kapsamına alınmıştır.</a:t>
            </a:r>
          </a:p>
          <a:p>
            <a:pPr algn="just"/>
            <a:r>
              <a:rPr lang="tr-TR" dirty="0">
                <a:solidFill>
                  <a:srgbClr val="FF0000"/>
                </a:solidFill>
              </a:rPr>
              <a:t>Konuya ilişkin açıklamalar 19 seri KDV Uygulama Genel Tebliğinde Değişiklik Yapan Tebliğ’de yapılmıştır.</a:t>
            </a:r>
            <a:endParaRPr lang="tr-TR" dirty="0"/>
          </a:p>
          <a:p>
            <a:r>
              <a:rPr lang="tr-TR" b="1" dirty="0"/>
              <a:t>Yürürlük tarihi: 01.06.2018</a:t>
            </a:r>
            <a:endParaRPr lang="tr-TR" dirty="0"/>
          </a:p>
          <a:p>
            <a:endParaRPr lang="tr-TR" dirty="0"/>
          </a:p>
        </p:txBody>
      </p:sp>
      <p:pic>
        <p:nvPicPr>
          <p:cNvPr id="2" name="Resim 1"/>
          <p:cNvPicPr>
            <a:picLocks noChangeAspect="1"/>
          </p:cNvPicPr>
          <p:nvPr/>
        </p:nvPicPr>
        <p:blipFill>
          <a:blip r:embed="rId2"/>
          <a:stretch>
            <a:fillRect/>
          </a:stretch>
        </p:blipFill>
        <p:spPr>
          <a:xfrm>
            <a:off x="5181600" y="4935071"/>
            <a:ext cx="3316995" cy="1905000"/>
          </a:xfrm>
          <a:prstGeom prst="rect">
            <a:avLst/>
          </a:prstGeom>
        </p:spPr>
      </p:pic>
    </p:spTree>
    <p:extLst>
      <p:ext uri="{BB962C8B-B14F-4D97-AF65-F5344CB8AC3E}">
        <p14:creationId xmlns:p14="http://schemas.microsoft.com/office/powerpoint/2010/main" val="3848593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305800" cy="6372944"/>
          </a:xfrm>
        </p:spPr>
        <p:txBody>
          <a:bodyPr>
            <a:normAutofit lnSpcReduction="10000"/>
          </a:bodyPr>
          <a:lstStyle/>
          <a:p>
            <a:pPr marL="0" indent="0" algn="just">
              <a:buNone/>
            </a:pPr>
            <a:r>
              <a:rPr lang="tr-TR" sz="3200" b="1" dirty="0">
                <a:solidFill>
                  <a:srgbClr val="FF0000"/>
                </a:solidFill>
              </a:rPr>
              <a:t>Türkiye’de yerleşmiş olmayan yabancı uyruklu gerçek kişilere verilen sağlık hizmetleri istisna kapsamına alınmıştır.</a:t>
            </a:r>
            <a:endParaRPr lang="tr-TR" sz="3200" dirty="0"/>
          </a:p>
          <a:p>
            <a:pPr algn="just"/>
            <a:r>
              <a:rPr lang="tr-TR" b="1" dirty="0"/>
              <a:t> </a:t>
            </a:r>
            <a:r>
              <a:rPr lang="tr-TR" b="1" dirty="0">
                <a:solidFill>
                  <a:srgbClr val="FF0000"/>
                </a:solidFill>
              </a:rPr>
              <a:t>İstisna Kapsamına Giren Hizmetler</a:t>
            </a:r>
            <a:endParaRPr lang="tr-TR" dirty="0">
              <a:solidFill>
                <a:srgbClr val="FF0000"/>
              </a:solidFill>
            </a:endParaRPr>
          </a:p>
          <a:p>
            <a:pPr algn="just"/>
            <a:r>
              <a:rPr lang="tr-TR" dirty="0"/>
              <a:t>İstisna kapsamına Sağlık Bakanlığınca izin verilen gerçek veya tüzel kişiler tarafından verilen koruyucu hekimlik, teşhis, tedavi ve rehabilitasyon hizmetleri girmektedir. Söz konusu hizmetlerin münhasıran bu sağlık kurum ve kuruluşlarının bünyesinde verilmesi gerekmektedir.</a:t>
            </a:r>
          </a:p>
          <a:p>
            <a:pPr algn="just"/>
            <a:r>
              <a:rPr lang="tr-TR" dirty="0"/>
              <a:t>Koruyucu hekimlik, teşhis, tedavi ve rehabilitasyon hizmetlerinin kapsamı Sağlık Bakanlığının ilgili mevzuat hükümlerine göre belirlenir.</a:t>
            </a:r>
          </a:p>
          <a:p>
            <a:pPr algn="just"/>
            <a:r>
              <a:rPr lang="tr-TR" dirty="0"/>
              <a:t>Saç ekimi, cilt bakımı, kırışıklık tedavisi, dolgu maddeleri uygulamaları gibi estetik amacıyla yapılan hizmetler bu istisna kapsamında değerlendirilmez.</a:t>
            </a:r>
          </a:p>
          <a:p>
            <a:pPr algn="just"/>
            <a:r>
              <a:rPr lang="tr-TR" dirty="0"/>
              <a:t>Koruyucu hekimlik, teşhis, tedavi ve rehabilitasyon hizmetleri ile birlikte verilebilen konaklama, ulaşım, yemek gibi teslim ve hizmetler istisna kapsamına girmez.</a:t>
            </a:r>
          </a:p>
          <a:p>
            <a:pPr algn="just"/>
            <a:r>
              <a:rPr lang="tr-TR" b="1" dirty="0"/>
              <a:t> </a:t>
            </a:r>
            <a:r>
              <a:rPr lang="tr-TR" b="1" dirty="0">
                <a:solidFill>
                  <a:srgbClr val="FF0000"/>
                </a:solidFill>
              </a:rPr>
              <a:t>İstisnadan Yararlanacak Alıcılar</a:t>
            </a:r>
            <a:endParaRPr lang="tr-TR" dirty="0">
              <a:solidFill>
                <a:srgbClr val="FF0000"/>
              </a:solidFill>
            </a:endParaRPr>
          </a:p>
          <a:p>
            <a:pPr algn="just"/>
            <a:r>
              <a:rPr lang="tr-TR" dirty="0"/>
              <a:t>İstisnadan, Türkiye’de yerleşmiş olmayan yabancı uyruklu gerçek kişiler yararlanabilir.</a:t>
            </a:r>
          </a:p>
          <a:p>
            <a:pPr algn="just"/>
            <a:endParaRPr lang="tr-TR" dirty="0"/>
          </a:p>
        </p:txBody>
      </p:sp>
    </p:spTree>
    <p:extLst>
      <p:ext uri="{BB962C8B-B14F-4D97-AF65-F5344CB8AC3E}">
        <p14:creationId xmlns:p14="http://schemas.microsoft.com/office/powerpoint/2010/main" val="2210760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lnSpcReduction="10000"/>
          </a:bodyPr>
          <a:lstStyle/>
          <a:p>
            <a:pPr marL="0" indent="0" algn="just">
              <a:buNone/>
            </a:pPr>
            <a:r>
              <a:rPr lang="tr-TR" sz="3200" b="1" dirty="0">
                <a:solidFill>
                  <a:srgbClr val="FF0000"/>
                </a:solidFill>
              </a:rPr>
              <a:t>Ar-Ge faaliyetlerinde kullanılmak üzere yeni makine ve teçhizat alımları istisna kapsamına alınmıştır.</a:t>
            </a:r>
            <a:endParaRPr lang="tr-TR" sz="3200" dirty="0"/>
          </a:p>
          <a:p>
            <a:pPr algn="just"/>
            <a:r>
              <a:rPr lang="tr-TR" dirty="0"/>
              <a:t>7104 sayılı Kanunun 4 üncü maddesiyle 3065 sayılı Katma Değer Vergisi Kanununun 13 üncü maddesinin birinci fıkrasına eklenen (m) bendi ile;</a:t>
            </a:r>
            <a:endParaRPr lang="tr-TR" dirty="0">
              <a:solidFill>
                <a:srgbClr val="000000"/>
              </a:solidFill>
            </a:endParaRPr>
          </a:p>
          <a:p>
            <a:pPr algn="just"/>
            <a:r>
              <a:rPr lang="tr-TR" dirty="0">
                <a:solidFill>
                  <a:srgbClr val="000000"/>
                </a:solidFill>
              </a:rPr>
              <a:t>Teknoloji geliştirme bölgesi ile ihtisas teknoloji geliştirme bölgesinde, Ar-Ge ve tasarım merkezlerinde, araştırma laboratuvarlarında; Ar-Ge, yenilik ve tasarım faaliyetlerinde bulunanlara, münhasıran bu faaliyetlerinde kullanılmak üzere yapılan </a:t>
            </a:r>
            <a:r>
              <a:rPr lang="tr-TR" b="1" u="sng" dirty="0">
                <a:solidFill>
                  <a:srgbClr val="000000"/>
                </a:solidFill>
              </a:rPr>
              <a:t>yeni</a:t>
            </a:r>
            <a:r>
              <a:rPr lang="tr-TR" dirty="0">
                <a:solidFill>
                  <a:srgbClr val="000000"/>
                </a:solidFill>
              </a:rPr>
              <a:t> makina ve teçhizat teslimleri tam istisna kapsamına alınmıştır.</a:t>
            </a:r>
          </a:p>
          <a:p>
            <a:pPr algn="just"/>
            <a:r>
              <a:rPr lang="tr-TR" u="sng" dirty="0"/>
              <a:t>İstisna kapsamında alınan makina ve teçhizatın, teslim tarihini takip eden takvim yılının başından itibaren </a:t>
            </a:r>
            <a:r>
              <a:rPr lang="tr-TR" b="1" u="sng" dirty="0">
                <a:solidFill>
                  <a:srgbClr val="FF0000"/>
                </a:solidFill>
              </a:rPr>
              <a:t>üç yıl içinde</a:t>
            </a:r>
            <a:r>
              <a:rPr lang="tr-TR" u="sng" dirty="0"/>
              <a:t>; Ar-Ge, yenilik ve tasarım faaliyetleri dışında kullanılması, elden çıkarılması veya kiralanması hallerinde, zamanında alınmayan vergi alıcıdan, </a:t>
            </a:r>
            <a:r>
              <a:rPr lang="tr-TR" u="sng" dirty="0">
                <a:solidFill>
                  <a:srgbClr val="FF0000"/>
                </a:solidFill>
              </a:rPr>
              <a:t>vergi </a:t>
            </a:r>
            <a:r>
              <a:rPr lang="tr-TR" u="sng" dirty="0" err="1">
                <a:solidFill>
                  <a:srgbClr val="FF0000"/>
                </a:solidFill>
              </a:rPr>
              <a:t>ziyaı</a:t>
            </a:r>
            <a:r>
              <a:rPr lang="tr-TR" u="sng" dirty="0">
                <a:solidFill>
                  <a:srgbClr val="FF0000"/>
                </a:solidFill>
              </a:rPr>
              <a:t> cezası uygulanarak gecikme faizi ile birlikte tahsil edilecektir</a:t>
            </a:r>
            <a:r>
              <a:rPr lang="tr-TR" u="sng" dirty="0"/>
              <a:t>.</a:t>
            </a:r>
          </a:p>
          <a:p>
            <a:pPr algn="just"/>
            <a:r>
              <a:rPr lang="tr-TR" dirty="0">
                <a:solidFill>
                  <a:srgbClr val="FF0000"/>
                </a:solidFill>
              </a:rPr>
              <a:t>Konuya ilişkin açıklamalar 18 seri KDV Uygulama Genel Tebliğinde Değişiklik Yapan Tebliğ’de yapılmıştır.</a:t>
            </a:r>
            <a:endParaRPr lang="tr-TR" dirty="0"/>
          </a:p>
          <a:p>
            <a:pPr algn="just"/>
            <a:r>
              <a:rPr lang="tr-TR" b="1" dirty="0"/>
              <a:t>Yürürlük tarihi: 01.06.2018</a:t>
            </a:r>
            <a:endParaRPr lang="tr-TR" dirty="0"/>
          </a:p>
          <a:p>
            <a:endParaRPr lang="tr-TR" dirty="0"/>
          </a:p>
        </p:txBody>
      </p:sp>
      <p:pic>
        <p:nvPicPr>
          <p:cNvPr id="2" name="Resim 1"/>
          <p:cNvPicPr>
            <a:picLocks noChangeAspect="1"/>
          </p:cNvPicPr>
          <p:nvPr/>
        </p:nvPicPr>
        <p:blipFill>
          <a:blip r:embed="rId2"/>
          <a:stretch>
            <a:fillRect/>
          </a:stretch>
        </p:blipFill>
        <p:spPr>
          <a:xfrm>
            <a:off x="4953000" y="5456150"/>
            <a:ext cx="4191000" cy="1401850"/>
          </a:xfrm>
          <a:prstGeom prst="rect">
            <a:avLst/>
          </a:prstGeom>
        </p:spPr>
      </p:pic>
    </p:spTree>
    <p:extLst>
      <p:ext uri="{BB962C8B-B14F-4D97-AF65-F5344CB8AC3E}">
        <p14:creationId xmlns:p14="http://schemas.microsoft.com/office/powerpoint/2010/main" val="3473633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lgn="just">
              <a:buNone/>
            </a:pPr>
            <a:r>
              <a:rPr lang="tr-TR" sz="3600" b="1" dirty="0">
                <a:solidFill>
                  <a:srgbClr val="FF0000"/>
                </a:solidFill>
              </a:rPr>
              <a:t>İkinci el oto ve taşınmaz alış satışlarında özel matrah şekli belirlenmiştir.</a:t>
            </a:r>
            <a:endParaRPr lang="tr-TR" sz="3600" dirty="0"/>
          </a:p>
          <a:p>
            <a:pPr algn="just"/>
            <a:r>
              <a:rPr lang="tr-TR" dirty="0">
                <a:solidFill>
                  <a:srgbClr val="000000"/>
                </a:solidFill>
              </a:rPr>
              <a:t>Bu Kanun’un </a:t>
            </a:r>
            <a:r>
              <a:rPr lang="tr-TR" b="1" dirty="0">
                <a:solidFill>
                  <a:srgbClr val="000000"/>
                </a:solidFill>
              </a:rPr>
              <a:t>6 </a:t>
            </a:r>
            <a:r>
              <a:rPr lang="tr-TR" b="1" dirty="0" err="1">
                <a:solidFill>
                  <a:srgbClr val="000000"/>
                </a:solidFill>
              </a:rPr>
              <a:t>ncı</a:t>
            </a:r>
            <a:r>
              <a:rPr lang="tr-TR" b="1" dirty="0">
                <a:solidFill>
                  <a:srgbClr val="000000"/>
                </a:solidFill>
              </a:rPr>
              <a:t> maddesiyle</a:t>
            </a:r>
            <a:r>
              <a:rPr lang="tr-TR" dirty="0">
                <a:solidFill>
                  <a:srgbClr val="000000"/>
                </a:solidFill>
              </a:rPr>
              <a:t>, Katma Değer Vergisi Kanunu’nun “</a:t>
            </a:r>
            <a:r>
              <a:rPr lang="tr-TR" b="1" dirty="0">
                <a:solidFill>
                  <a:srgbClr val="000000"/>
                </a:solidFill>
              </a:rPr>
              <a:t>Özel Matrah Şekilleri</a:t>
            </a:r>
            <a:r>
              <a:rPr lang="tr-TR" dirty="0">
                <a:solidFill>
                  <a:srgbClr val="000000"/>
                </a:solidFill>
              </a:rPr>
              <a:t>” başlıklı 23 üncü maddesinde yapılan değişiklikle;</a:t>
            </a:r>
          </a:p>
          <a:p>
            <a:pPr algn="just"/>
            <a:r>
              <a:rPr lang="tr-TR" dirty="0">
                <a:solidFill>
                  <a:srgbClr val="000000"/>
                </a:solidFill>
              </a:rPr>
              <a:t>ikinci el oto alış satışlarında özel matrah şekli belirlenmiştir. </a:t>
            </a:r>
            <a:r>
              <a:rPr lang="tr-TR">
                <a:solidFill>
                  <a:srgbClr val="000000"/>
                </a:solidFill>
              </a:rPr>
              <a:t>Buna göre, </a:t>
            </a:r>
            <a:r>
              <a:rPr lang="tr-TR">
                <a:solidFill>
                  <a:srgbClr val="FF0000"/>
                </a:solidFill>
              </a:rPr>
              <a:t>katma değer vergisi mükellefi olmayanlardan (mükellef olanlardan istisna kapsamında yapılan alımlar dâhil)</a:t>
            </a:r>
            <a:r>
              <a:rPr lang="tr-TR"/>
              <a:t> alınarak vasfında değişiklik yapılmaksızın satılan ikinci el motorlu kara taşıtı veya taşınmazların tesliminde matrah, </a:t>
            </a:r>
            <a:r>
              <a:rPr lang="tr-TR">
                <a:solidFill>
                  <a:srgbClr val="FF0000"/>
                </a:solidFill>
              </a:rPr>
              <a:t>alış bedeli düşüldükten sonra kalan tutardır.</a:t>
            </a:r>
            <a:endParaRPr lang="tr-TR" dirty="0">
              <a:solidFill>
                <a:srgbClr val="000000"/>
              </a:solidFill>
            </a:endParaRPr>
          </a:p>
          <a:p>
            <a:pPr algn="just"/>
            <a:r>
              <a:rPr lang="tr-TR" dirty="0">
                <a:solidFill>
                  <a:srgbClr val="FF0000"/>
                </a:solidFill>
              </a:rPr>
              <a:t>Konuya ilişkin açıklamalar 19 seri KDV Uygulama Genel Tebliğinde Değişiklik Yapan Tebliğ’de yapılmıştır.</a:t>
            </a:r>
          </a:p>
          <a:p>
            <a:pPr algn="just"/>
            <a:r>
              <a:rPr lang="tr-TR" b="1" dirty="0">
                <a:solidFill>
                  <a:srgbClr val="FF0000"/>
                </a:solidFill>
              </a:rPr>
              <a:t>Yürürlük tarihi: 01.06.2018</a:t>
            </a:r>
            <a:endParaRPr lang="tr-TR" dirty="0">
              <a:solidFill>
                <a:srgbClr val="FF0000"/>
              </a:solidFill>
              <a:effectLst/>
            </a:endParaRPr>
          </a:p>
        </p:txBody>
      </p:sp>
      <p:pic>
        <p:nvPicPr>
          <p:cNvPr id="2" name="Resim 1"/>
          <p:cNvPicPr>
            <a:picLocks noChangeAspect="1"/>
          </p:cNvPicPr>
          <p:nvPr/>
        </p:nvPicPr>
        <p:blipFill>
          <a:blip r:embed="rId2"/>
          <a:stretch>
            <a:fillRect/>
          </a:stretch>
        </p:blipFill>
        <p:spPr>
          <a:xfrm>
            <a:off x="4648200" y="5105400"/>
            <a:ext cx="4333876" cy="1617823"/>
          </a:xfrm>
          <a:prstGeom prst="rect">
            <a:avLst/>
          </a:prstGeom>
        </p:spPr>
      </p:pic>
    </p:spTree>
    <p:extLst>
      <p:ext uri="{BB962C8B-B14F-4D97-AF65-F5344CB8AC3E}">
        <p14:creationId xmlns:p14="http://schemas.microsoft.com/office/powerpoint/2010/main" val="279891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2939" y="152400"/>
            <a:ext cx="7886700" cy="701674"/>
          </a:xfrm>
        </p:spPr>
        <p:txBody>
          <a:bodyPr>
            <a:normAutofit/>
          </a:bodyPr>
          <a:lstStyle/>
          <a:p>
            <a:r>
              <a:rPr lang="tr-TR" sz="2400" b="1" dirty="0">
                <a:solidFill>
                  <a:srgbClr val="FF0000"/>
                </a:solidFill>
              </a:rPr>
              <a:t>ELEKTRONİK UYGULAMALARA İLİŞKİN HATIRLATMALAR</a:t>
            </a:r>
          </a:p>
        </p:txBody>
      </p:sp>
      <p:sp>
        <p:nvSpPr>
          <p:cNvPr id="3" name="İçerik Yer Tutucusu 2"/>
          <p:cNvSpPr>
            <a:spLocks noGrp="1"/>
          </p:cNvSpPr>
          <p:nvPr>
            <p:ph idx="1"/>
          </p:nvPr>
        </p:nvSpPr>
        <p:spPr>
          <a:xfrm>
            <a:off x="628650" y="762000"/>
            <a:ext cx="7886700" cy="5943599"/>
          </a:xfrm>
        </p:spPr>
        <p:txBody>
          <a:bodyPr>
            <a:normAutofit lnSpcReduction="10000"/>
          </a:bodyPr>
          <a:lstStyle/>
          <a:p>
            <a:r>
              <a:rPr lang="tr-TR" b="1" dirty="0">
                <a:solidFill>
                  <a:srgbClr val="0070C0"/>
                </a:solidFill>
              </a:rPr>
              <a:t>VUK TEBLİĞ TASLAĞI DÜZENLEMELERİ</a:t>
            </a:r>
            <a:r>
              <a:rPr lang="tr-TR" dirty="0"/>
              <a:t> </a:t>
            </a:r>
          </a:p>
          <a:p>
            <a:r>
              <a:rPr lang="tr-TR" dirty="0"/>
              <a:t>2017 veya müteakip yıllar cirosu 5 milyon TL’yi aşan mükelleflerin </a:t>
            </a:r>
            <a:r>
              <a:rPr lang="tr-TR" b="1" dirty="0">
                <a:solidFill>
                  <a:srgbClr val="0070C0"/>
                </a:solidFill>
              </a:rPr>
              <a:t>1.7.2019</a:t>
            </a:r>
            <a:r>
              <a:rPr lang="tr-TR" dirty="0"/>
              <a:t> tarihinden itibaren e-Fatura uygulamasına ve </a:t>
            </a:r>
            <a:r>
              <a:rPr lang="tr-TR" b="1" dirty="0">
                <a:solidFill>
                  <a:srgbClr val="0070C0"/>
                </a:solidFill>
              </a:rPr>
              <a:t>1.1.2020</a:t>
            </a:r>
            <a:r>
              <a:rPr lang="tr-TR" dirty="0"/>
              <a:t> tarihinden itibaren de e-Defter Uygulamasına </a:t>
            </a:r>
          </a:p>
          <a:p>
            <a:r>
              <a:rPr lang="tr-TR" dirty="0"/>
              <a:t>2018 ve izleyen yıllar cirosu 5 milyon TL </a:t>
            </a:r>
            <a:r>
              <a:rPr lang="tr-TR" dirty="0" err="1"/>
              <a:t>yi</a:t>
            </a:r>
            <a:r>
              <a:rPr lang="tr-TR" dirty="0"/>
              <a:t> aşan mükellefler ise ilgili yılı izleyen 2’nci yılın başından itibaren geçiş zorunluluğu getirilmesi, öngörülmektedir. </a:t>
            </a:r>
          </a:p>
          <a:p>
            <a:r>
              <a:rPr lang="tr-TR" dirty="0"/>
              <a:t>E-Fatura uygulamasında bulunan mükelleflerin bavul ticareti kapsamında hali hazırda kağıt ortamda düzenledikleri ÖZEL </a:t>
            </a:r>
            <a:r>
              <a:rPr lang="tr-TR" dirty="0" err="1"/>
              <a:t>FATURA’ları</a:t>
            </a:r>
            <a:r>
              <a:rPr lang="tr-TR" dirty="0"/>
              <a:t> 1.7.2019 tarihinden itibaren elektronik ortamda ve e-Fatura olarak düzenlenmesi zorunluluğu getirilmektedir. </a:t>
            </a:r>
          </a:p>
          <a:p>
            <a:r>
              <a:rPr lang="tr-TR" dirty="0"/>
              <a:t>e-Fatura ve e-Defter uygulamalarına dahil olma zorunluluğu bulunan mükelleflere, 1.7.2019 tarihine kadar e-Arşiv Fatura uygulamasına da geçme zorunluluğu getirilmektedir.</a:t>
            </a:r>
          </a:p>
          <a:p>
            <a:r>
              <a:rPr lang="tr-TR" dirty="0"/>
              <a:t>e-Fatura ve e-Arşiv uygulamalarına kayıtlı olmayan mükelleflerce </a:t>
            </a:r>
            <a:r>
              <a:rPr lang="tr-TR" b="1" dirty="0">
                <a:solidFill>
                  <a:srgbClr val="0070C0"/>
                </a:solidFill>
              </a:rPr>
              <a:t>aynı günde aynı kişi veya kurumlara düzenlenen faturaların vergiler dahil toplam tutarının 50.000 TL’yi aşması halinde söz konusu faturaların 1.7.2019 tarihinden itibaren ücretsiz olarak sunulan e-Arşiv İnternet Portali üzerinden e-Arşiv Fatura olarak düzenleme zorunluluğu getirilmektedir. </a:t>
            </a:r>
          </a:p>
        </p:txBody>
      </p:sp>
    </p:spTree>
    <p:extLst>
      <p:ext uri="{BB962C8B-B14F-4D97-AF65-F5344CB8AC3E}">
        <p14:creationId xmlns:p14="http://schemas.microsoft.com/office/powerpoint/2010/main" val="3503887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458200" cy="6372944"/>
          </a:xfrm>
        </p:spPr>
        <p:txBody>
          <a:bodyPr>
            <a:normAutofit fontScale="92500"/>
          </a:bodyPr>
          <a:lstStyle/>
          <a:p>
            <a:pPr marL="0" indent="0" algn="just">
              <a:buNone/>
            </a:pPr>
            <a:r>
              <a:rPr lang="tr-TR" sz="3600" b="1" dirty="0">
                <a:solidFill>
                  <a:srgbClr val="FF0000"/>
                </a:solidFill>
              </a:rPr>
              <a:t>İkinci el oto ve taşınmaz alış satışlarında özel matrah şekli belirlenmiştir.</a:t>
            </a:r>
            <a:endParaRPr lang="tr-TR" sz="3600" dirty="0"/>
          </a:p>
          <a:p>
            <a:r>
              <a:rPr lang="tr-TR" dirty="0"/>
              <a:t>ikinci el motorlu kara taşıtı veya taşınmaz teslimlerinde </a:t>
            </a:r>
            <a:r>
              <a:rPr lang="tr-TR" dirty="0">
                <a:solidFill>
                  <a:srgbClr val="FF0000"/>
                </a:solidFill>
              </a:rPr>
              <a:t>özel matrah uygulaması yalnızca ikinci el motorlu kara taşıtı veya taşınmaz ticaretiyle iştigal eden mükellefler tarafından uygulanacaktır.</a:t>
            </a:r>
          </a:p>
          <a:p>
            <a:r>
              <a:rPr lang="tr-TR" dirty="0"/>
              <a:t>İkinci el motorlu kara taşıtı ticareti ile iştigal edenler, </a:t>
            </a:r>
            <a:r>
              <a:rPr lang="tr-TR" dirty="0">
                <a:solidFill>
                  <a:srgbClr val="FF0000"/>
                </a:solidFill>
              </a:rPr>
              <a:t>13/2/2018 tarihli ve 30331 sayılı Resmî </a:t>
            </a:r>
            <a:r>
              <a:rPr lang="tr-TR" dirty="0" err="1">
                <a:solidFill>
                  <a:srgbClr val="FF0000"/>
                </a:solidFill>
              </a:rPr>
              <a:t>Gazete’de</a:t>
            </a:r>
            <a:r>
              <a:rPr lang="tr-TR" dirty="0">
                <a:solidFill>
                  <a:srgbClr val="FF0000"/>
                </a:solidFill>
              </a:rPr>
              <a:t> yayımlanan İkinci El Motorlu Kara Taşıtlarının Ticareti Hakkında Yönetmelik </a:t>
            </a:r>
            <a:r>
              <a:rPr lang="tr-TR" dirty="0"/>
              <a:t>kapsamında işletmesi adına </a:t>
            </a:r>
            <a:r>
              <a:rPr lang="tr-TR" dirty="0">
                <a:solidFill>
                  <a:srgbClr val="FF0000"/>
                </a:solidFill>
              </a:rPr>
              <a:t>yetki belgesi alan tacirler ile esnaf ve sanatkârlardır. </a:t>
            </a:r>
            <a:r>
              <a:rPr lang="tr-TR" dirty="0"/>
              <a:t>İkinci el motorlu kara taşıtı ticareti ile iştigal etmekle birlikte henüz yetki belgesi almamış olanlar, İkinci El Motorlu Kara Taşıtlarının Ticareti Hakkında Yönetmeliğe göre yetki belgesi alınması için verilen süre ile sınırlı olmak üzere yetki belgesi olmaksızın, özel matrah uygulayabilirler.</a:t>
            </a:r>
          </a:p>
          <a:p>
            <a:r>
              <a:rPr lang="tr-TR" dirty="0"/>
              <a:t>Taşınmaz ticareti ile iştigal edenler, </a:t>
            </a:r>
            <a:r>
              <a:rPr lang="tr-TR" dirty="0">
                <a:solidFill>
                  <a:srgbClr val="FF0000"/>
                </a:solidFill>
              </a:rPr>
              <a:t>5/6/2018 tarihli ve 30442 sayılı Resmî </a:t>
            </a:r>
            <a:r>
              <a:rPr lang="tr-TR" dirty="0" err="1">
                <a:solidFill>
                  <a:srgbClr val="FF0000"/>
                </a:solidFill>
              </a:rPr>
              <a:t>Gazete’de</a:t>
            </a:r>
            <a:r>
              <a:rPr lang="tr-TR" dirty="0">
                <a:solidFill>
                  <a:srgbClr val="FF0000"/>
                </a:solidFill>
              </a:rPr>
              <a:t> yayımlanan Taşınmaz Ticareti Hakkında Yönetmelik </a:t>
            </a:r>
            <a:r>
              <a:rPr lang="tr-TR" dirty="0"/>
              <a:t>kapsamında </a:t>
            </a:r>
            <a:r>
              <a:rPr lang="tr-TR" dirty="0">
                <a:solidFill>
                  <a:srgbClr val="FF0000"/>
                </a:solidFill>
              </a:rPr>
              <a:t>yetki belgesi alan ticari işletmeler ile esnaf ve sanatkârlardır. </a:t>
            </a:r>
            <a:r>
              <a:rPr lang="tr-TR" dirty="0"/>
              <a:t>Taşınmaz ticareti ile iştigal etmekle birlikte henüz yetki belgesi almamış olanlar, Taşınmaz Ticareti Hakkında Yönetmeliğe göre yetki belgesi alınması için verilen süre ile sınırlı olmak üzere yetki belgesi olmaksızın, özel matrah uygulayabilirler.</a:t>
            </a:r>
          </a:p>
          <a:p>
            <a:r>
              <a:rPr lang="tr-TR" dirty="0"/>
              <a:t>Verilen süre içinde yetki belgesini almamış olanlar ile yetki belgesi almaksızın ikinci el motorlu kara taşıtı veya taşınmaz ticareti ile iştigal edenlerin ikinci el motorlu kara taşıtı veya taşınmaz teslimlerinde özel matrah uygulanmaz.</a:t>
            </a:r>
          </a:p>
        </p:txBody>
      </p:sp>
    </p:spTree>
    <p:extLst>
      <p:ext uri="{BB962C8B-B14F-4D97-AF65-F5344CB8AC3E}">
        <p14:creationId xmlns:p14="http://schemas.microsoft.com/office/powerpoint/2010/main" val="561261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372944"/>
          </a:xfrm>
        </p:spPr>
        <p:txBody>
          <a:bodyPr>
            <a:normAutofit fontScale="92500" lnSpcReduction="20000"/>
          </a:bodyPr>
          <a:lstStyle/>
          <a:p>
            <a:pPr marL="0" indent="0" algn="just">
              <a:buNone/>
            </a:pPr>
            <a:r>
              <a:rPr lang="tr-TR" sz="3600" b="1" dirty="0">
                <a:solidFill>
                  <a:srgbClr val="FF0000"/>
                </a:solidFill>
              </a:rPr>
              <a:t>İkinci el oto ve taşınmaz alış satışlarında özel matrah şekli belirlenmiştir.</a:t>
            </a:r>
            <a:endParaRPr lang="tr-TR" sz="3600" dirty="0"/>
          </a:p>
          <a:p>
            <a:r>
              <a:rPr lang="tr-TR" b="1" dirty="0">
                <a:solidFill>
                  <a:srgbClr val="FF0000"/>
                </a:solidFill>
              </a:rPr>
              <a:t>Örnek :</a:t>
            </a:r>
            <a:r>
              <a:rPr lang="tr-TR" dirty="0"/>
              <a:t> İkinci el araç alım satım faaliyeti ile iştigal eden (A) Otomotiv Ltd. Şti., KDV mükellefi olmayan Bay (B)’den 32.000 TL’ye ticari araç satın almıştır. (C) Servis </a:t>
            </a:r>
            <a:r>
              <a:rPr lang="tr-TR" dirty="0" err="1"/>
              <a:t>A.Ş.den</a:t>
            </a:r>
            <a:r>
              <a:rPr lang="tr-TR" dirty="0"/>
              <a:t> hizmet almak suretiyle, satın alınan aracın yıllık bakımı yaptırılmış ve otomobile çelik jant taktırılmıştır. Bu hizmetin karşılığı olarak (C) Servis A.Ş.ye 5.000 TL+900 TL KDV ödenmiştir. Daha sonra söz konusu otomobil KDV hariç 40.000 TL’ye satılmıştır. KDV mükellefi olmayan Bay (B)’den satın alınan araca yıllık bakım yaptırılması ve çelik jant taktırılması, otomobilin vasfında esaslı bir değişiklik oluşturmadığından, söz konusu aracın satışında özel matrah uygulanacak ve alış bedeli olan 32.000 TL düşülmek suretiyle 8.000 TL özel matrah üzerinden (8.000 x 0,18 =) 1.440 TL KDV hesaplanacaktır. Ayrıca taşıtın yıllık bakımı ile çelik jant takılmasına ilişkin (C) Servis A.Ş.ye ödenen 900 TL KDV, (A) Otomotiv Ltd. Şti. tarafından indirim konusu yapılabilecektir.</a:t>
            </a:r>
          </a:p>
          <a:p>
            <a:r>
              <a:rPr lang="tr-TR" dirty="0"/>
              <a:t>Söz konusu aracın, KDV oranlarını belirleyen 2007/13033 sayılı Bakanlar Kurulu Kararı eki (I) sayılı listenin 9 uncu sırasında tanımlanan binek otomobillerinden olması durumunda, özel matrah üzerinden </a:t>
            </a:r>
            <a:r>
              <a:rPr lang="tr-TR" dirty="0">
                <a:solidFill>
                  <a:srgbClr val="FF0000"/>
                </a:solidFill>
              </a:rPr>
              <a:t>%1 oranında KDV uygulanacağı </a:t>
            </a:r>
            <a:r>
              <a:rPr lang="tr-TR" dirty="0"/>
              <a:t>tabiidir.</a:t>
            </a:r>
          </a:p>
          <a:p>
            <a:pPr algn="just"/>
            <a:r>
              <a:rPr lang="tr-TR" b="1" dirty="0">
                <a:solidFill>
                  <a:srgbClr val="FF0000"/>
                </a:solidFill>
              </a:rPr>
              <a:t>Örnek :</a:t>
            </a:r>
            <a:r>
              <a:rPr lang="tr-TR" dirty="0"/>
              <a:t> Taşınmaz alım satımı ile iştigal eden (A) Emlak Danışmanlık A.Ş. KDV mükellefi olmayan gerçek kişiden almış olduğu işyerinin boyasını ve su tesisatını yenileyerek satmıştır. İşyerinin boyası ve su tesisatının yenilenmesi, işyerinin vasfında esaslı bir değişiklik oluşturmadığından (A) Emlak Danışmanlık A.Ş. tarafından yapılan işyeri tesliminde özel matrah uygulanacaktır.</a:t>
            </a:r>
          </a:p>
          <a:p>
            <a:pPr algn="just"/>
            <a:r>
              <a:rPr lang="tr-TR" b="1" dirty="0">
                <a:solidFill>
                  <a:srgbClr val="FF0000"/>
                </a:solidFill>
              </a:rPr>
              <a:t>Örnek : </a:t>
            </a:r>
            <a:r>
              <a:rPr lang="tr-TR" dirty="0"/>
              <a:t>(A) Mobilya İmalat, Turizm A.Ş. 3 yıl önce yatırım amaçlı almış olduğu arsayı (B) Konut Yapı Kooperatifine satmıştır. (A) Mobilya İmalat, Turizm </a:t>
            </a:r>
            <a:r>
              <a:rPr lang="tr-TR" dirty="0" err="1"/>
              <a:t>A.Ş.nin</a:t>
            </a:r>
            <a:r>
              <a:rPr lang="tr-TR" dirty="0"/>
              <a:t> faaliyet konusu taşınmaz ticareti olmadığından arsa tesliminde özel matrah uygulanmayacaktır.”</a:t>
            </a:r>
          </a:p>
        </p:txBody>
      </p:sp>
    </p:spTree>
    <p:extLst>
      <p:ext uri="{BB962C8B-B14F-4D97-AF65-F5344CB8AC3E}">
        <p14:creationId xmlns:p14="http://schemas.microsoft.com/office/powerpoint/2010/main" val="2899587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fontAlgn="base"/>
            <a:r>
              <a:rPr lang="tr-TR" sz="3300" b="1" dirty="0">
                <a:solidFill>
                  <a:srgbClr val="FF0000"/>
                </a:solidFill>
              </a:rPr>
              <a:t>KDV İNDİRİMİ HAKKI VERGİYİ DOĞURAN OLAYIN VUKU BULDUĞU TAKVİM YILINI TAKİP EDEN TAKVİM YILI SONUNA KADAR KULLANILABİLECEKTİR.</a:t>
            </a:r>
          </a:p>
          <a:p>
            <a:pPr fontAlgn="base"/>
            <a:r>
              <a:rPr lang="tr-TR" sz="2400" dirty="0"/>
              <a:t>7104 sayılı Kanunun 8 </a:t>
            </a:r>
            <a:r>
              <a:rPr lang="tr-TR" sz="2400" dirty="0" err="1"/>
              <a:t>nci</a:t>
            </a:r>
            <a:r>
              <a:rPr lang="tr-TR" sz="2400" dirty="0"/>
              <a:t> maddesiyle 3065 sayılı Katma Değer Vergisi Kanununun 29 uncu maddesinin üçüncü fıkrasında yapılan değişiklikle, indirim hakkının, vergiyi doğuran olayın vuku bulduğu takvim yılını takip eden takvim yılı sonuna kadar kullanılabilmesi imkânı getirilmiştir.</a:t>
            </a:r>
          </a:p>
          <a:p>
            <a:pPr fontAlgn="base"/>
            <a:r>
              <a:rPr lang="tr-TR" sz="2400" dirty="0"/>
              <a:t>Yapılan düzenleme </a:t>
            </a:r>
            <a:r>
              <a:rPr lang="tr-TR" sz="2400" dirty="0">
                <a:solidFill>
                  <a:srgbClr val="FF0000"/>
                </a:solidFill>
              </a:rPr>
              <a:t>01.01.2019</a:t>
            </a:r>
            <a:r>
              <a:rPr lang="tr-TR" sz="2400" dirty="0"/>
              <a:t> tarihinde yürürlüğe girecektir.</a:t>
            </a:r>
          </a:p>
          <a:p>
            <a:pPr fontAlgn="base"/>
            <a:r>
              <a:rPr lang="tr-TR" sz="2400" dirty="0"/>
              <a:t>Örneğin; 2018 yılına ait bir faturanın KDV’si 31.12.2019 tarihine kadar indirim konusu yapılabilecektir.</a:t>
            </a:r>
          </a:p>
          <a:p>
            <a:pPr fontAlgn="base"/>
            <a:r>
              <a:rPr lang="tr-TR" sz="2400" dirty="0"/>
              <a:t>KDV GT. 24</a:t>
            </a:r>
          </a:p>
          <a:p>
            <a:endParaRPr lang="tr-TR" dirty="0"/>
          </a:p>
        </p:txBody>
      </p:sp>
      <p:pic>
        <p:nvPicPr>
          <p:cNvPr id="2" name="Resim 1"/>
          <p:cNvPicPr>
            <a:picLocks noChangeAspect="1"/>
          </p:cNvPicPr>
          <p:nvPr/>
        </p:nvPicPr>
        <p:blipFill>
          <a:blip r:embed="rId2"/>
          <a:stretch>
            <a:fillRect/>
          </a:stretch>
        </p:blipFill>
        <p:spPr>
          <a:xfrm>
            <a:off x="6172200" y="4810780"/>
            <a:ext cx="2667000" cy="2047220"/>
          </a:xfrm>
          <a:prstGeom prst="rect">
            <a:avLst/>
          </a:prstGeom>
        </p:spPr>
      </p:pic>
    </p:spTree>
    <p:extLst>
      <p:ext uri="{BB962C8B-B14F-4D97-AF65-F5344CB8AC3E}">
        <p14:creationId xmlns:p14="http://schemas.microsoft.com/office/powerpoint/2010/main" val="1347765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52400"/>
            <a:ext cx="8534400" cy="6296744"/>
          </a:xfrm>
        </p:spPr>
        <p:txBody>
          <a:bodyPr>
            <a:noAutofit/>
          </a:bodyPr>
          <a:lstStyle/>
          <a:p>
            <a:pPr marL="0" indent="0" algn="just">
              <a:buNone/>
            </a:pPr>
            <a:r>
              <a:rPr lang="tr-TR" sz="2400" b="1" dirty="0">
                <a:solidFill>
                  <a:srgbClr val="FF0000"/>
                </a:solidFill>
              </a:rPr>
              <a:t>Zayi olan veya istisna kapsamında teslim edilen sabit kıymetlere ilişkin yüklenilen katma değer vergisinin indirimi faydalı ömürlerini tamamlama durumlarına göre belirlenecektir.</a:t>
            </a:r>
            <a:endParaRPr lang="tr-TR" sz="2400" dirty="0"/>
          </a:p>
          <a:p>
            <a:pPr algn="just"/>
            <a:r>
              <a:rPr lang="tr-TR" sz="2400" dirty="0"/>
              <a:t>7104 sayılı Kanunun 9 uncu maddesiyle 3065 sayılı Katma Değer Vergisi Kanununun 30 uncu maddesinin birinci fıkrasının (c) bendine eklenen ibareyle Vergi Usul Kanununun 315 inci maddesine göre Maliye Bakanlığınca belirlenen faydalı ömürlerini tamamladıktan sonra zayi olan veya istisna kapsamında teslim edilen amortismana tabi iktisadi kıymetlere ilişkin </a:t>
            </a:r>
            <a:r>
              <a:rPr lang="tr-TR" sz="2400" b="1" dirty="0">
                <a:solidFill>
                  <a:srgbClr val="FF0000"/>
                </a:solidFill>
              </a:rPr>
              <a:t>yüklenilen katma değer vergisinin tamamı indirilecektir.</a:t>
            </a:r>
          </a:p>
          <a:p>
            <a:pPr algn="just"/>
            <a:r>
              <a:rPr lang="tr-TR" sz="2400" dirty="0"/>
              <a:t>Ayrıca, faydalı ömrünü tamamlamadan zayi olan veya istisna kapsamında teslim edilen amortismana tabi iktisadi kıymetlere ilişkin yüklenilen katma değer vergisinin </a:t>
            </a:r>
            <a:r>
              <a:rPr lang="tr-TR" sz="2400" b="1" dirty="0">
                <a:solidFill>
                  <a:srgbClr val="FF0000"/>
                </a:solidFill>
              </a:rPr>
              <a:t>kullanılan süreye isabet eden kısmının </a:t>
            </a:r>
            <a:r>
              <a:rPr lang="tr-TR" sz="2400" dirty="0"/>
              <a:t>indirimine imkan sağlanmıştır.</a:t>
            </a:r>
          </a:p>
          <a:p>
            <a:pPr algn="just"/>
            <a:r>
              <a:rPr lang="tr-TR" sz="2400" dirty="0">
                <a:solidFill>
                  <a:srgbClr val="FF0000"/>
                </a:solidFill>
              </a:rPr>
              <a:t>Konuya ilişkin açıklamalar 18 seri KDV Uygulama Genel Tebliğinde Değişiklik Yapan Tebliğ’de yapılmıştır.</a:t>
            </a:r>
          </a:p>
          <a:p>
            <a:pPr algn="just"/>
            <a:r>
              <a:rPr lang="tr-TR" sz="2400" b="1" dirty="0"/>
              <a:t>Yürürlük tarihi: 06.04.2018</a:t>
            </a:r>
            <a:endParaRPr lang="tr-TR" sz="2400" dirty="0">
              <a:effectLst/>
            </a:endParaRPr>
          </a:p>
        </p:txBody>
      </p:sp>
      <p:pic>
        <p:nvPicPr>
          <p:cNvPr id="2" name="Resim 1"/>
          <p:cNvPicPr>
            <a:picLocks noChangeAspect="1"/>
          </p:cNvPicPr>
          <p:nvPr/>
        </p:nvPicPr>
        <p:blipFill>
          <a:blip r:embed="rId2"/>
          <a:stretch>
            <a:fillRect/>
          </a:stretch>
        </p:blipFill>
        <p:spPr>
          <a:xfrm>
            <a:off x="5867400" y="5486400"/>
            <a:ext cx="3276600" cy="1368551"/>
          </a:xfrm>
          <a:prstGeom prst="rect">
            <a:avLst/>
          </a:prstGeom>
        </p:spPr>
      </p:pic>
    </p:spTree>
    <p:extLst>
      <p:ext uri="{BB962C8B-B14F-4D97-AF65-F5344CB8AC3E}">
        <p14:creationId xmlns:p14="http://schemas.microsoft.com/office/powerpoint/2010/main" val="407369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52400"/>
            <a:ext cx="8534400" cy="6296744"/>
          </a:xfrm>
        </p:spPr>
        <p:txBody>
          <a:bodyPr>
            <a:noAutofit/>
          </a:bodyPr>
          <a:lstStyle/>
          <a:p>
            <a:pPr marL="0" indent="0" algn="just">
              <a:buNone/>
            </a:pPr>
            <a:r>
              <a:rPr lang="tr-TR" sz="2400" b="1" dirty="0">
                <a:solidFill>
                  <a:srgbClr val="FF0000"/>
                </a:solidFill>
              </a:rPr>
              <a:t>Zayi olan veya istisna kapsamında teslim edilen sabit kıymetlere ilişkin yüklenilen katma değer vergisinin indirimi faydalı ömürlerini tamamlama durumlarına göre belirlenecektir.</a:t>
            </a:r>
            <a:endParaRPr lang="tr-TR" sz="2400" dirty="0"/>
          </a:p>
          <a:p>
            <a:pPr algn="just"/>
            <a:r>
              <a:rPr lang="tr-TR" sz="2400" dirty="0"/>
              <a:t>Buna göre, </a:t>
            </a:r>
            <a:r>
              <a:rPr lang="tr-TR" sz="2400" dirty="0" err="1"/>
              <a:t>ATİK’in</a:t>
            </a:r>
            <a:r>
              <a:rPr lang="tr-TR" sz="2400" dirty="0"/>
              <a:t> Maliye Bakanlığınca belirlenen faydalı ömrünü tamamladıktan sonra zayi olması veya istisna kapsamında teslim edilmesi halinde bu kıymetin alımında yüklenilen ve indirim konusu yapılan KDV’nin indirim hesaplarından çıkarılmasına ilişkin herhangi bir </a:t>
            </a:r>
            <a:r>
              <a:rPr lang="tr-TR" sz="2400" u="sng" dirty="0">
                <a:solidFill>
                  <a:srgbClr val="FF0000"/>
                </a:solidFill>
              </a:rPr>
              <a:t>düzeltme işlemi yapılmasına gerek bulunmamaktadır</a:t>
            </a:r>
            <a:r>
              <a:rPr lang="tr-TR" sz="2400" dirty="0"/>
              <a:t>.</a:t>
            </a:r>
          </a:p>
          <a:p>
            <a:pPr algn="just"/>
            <a:r>
              <a:rPr lang="tr-TR" sz="2400" dirty="0"/>
              <a:t>Ancak </a:t>
            </a:r>
            <a:r>
              <a:rPr lang="tr-TR" sz="2400" dirty="0" err="1"/>
              <a:t>ATİK’in</a:t>
            </a:r>
            <a:r>
              <a:rPr lang="tr-TR" sz="2400" dirty="0"/>
              <a:t> faydalı ömrünü tamamlamadan zayi olması veya istisna kapsamında teslim edilmesi durumunda, bu kıymetin alımında yüklenilen KDV’nin, faydalı ömrünün işletmede kullanılan süresine isabet eden kısmı için herhangi bir düzeltme işlemi yapılmayacaktır. </a:t>
            </a:r>
            <a:r>
              <a:rPr lang="tr-TR" sz="2400" dirty="0" err="1"/>
              <a:t>ATİK’in</a:t>
            </a:r>
            <a:r>
              <a:rPr lang="tr-TR" sz="2400" dirty="0"/>
              <a:t> zayi olduğu veya istisna kapsamında teslim edildiği tarih itibarıyla </a:t>
            </a:r>
            <a:r>
              <a:rPr lang="tr-TR" sz="2400" u="sng" dirty="0">
                <a:solidFill>
                  <a:srgbClr val="FF0000"/>
                </a:solidFill>
              </a:rPr>
              <a:t>faydalı ömrünün kalan kısmına (faydalı ömrünün işletmede kullanılmayan süresine) isabet eden yüklenilen KDV’nin ise indirim konusu yapılması mümkün değildir</a:t>
            </a:r>
            <a:r>
              <a:rPr lang="tr-TR" sz="2400" dirty="0"/>
              <a:t>. </a:t>
            </a:r>
          </a:p>
          <a:p>
            <a:pPr algn="just"/>
            <a:r>
              <a:rPr lang="tr-TR" sz="2400" b="1" dirty="0"/>
              <a:t>Yürürlük tarihi: 06.04.2018</a:t>
            </a:r>
            <a:endParaRPr lang="tr-TR" sz="2400" dirty="0">
              <a:effectLst/>
            </a:endParaRPr>
          </a:p>
        </p:txBody>
      </p:sp>
      <p:pic>
        <p:nvPicPr>
          <p:cNvPr id="2" name="Resim 1"/>
          <p:cNvPicPr>
            <a:picLocks noChangeAspect="1"/>
          </p:cNvPicPr>
          <p:nvPr/>
        </p:nvPicPr>
        <p:blipFill>
          <a:blip r:embed="rId2"/>
          <a:stretch>
            <a:fillRect/>
          </a:stretch>
        </p:blipFill>
        <p:spPr>
          <a:xfrm>
            <a:off x="5867400" y="5791200"/>
            <a:ext cx="3276600" cy="1063751"/>
          </a:xfrm>
          <a:prstGeom prst="rect">
            <a:avLst/>
          </a:prstGeom>
        </p:spPr>
      </p:pic>
    </p:spTree>
    <p:extLst>
      <p:ext uri="{BB962C8B-B14F-4D97-AF65-F5344CB8AC3E}">
        <p14:creationId xmlns:p14="http://schemas.microsoft.com/office/powerpoint/2010/main" val="694130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92500" lnSpcReduction="20000"/>
          </a:bodyPr>
          <a:lstStyle/>
          <a:p>
            <a:pPr marL="0" indent="0" algn="just">
              <a:buNone/>
            </a:pPr>
            <a:r>
              <a:rPr lang="tr-TR" sz="3200" b="1" dirty="0">
                <a:solidFill>
                  <a:srgbClr val="FF0000"/>
                </a:solidFill>
              </a:rPr>
              <a:t>Değersiz hale gelen alacaklara ilişkin hesaplanan ve beyan edilen katma değer vergisinin indirimine imkan sağlanmıştır.</a:t>
            </a:r>
            <a:endParaRPr lang="tr-TR" sz="3200" dirty="0"/>
          </a:p>
          <a:p>
            <a:pPr algn="just"/>
            <a:r>
              <a:rPr lang="tr-TR" dirty="0"/>
              <a:t>7104 sayılı Kanunun 8 </a:t>
            </a:r>
            <a:r>
              <a:rPr lang="tr-TR" dirty="0" err="1"/>
              <a:t>nci</a:t>
            </a:r>
            <a:r>
              <a:rPr lang="tr-TR" dirty="0"/>
              <a:t> maddesiyle 3065 sayılı Katma Değer Vergisi Kanununun 29 uncu maddesine üçüncü fıkrasından sonra gelmek üzere eklenen dördüncü fıkrayla; d</a:t>
            </a:r>
            <a:r>
              <a:rPr lang="tr-TR" dirty="0">
                <a:solidFill>
                  <a:srgbClr val="000000"/>
                </a:solidFill>
              </a:rPr>
              <a:t>eğersiz hale gelen alacaklara ilişkin hesaplanan ve beyan edilen katma değer vergisinin, alacağın zarar yazıldığı vergilendirme döneminde indirim konusu yapılmasına imkan tanınmıştır.</a:t>
            </a:r>
            <a:endParaRPr lang="tr-TR" dirty="0"/>
          </a:p>
          <a:p>
            <a:pPr algn="just"/>
            <a:r>
              <a:rPr lang="tr-TR" b="1" dirty="0">
                <a:solidFill>
                  <a:srgbClr val="FF0000"/>
                </a:solidFill>
              </a:rPr>
              <a:t>Yürürlük tarihi: 01.01.2019</a:t>
            </a:r>
            <a:endParaRPr lang="tr-TR" dirty="0">
              <a:solidFill>
                <a:srgbClr val="FF0000"/>
              </a:solidFill>
            </a:endParaRPr>
          </a:p>
          <a:p>
            <a:pPr algn="just"/>
            <a:endParaRPr lang="tr-TR" b="1" dirty="0">
              <a:solidFill>
                <a:srgbClr val="FF0000"/>
              </a:solidFill>
            </a:endParaRPr>
          </a:p>
          <a:p>
            <a:pPr algn="just"/>
            <a:endParaRPr lang="tr-TR" b="1" dirty="0">
              <a:solidFill>
                <a:srgbClr val="FF0000"/>
              </a:solidFill>
            </a:endParaRPr>
          </a:p>
          <a:p>
            <a:pPr marL="0" indent="0" algn="just">
              <a:buNone/>
            </a:pPr>
            <a:r>
              <a:rPr lang="tr-TR" sz="3200" b="1" dirty="0">
                <a:solidFill>
                  <a:srgbClr val="FF0000"/>
                </a:solidFill>
              </a:rPr>
              <a:t>Değersiz hale gelen alacaklara ilişkin alıcı tarafından ödenmeyen katma değer vergisi indirim konusu yapılamayacaktır.</a:t>
            </a:r>
            <a:endParaRPr lang="tr-TR" sz="3200" dirty="0"/>
          </a:p>
          <a:p>
            <a:pPr algn="just"/>
            <a:r>
              <a:rPr lang="tr-TR" dirty="0">
                <a:solidFill>
                  <a:srgbClr val="000000"/>
                </a:solidFill>
              </a:rPr>
              <a:t>Vergi Usul Kanununun 322’nci maddesine göre değersiz hale gelen alacaklara ilişkin alıcı tarafından ödenmeyen KDV </a:t>
            </a:r>
            <a:r>
              <a:rPr lang="tr-TR" dirty="0" err="1">
                <a:solidFill>
                  <a:srgbClr val="000000"/>
                </a:solidFill>
              </a:rPr>
              <a:t>KDVK’nun</a:t>
            </a:r>
            <a:r>
              <a:rPr lang="tr-TR" dirty="0">
                <a:solidFill>
                  <a:srgbClr val="000000"/>
                </a:solidFill>
              </a:rPr>
              <a:t> 30/e bendi uyarınca indirim konusu yapılamayacaktır.</a:t>
            </a:r>
          </a:p>
          <a:p>
            <a:pPr algn="just"/>
            <a:r>
              <a:rPr lang="tr-TR" dirty="0">
                <a:solidFill>
                  <a:srgbClr val="000000"/>
                </a:solidFill>
              </a:rPr>
              <a:t>(KDVK 30/e)</a:t>
            </a:r>
            <a:endParaRPr lang="tr-TR" dirty="0"/>
          </a:p>
          <a:p>
            <a:pPr algn="just"/>
            <a:r>
              <a:rPr lang="tr-TR" b="1" dirty="0">
                <a:solidFill>
                  <a:srgbClr val="FF0000"/>
                </a:solidFill>
              </a:rPr>
              <a:t>Yürürlük tarihi: 01.01.2019</a:t>
            </a:r>
            <a:endParaRPr lang="tr-TR" dirty="0">
              <a:solidFill>
                <a:srgbClr val="FF0000"/>
              </a:solidFill>
            </a:endParaRPr>
          </a:p>
          <a:p>
            <a:endParaRPr lang="tr-TR" dirty="0"/>
          </a:p>
        </p:txBody>
      </p:sp>
      <p:pic>
        <p:nvPicPr>
          <p:cNvPr id="2" name="Resim 1"/>
          <p:cNvPicPr>
            <a:picLocks noChangeAspect="1"/>
          </p:cNvPicPr>
          <p:nvPr/>
        </p:nvPicPr>
        <p:blipFill>
          <a:blip r:embed="rId2"/>
          <a:stretch>
            <a:fillRect/>
          </a:stretch>
        </p:blipFill>
        <p:spPr>
          <a:xfrm>
            <a:off x="7010400" y="5443330"/>
            <a:ext cx="2133600" cy="1414670"/>
          </a:xfrm>
          <a:prstGeom prst="rect">
            <a:avLst/>
          </a:prstGeom>
        </p:spPr>
      </p:pic>
    </p:spTree>
    <p:extLst>
      <p:ext uri="{BB962C8B-B14F-4D97-AF65-F5344CB8AC3E}">
        <p14:creationId xmlns:p14="http://schemas.microsoft.com/office/powerpoint/2010/main" val="2006123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lgn="just">
              <a:buNone/>
            </a:pPr>
            <a:r>
              <a:rPr lang="tr-TR" sz="3200" b="1" dirty="0">
                <a:solidFill>
                  <a:srgbClr val="FF0000"/>
                </a:solidFill>
              </a:rPr>
              <a:t>İstisna edilmiş işlemlerde indirim yoluyla giderilemeyen katma değer vergisinin iadesinin talep edilebileceği süre belirlenmiştir.</a:t>
            </a:r>
            <a:endParaRPr lang="tr-TR" sz="3200" dirty="0"/>
          </a:p>
          <a:p>
            <a:pPr algn="just"/>
            <a:r>
              <a:rPr lang="tr-TR" dirty="0">
                <a:solidFill>
                  <a:srgbClr val="000000"/>
                </a:solidFill>
              </a:rPr>
              <a:t>Bu Kanun’un </a:t>
            </a:r>
            <a:r>
              <a:rPr lang="tr-TR" b="1" dirty="0">
                <a:solidFill>
                  <a:srgbClr val="000000"/>
                </a:solidFill>
              </a:rPr>
              <a:t>10 uncu maddesiyle</a:t>
            </a:r>
            <a:r>
              <a:rPr lang="tr-TR" dirty="0">
                <a:solidFill>
                  <a:srgbClr val="000000"/>
                </a:solidFill>
              </a:rPr>
              <a:t>, Katma Değer Vergisi Kanunu’nun  “</a:t>
            </a:r>
            <a:r>
              <a:rPr lang="tr-TR" b="1" dirty="0">
                <a:solidFill>
                  <a:srgbClr val="000000"/>
                </a:solidFill>
              </a:rPr>
              <a:t>İstisna Edilmiş İşlemlerde İndirim</a:t>
            </a:r>
            <a:r>
              <a:rPr lang="tr-TR" dirty="0">
                <a:solidFill>
                  <a:srgbClr val="000000"/>
                </a:solidFill>
              </a:rPr>
              <a:t>” başlıklı 32 </a:t>
            </a:r>
            <a:r>
              <a:rPr lang="tr-TR" dirty="0" err="1">
                <a:solidFill>
                  <a:srgbClr val="000000"/>
                </a:solidFill>
              </a:rPr>
              <a:t>nci</a:t>
            </a:r>
            <a:r>
              <a:rPr lang="tr-TR" dirty="0">
                <a:solidFill>
                  <a:srgbClr val="000000"/>
                </a:solidFill>
              </a:rPr>
              <a:t> maddesinde yapılan değişiklikle;</a:t>
            </a:r>
            <a:r>
              <a:rPr lang="tr-TR" dirty="0"/>
              <a:t> </a:t>
            </a:r>
            <a:r>
              <a:rPr lang="tr-TR" dirty="0">
                <a:solidFill>
                  <a:srgbClr val="000000"/>
                </a:solidFill>
              </a:rPr>
              <a:t>istisna edilmiş işlemler nedeniyle yüklenilen ve </a:t>
            </a:r>
            <a:r>
              <a:rPr lang="tr-TR" dirty="0">
                <a:solidFill>
                  <a:srgbClr val="FF0000"/>
                </a:solidFill>
              </a:rPr>
              <a:t>indirim yoluyla giderilemeyen katma değer vergisinin iadesinin talep edilebileceği süre işlemin gerçekleştiği dönemi izleyen ikinci takvim yılı sonu </a:t>
            </a:r>
            <a:r>
              <a:rPr lang="tr-TR" dirty="0">
                <a:solidFill>
                  <a:srgbClr val="000000"/>
                </a:solidFill>
              </a:rPr>
              <a:t>olarak belirlenmiştir.</a:t>
            </a:r>
            <a:endParaRPr lang="tr-TR" dirty="0"/>
          </a:p>
          <a:p>
            <a:pPr algn="just"/>
            <a:r>
              <a:rPr lang="tr-TR" b="1" dirty="0">
                <a:solidFill>
                  <a:srgbClr val="FF0000"/>
                </a:solidFill>
              </a:rPr>
              <a:t>Yürürlük tarihi: 01.01.2019</a:t>
            </a:r>
            <a:endParaRPr lang="tr-TR" dirty="0">
              <a:solidFill>
                <a:srgbClr val="FF0000"/>
              </a:solidFill>
            </a:endParaRPr>
          </a:p>
          <a:p>
            <a:endParaRPr lang="tr-TR" dirty="0"/>
          </a:p>
        </p:txBody>
      </p:sp>
      <p:pic>
        <p:nvPicPr>
          <p:cNvPr id="2" name="Resim 1"/>
          <p:cNvPicPr>
            <a:picLocks noChangeAspect="1"/>
          </p:cNvPicPr>
          <p:nvPr/>
        </p:nvPicPr>
        <p:blipFill rotWithShape="1">
          <a:blip r:embed="rId2"/>
          <a:srcRect t="1765" b="4872"/>
          <a:stretch/>
        </p:blipFill>
        <p:spPr>
          <a:xfrm>
            <a:off x="5105400" y="3642208"/>
            <a:ext cx="3886200" cy="3215792"/>
          </a:xfrm>
          <a:prstGeom prst="rect">
            <a:avLst/>
          </a:prstGeom>
        </p:spPr>
      </p:pic>
    </p:spTree>
    <p:extLst>
      <p:ext uri="{BB962C8B-B14F-4D97-AF65-F5344CB8AC3E}">
        <p14:creationId xmlns:p14="http://schemas.microsoft.com/office/powerpoint/2010/main" val="1077874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296744"/>
          </a:xfrm>
        </p:spPr>
        <p:txBody>
          <a:bodyPr>
            <a:noAutofit/>
          </a:bodyPr>
          <a:lstStyle/>
          <a:p>
            <a:pPr marL="0" indent="0" algn="just">
              <a:buNone/>
            </a:pPr>
            <a:r>
              <a:rPr lang="tr-TR" sz="1700" b="1" dirty="0">
                <a:solidFill>
                  <a:srgbClr val="FF0000"/>
                </a:solidFill>
              </a:rPr>
              <a:t>Hasılat esaslı vergilendirme yöntemi getirilmiştir.</a:t>
            </a:r>
            <a:endParaRPr lang="tr-TR" sz="1700" dirty="0"/>
          </a:p>
          <a:p>
            <a:pPr algn="just"/>
            <a:r>
              <a:rPr lang="tr-TR" sz="1700" dirty="0">
                <a:solidFill>
                  <a:srgbClr val="000000"/>
                </a:solidFill>
              </a:rPr>
              <a:t>Bu Kanun’un </a:t>
            </a:r>
            <a:r>
              <a:rPr lang="tr-TR" sz="1700" b="1" dirty="0">
                <a:solidFill>
                  <a:srgbClr val="000000"/>
                </a:solidFill>
              </a:rPr>
              <a:t>12 </a:t>
            </a:r>
            <a:r>
              <a:rPr lang="tr-TR" sz="1700" b="1" dirty="0" err="1">
                <a:solidFill>
                  <a:srgbClr val="000000"/>
                </a:solidFill>
              </a:rPr>
              <a:t>nci</a:t>
            </a:r>
            <a:r>
              <a:rPr lang="tr-TR" sz="1700" b="1" dirty="0">
                <a:solidFill>
                  <a:srgbClr val="000000"/>
                </a:solidFill>
              </a:rPr>
              <a:t> maddesiyle</a:t>
            </a:r>
            <a:r>
              <a:rPr lang="tr-TR" sz="1700" dirty="0">
                <a:solidFill>
                  <a:srgbClr val="000000"/>
                </a:solidFill>
              </a:rPr>
              <a:t>, Katma Değer Vergisi Kanunu’nun mülga 38 inci maddesi “</a:t>
            </a:r>
            <a:r>
              <a:rPr lang="tr-TR" sz="1700" b="1" dirty="0">
                <a:solidFill>
                  <a:srgbClr val="000000"/>
                </a:solidFill>
              </a:rPr>
              <a:t>Hasılat esaslı vergilendirme</a:t>
            </a:r>
            <a:r>
              <a:rPr lang="tr-TR" sz="1700" dirty="0">
                <a:solidFill>
                  <a:srgbClr val="000000"/>
                </a:solidFill>
              </a:rPr>
              <a:t>” başlığıyla birlikte yeniden düzenlenmiştir.</a:t>
            </a:r>
          </a:p>
          <a:p>
            <a:r>
              <a:rPr lang="tr-TR" sz="1700" dirty="0"/>
              <a:t>Ticari kazancı işletme hesabı esasına göre tespit edilenler ile mesleki kazancı serbest meslek kazanç defterine göre tespit edilenlerden Cumhurbaşkanı tarafından belirlenen sektör ve meslek grupları kapsamında yer alanlar, talep etmeleri halinde vergiye tabi işlemlerin karşılığını teşkil eden (katma değer vergisi dâhil) bedel üzerinden, bu Kanunun 28 inci maddesi uyarınca belirlenen en yüksek oranı geçmemek üzere, Cumhurbaşkanınca ilgili sektör veya meslek grubu için belirlenen oran uygulanmak suretiyle hesapladıkları katma değer vergisini, indirilecek katma değer vergisi ile ilişkilendirmeksizin beyan ederek öderler.</a:t>
            </a:r>
          </a:p>
          <a:p>
            <a:r>
              <a:rPr lang="tr-TR" sz="1700" dirty="0"/>
              <a:t>Birinci fıkra kapsamında hasılat esaslı vergilendirme usulüne göre vergilendirilen mükellefler, kazançlarının tespitinde kendilerine yapılan teslim ve hizmetler dolayısıyla alış vesikalarında gösterilen katma değer vergisi ile hasılat esaslı vergilendirme usulüne göre beyan ederek ödedikleri katma değer vergisini işlemin mahiyetine göre gider veya maliyet, yaptıkları teslim ve hizmetler dolayısıyla hesapladıkları katma değer vergisini gelir olarak dikkate alırlar.</a:t>
            </a:r>
          </a:p>
          <a:p>
            <a:r>
              <a:rPr lang="tr-TR" sz="1700" dirty="0"/>
              <a:t>Hasılat esaslı vergilendirme usulüne geçen mükellefler, iki yıl geçmedikçe bu usulden çıkamazlar.</a:t>
            </a:r>
          </a:p>
          <a:p>
            <a:pPr algn="just"/>
            <a:r>
              <a:rPr lang="tr-TR" sz="1700" dirty="0">
                <a:solidFill>
                  <a:srgbClr val="000000"/>
                </a:solidFill>
              </a:rPr>
              <a:t>Bakanlar Kurulu Vergi Usul Kanunu hükümleri uyarınca bilanço esasına göre defter tutan gelir ve kurumlar vergisi mükelleflerini, sektörler ve meslek grupları itibarıyla belirleyeceği yıllık iş hacimlerine göre hasılat esaslı vergilendirme usulü kapsamına almaya, Maliye Bakanlığı bu maddenin uygulanmasına ilişkin usul ve esasları belirlemeye yetkilidir. (7144 sayılı Kanun ile değiştirilen hüküm)</a:t>
            </a:r>
          </a:p>
          <a:p>
            <a:pPr algn="just"/>
            <a:r>
              <a:rPr lang="tr-TR" sz="1700" b="1" dirty="0">
                <a:solidFill>
                  <a:srgbClr val="5B9BD5"/>
                </a:solidFill>
              </a:rPr>
              <a:t>Yürürlük tarihi: 01.01.2019 </a:t>
            </a:r>
            <a:endParaRPr lang="tr-TR" sz="1700" dirty="0"/>
          </a:p>
          <a:p>
            <a:pPr algn="just"/>
            <a:endParaRPr lang="tr-TR" sz="1700" dirty="0"/>
          </a:p>
          <a:p>
            <a:endParaRPr lang="tr-TR" sz="1700" dirty="0"/>
          </a:p>
        </p:txBody>
      </p:sp>
    </p:spTree>
    <p:extLst>
      <p:ext uri="{BB962C8B-B14F-4D97-AF65-F5344CB8AC3E}">
        <p14:creationId xmlns:p14="http://schemas.microsoft.com/office/powerpoint/2010/main" val="1939029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404664"/>
            <a:ext cx="7886700" cy="5772299"/>
          </a:xfrm>
        </p:spPr>
        <p:txBody>
          <a:bodyPr>
            <a:normAutofit lnSpcReduction="10000"/>
          </a:bodyPr>
          <a:lstStyle/>
          <a:p>
            <a:r>
              <a:rPr lang="tr-TR" b="1" dirty="0">
                <a:solidFill>
                  <a:srgbClr val="FF0000"/>
                </a:solidFill>
              </a:rPr>
              <a:t>KDV’DE HASILAT ESASLI VERGİLEME</a:t>
            </a:r>
          </a:p>
          <a:p>
            <a:r>
              <a:rPr lang="tr-TR" b="1" dirty="0"/>
              <a:t>Özel halk otobüsleri için hasılat esaslı KDV uygulaması gelmiştir. Oran hasılatın % 1,5 u olarak uygulanacaktır. 23 </a:t>
            </a:r>
            <a:r>
              <a:rPr lang="tr-TR" b="1" dirty="0" err="1"/>
              <a:t>nolu</a:t>
            </a:r>
            <a:r>
              <a:rPr lang="tr-TR" b="1" dirty="0"/>
              <a:t> KDV G.T. Taslak</a:t>
            </a:r>
          </a:p>
          <a:p>
            <a:r>
              <a:rPr lang="tr-TR" dirty="0"/>
              <a:t>Büyükşehir Belediyesi Kanunu ile 3/7/2005 tarihli ve 5393 sayılı Belediye Kanunu kapsamında belediyeler tarafından ruhsat verilen, toplu taşıma hatlarını kiralayan, toplu taşıma hizmetinin hizmet satın alma yollarıyla yerine getirilmesi halinde bu hizmeti sunan ve gelirlerinin tamamını elektronik ücret toplama sistemleri aracılığıyla tahsil eden otobüs işletmelerinin (belediyelerin otobüs işletmeleri ile doğrudan veya dolaylı olarak sermayesinin %51 veya daha fazlası belediyelere ait şirketler hariç) münhasıran il sınırları içinde, otobüsle (sürücüsü dahil en az </a:t>
            </a:r>
            <a:r>
              <a:rPr lang="tr-TR" dirty="0" err="1"/>
              <a:t>onsekiz</a:t>
            </a:r>
            <a:r>
              <a:rPr lang="tr-TR" dirty="0"/>
              <a:t> oturma yeri olan) yapmış oldukları toplu taşıma faaliyetlerine ilişkin 3065 sayılı Kanunun 38 inci maddesinde yer alan hasılat esaslı vergilendirme usulüne göre hasılatlarına uygulayacakları vergi oranı %1,5 olarak belirlenmiştir.</a:t>
            </a:r>
            <a:endParaRPr lang="tr-TR" b="1" dirty="0">
              <a:solidFill>
                <a:srgbClr val="FF0000"/>
              </a:solidFill>
            </a:endParaRPr>
          </a:p>
          <a:p>
            <a:r>
              <a:rPr lang="tr-TR" b="1" dirty="0">
                <a:solidFill>
                  <a:srgbClr val="FF0000"/>
                </a:solidFill>
              </a:rPr>
              <a:t>KONKORDATO ALACAKLARINA ŞÜPHELİ ALACAK KARŞILIĞI AYIRMA</a:t>
            </a:r>
          </a:p>
          <a:p>
            <a:r>
              <a:rPr lang="tr-TR" b="1" dirty="0"/>
              <a:t>14.02.2019 tarih ve 112 </a:t>
            </a:r>
            <a:r>
              <a:rPr lang="tr-TR" b="1" dirty="0" err="1"/>
              <a:t>nolu</a:t>
            </a:r>
            <a:r>
              <a:rPr lang="tr-TR" b="1" dirty="0"/>
              <a:t> VUK Sirküleri ile geçici mühlet sürecinde konkordato ilan eden şirketten alacaklar için şüpheli alacak karşılığı ayrılabilecektir.</a:t>
            </a:r>
          </a:p>
        </p:txBody>
      </p:sp>
    </p:spTree>
    <p:extLst>
      <p:ext uri="{BB962C8B-B14F-4D97-AF65-F5344CB8AC3E}">
        <p14:creationId xmlns:p14="http://schemas.microsoft.com/office/powerpoint/2010/main" val="3107267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498178"/>
          </a:xfrm>
        </p:spPr>
        <p:txBody>
          <a:bodyPr>
            <a:normAutofit fontScale="90000"/>
          </a:bodyPr>
          <a:lstStyle/>
          <a:p>
            <a:r>
              <a:rPr lang="tr-TR" sz="6600" b="1" dirty="0">
                <a:solidFill>
                  <a:srgbClr val="C00000"/>
                </a:solidFill>
                <a:effectLst>
                  <a:outerShdw blurRad="38100" dist="38100" dir="2700000" algn="tl">
                    <a:srgbClr val="000000">
                      <a:alpha val="43137"/>
                    </a:srgbClr>
                  </a:outerShdw>
                </a:effectLst>
              </a:rPr>
              <a:t>ARSA KARŞILIĞI İNŞAAT İŞLERİ</a:t>
            </a:r>
          </a:p>
        </p:txBody>
      </p:sp>
      <p:sp>
        <p:nvSpPr>
          <p:cNvPr id="3" name="İçerik Yer Tutucusu 2"/>
          <p:cNvSpPr>
            <a:spLocks noGrp="1"/>
          </p:cNvSpPr>
          <p:nvPr>
            <p:ph idx="1"/>
          </p:nvPr>
        </p:nvSpPr>
        <p:spPr>
          <a:xfrm>
            <a:off x="457200" y="2132856"/>
            <a:ext cx="8229600" cy="3993307"/>
          </a:xfrm>
        </p:spPr>
        <p:txBody>
          <a:bodyPr/>
          <a:lstStyle/>
          <a:p>
            <a:r>
              <a:rPr lang="tr-TR" dirty="0"/>
              <a:t>Arsa karşılığı inşaat işinde iki ayrı teslim söz konusudur. </a:t>
            </a:r>
          </a:p>
        </p:txBody>
      </p:sp>
      <p:sp>
        <p:nvSpPr>
          <p:cNvPr id="4" name="Yuvarlatılmış Dikdörtgen 3"/>
          <p:cNvSpPr/>
          <p:nvPr/>
        </p:nvSpPr>
        <p:spPr>
          <a:xfrm>
            <a:off x="611560" y="3429000"/>
            <a:ext cx="3528392" cy="259228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t>ARSA SAHİBİ TARAFINDAN MÜTEAHHİDE ARSA TESLİMİ</a:t>
            </a:r>
          </a:p>
        </p:txBody>
      </p:sp>
      <p:sp>
        <p:nvSpPr>
          <p:cNvPr id="5" name="Yuvarlatılmış Dikdörtgen 4"/>
          <p:cNvSpPr/>
          <p:nvPr/>
        </p:nvSpPr>
        <p:spPr>
          <a:xfrm>
            <a:off x="4644008" y="3429000"/>
            <a:ext cx="3528392" cy="2592288"/>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t>MÜTEAHHİT TARAFINDAN ARSAYA KARŞILIK OLARAK ARSA SAHİBİNE VERİLEN KONUT VEYA İŞYERİ TESLİMİ</a:t>
            </a:r>
          </a:p>
        </p:txBody>
      </p:sp>
    </p:spTree>
    <p:extLst>
      <p:ext uri="{BB962C8B-B14F-4D97-AF65-F5344CB8AC3E}">
        <p14:creationId xmlns:p14="http://schemas.microsoft.com/office/powerpoint/2010/main" val="97507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2939" y="152400"/>
            <a:ext cx="7886700" cy="701674"/>
          </a:xfrm>
        </p:spPr>
        <p:txBody>
          <a:bodyPr>
            <a:normAutofit/>
          </a:bodyPr>
          <a:lstStyle/>
          <a:p>
            <a:r>
              <a:rPr lang="tr-TR" sz="2400" b="1" dirty="0">
                <a:solidFill>
                  <a:srgbClr val="FF0000"/>
                </a:solidFill>
              </a:rPr>
              <a:t>ELEKTRONİK UYGULAMALARA İLİŞKİN HATIRLATMALAR</a:t>
            </a:r>
          </a:p>
        </p:txBody>
      </p:sp>
      <p:sp>
        <p:nvSpPr>
          <p:cNvPr id="3" name="İçerik Yer Tutucusu 2"/>
          <p:cNvSpPr>
            <a:spLocks noGrp="1"/>
          </p:cNvSpPr>
          <p:nvPr>
            <p:ph idx="1"/>
          </p:nvPr>
        </p:nvSpPr>
        <p:spPr>
          <a:xfrm>
            <a:off x="628650" y="762000"/>
            <a:ext cx="7886700" cy="5943599"/>
          </a:xfrm>
        </p:spPr>
        <p:txBody>
          <a:bodyPr>
            <a:normAutofit/>
          </a:bodyPr>
          <a:lstStyle/>
          <a:p>
            <a:r>
              <a:rPr lang="tr-TR" b="1" dirty="0">
                <a:solidFill>
                  <a:srgbClr val="0070C0"/>
                </a:solidFill>
              </a:rPr>
              <a:t>E-SEVK İRSALİYESİ: </a:t>
            </a:r>
            <a:r>
              <a:rPr lang="tr-TR" dirty="0"/>
              <a:t>Mevcut durumda ihtiyari, tebliğ taslakları uyarınca BAZI MÜKELLEFLER İÇİN 01.01.2019 tarihinden itibaren zorunlu oluyor. </a:t>
            </a:r>
          </a:p>
          <a:p>
            <a:r>
              <a:rPr lang="tr-TR" b="1" dirty="0">
                <a:solidFill>
                  <a:srgbClr val="0070C0"/>
                </a:solidFill>
              </a:rPr>
              <a:t>E-MÜSTAHSİL MAKBUZU:</a:t>
            </a:r>
            <a:r>
              <a:rPr lang="tr-TR" dirty="0">
                <a:solidFill>
                  <a:srgbClr val="0070C0"/>
                </a:solidFill>
              </a:rPr>
              <a:t> </a:t>
            </a:r>
            <a:r>
              <a:rPr lang="tr-TR" dirty="0"/>
              <a:t>Mevcut durumda ihtiyari, tebliğ taslaklarında herhangi bir düzenleme yok.</a:t>
            </a:r>
          </a:p>
          <a:p>
            <a:r>
              <a:rPr lang="tr-TR" b="1" dirty="0">
                <a:solidFill>
                  <a:srgbClr val="0070C0"/>
                </a:solidFill>
              </a:rPr>
              <a:t>E-SERBEST MESLEK MAKBUZU: </a:t>
            </a:r>
            <a:r>
              <a:rPr lang="tr-TR" dirty="0"/>
              <a:t>Mevcut durumda ihtiyari. TASLAK DÜZENLEMELER UYARINCA;</a:t>
            </a:r>
          </a:p>
          <a:p>
            <a:r>
              <a:rPr lang="tr-TR" dirty="0"/>
              <a:t>Serbest meslek erbabı olup, hukuk, muhasebe, denetim, tıp, mimar, mühendislik vb. alanlarında, vekil, danışman, müşavir, denetçi, bilirkişi, arabulucu, aracı, tabip, mimar, mühendis vb. adlar altında serbest meslek faaliyetinde bulunanlardan; </a:t>
            </a:r>
          </a:p>
          <a:p>
            <a:r>
              <a:rPr lang="tr-TR" dirty="0"/>
              <a:t>a) 31/3/2019 tarih itibariyle faaliyetine devam etmekte olanlar 1/7/2019 tarihine, </a:t>
            </a:r>
          </a:p>
          <a:p>
            <a:r>
              <a:rPr lang="tr-TR" dirty="0"/>
              <a:t>b) 1/4/2019 tarihinden (bu tarih dahil) itibaren faaliyetine başlayacak olanlar ise işe başladıkları ayı izleyen 3 üncü ayın sonuna, kadar, e-Serbest Meslek Makbuzu uygulamasına dahil olmaları ve bu tarihlerden itibaren serbest meslek makbuzu belgelerini e-Serbest Meslek Makbuzu olarak düzenlemeleri zorunludur.</a:t>
            </a:r>
          </a:p>
          <a:p>
            <a:pPr marL="0" indent="0">
              <a:buNone/>
            </a:pPr>
            <a:endParaRPr lang="tr-TR" dirty="0"/>
          </a:p>
        </p:txBody>
      </p:sp>
    </p:spTree>
    <p:extLst>
      <p:ext uri="{BB962C8B-B14F-4D97-AF65-F5344CB8AC3E}">
        <p14:creationId xmlns:p14="http://schemas.microsoft.com/office/powerpoint/2010/main" val="3781044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79D59C2-B199-42A5-A922-E88C1F8132E2}"/>
              </a:ext>
            </a:extLst>
          </p:cNvPr>
          <p:cNvSpPr>
            <a:spLocks noGrp="1"/>
          </p:cNvSpPr>
          <p:nvPr>
            <p:ph type="title"/>
          </p:nvPr>
        </p:nvSpPr>
        <p:spPr/>
        <p:txBody>
          <a:bodyPr>
            <a:normAutofit/>
          </a:bodyPr>
          <a:lstStyle/>
          <a:p>
            <a:pPr algn="l"/>
            <a:r>
              <a:rPr lang="tr-TR" b="1" dirty="0">
                <a:solidFill>
                  <a:srgbClr val="FF0000"/>
                </a:solidFill>
              </a:rPr>
              <a:t>7104 sayılı Kanun ile KDV Kanununun 2/5 inci maddesine eklenen ifade:  </a:t>
            </a:r>
          </a:p>
        </p:txBody>
      </p:sp>
      <p:sp>
        <p:nvSpPr>
          <p:cNvPr id="3" name="İçerik Yer Tutucusu 2">
            <a:extLst>
              <a:ext uri="{FF2B5EF4-FFF2-40B4-BE49-F238E27FC236}">
                <a16:creationId xmlns:a16="http://schemas.microsoft.com/office/drawing/2014/main" id="{D1602418-A5D9-4CF1-8144-C7BE73B73B97}"/>
              </a:ext>
            </a:extLst>
          </p:cNvPr>
          <p:cNvSpPr>
            <a:spLocks noGrp="1"/>
          </p:cNvSpPr>
          <p:nvPr>
            <p:ph idx="1"/>
          </p:nvPr>
        </p:nvSpPr>
        <p:spPr/>
        <p:txBody>
          <a:bodyPr/>
          <a:lstStyle/>
          <a:p>
            <a:r>
              <a:rPr lang="tr-TR" dirty="0"/>
              <a:t>Bu kanunun uygulanmasında arsa karşılığı inşaat işlerinde; arsa sahibi tarafından konut veya işyerine karşılık müteahhide arsa payı teslimi, müteahhit tarafından arsa payına karşılık arsa sahibine konut veya işyeri teslimi yapılmış sayılır.</a:t>
            </a:r>
          </a:p>
        </p:txBody>
      </p:sp>
    </p:spTree>
    <p:extLst>
      <p:ext uri="{BB962C8B-B14F-4D97-AF65-F5344CB8AC3E}">
        <p14:creationId xmlns:p14="http://schemas.microsoft.com/office/powerpoint/2010/main" val="6317633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363272" cy="5616624"/>
          </a:xfrm>
        </p:spPr>
        <p:txBody>
          <a:bodyPr>
            <a:normAutofit/>
          </a:bodyPr>
          <a:lstStyle/>
          <a:p>
            <a:pPr marL="0" indent="0">
              <a:buNone/>
            </a:pPr>
            <a:r>
              <a:rPr lang="tr-TR" sz="3800" b="1" dirty="0">
                <a:solidFill>
                  <a:srgbClr val="C00000"/>
                </a:solidFill>
              </a:rPr>
              <a:t>Arsa Sahibi Tarafından Müteahhide Arsa Teslimi </a:t>
            </a:r>
            <a:endParaRPr lang="tr-TR" sz="3800" dirty="0">
              <a:solidFill>
                <a:srgbClr val="C00000"/>
              </a:solidFill>
            </a:endParaRPr>
          </a:p>
          <a:p>
            <a:pPr marL="0" indent="0">
              <a:buNone/>
            </a:pPr>
            <a:r>
              <a:rPr lang="tr-TR" dirty="0"/>
              <a:t>Arsanın bir iktisadi işletmeye dahil olması veya arsa sahibinin arsa alım satımını mutat ve sürekli bir faaliyet olarak sürdürmesi halinde, konut veya işyeri karşılığı müteahhide yapılan bu arsa teslimi KDV’ye tabidir. </a:t>
            </a:r>
          </a:p>
          <a:p>
            <a:pPr marL="0" indent="0">
              <a:buNone/>
            </a:pPr>
            <a:r>
              <a:rPr lang="tr-TR" dirty="0"/>
              <a:t>Ancak arsa sahibinin, gerçek usulde mükellefiyetini gerektirmeyecek şekilde, arızi bir faaliyet olarak arsasını daire veya işyeri karşılığında müteahhide tesliminde vergi uygulanmaz. </a:t>
            </a:r>
          </a:p>
          <a:p>
            <a:pPr marL="0" indent="0">
              <a:buNone/>
            </a:pPr>
            <a:endParaRPr lang="tr-TR" dirty="0"/>
          </a:p>
          <a:p>
            <a:pPr marL="0" indent="0">
              <a:buNone/>
            </a:pPr>
            <a:r>
              <a:rPr lang="tr-TR" sz="3800" b="1" dirty="0">
                <a:solidFill>
                  <a:srgbClr val="C00000"/>
                </a:solidFill>
              </a:rPr>
              <a:t>Müteahhit Tarafından Arsa Sahibine Konut veya İşyeri Teslimi </a:t>
            </a:r>
          </a:p>
          <a:p>
            <a:pPr marL="0" indent="0">
              <a:buNone/>
            </a:pPr>
            <a:r>
              <a:rPr lang="tr-TR" dirty="0"/>
              <a:t>Müteahhit tarafından arsa sahibine arsanın karşılığı olarak yapılan teslimlerde, </a:t>
            </a:r>
            <a:r>
              <a:rPr lang="tr-TR" b="1" dirty="0"/>
              <a:t>emsal bedel </a:t>
            </a:r>
            <a:r>
              <a:rPr lang="tr-TR" dirty="0"/>
              <a:t>üzerinden KDV uygulanır. </a:t>
            </a:r>
          </a:p>
        </p:txBody>
      </p:sp>
    </p:spTree>
    <p:extLst>
      <p:ext uri="{BB962C8B-B14F-4D97-AF65-F5344CB8AC3E}">
        <p14:creationId xmlns:p14="http://schemas.microsoft.com/office/powerpoint/2010/main" val="1903047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solidFill>
                  <a:srgbClr val="C00000"/>
                </a:solidFill>
                <a:effectLst>
                  <a:outerShdw blurRad="38100" dist="38100" dir="2700000" algn="tl">
                    <a:srgbClr val="000000">
                      <a:alpha val="43137"/>
                    </a:srgbClr>
                  </a:outerShdw>
                </a:effectLst>
              </a:rPr>
              <a:t>Arsa Karşılığı İnşaat İşlerinde Vergiyi Doğuran Olay</a:t>
            </a:r>
          </a:p>
        </p:txBody>
      </p:sp>
      <p:sp>
        <p:nvSpPr>
          <p:cNvPr id="3" name="İçerik Yer Tutucusu 2"/>
          <p:cNvSpPr>
            <a:spLocks noGrp="1"/>
          </p:cNvSpPr>
          <p:nvPr>
            <p:ph idx="1"/>
          </p:nvPr>
        </p:nvSpPr>
        <p:spPr>
          <a:xfrm>
            <a:off x="457200" y="1772816"/>
            <a:ext cx="8229600" cy="3168352"/>
          </a:xfrm>
        </p:spPr>
        <p:txBody>
          <a:bodyPr>
            <a:normAutofit fontScale="92500"/>
          </a:bodyPr>
          <a:lstStyle/>
          <a:p>
            <a:r>
              <a:rPr lang="tr-TR" dirty="0"/>
              <a:t>Arsa karşılığı inşaat işlerinde vergiyi doğuran olay, </a:t>
            </a:r>
            <a:r>
              <a:rPr lang="tr-TR" b="1" dirty="0"/>
              <a:t>müteahhidin arsa karşılığı konut, işyeri gibi bağımsız birimleri arsa sahibine teslimiyle gerçekleşmektedir.</a:t>
            </a:r>
          </a:p>
          <a:p>
            <a:endParaRPr lang="tr-TR" b="1" dirty="0"/>
          </a:p>
          <a:p>
            <a:r>
              <a:rPr lang="tr-TR" dirty="0"/>
              <a:t>Bu tarih itibariyle arsa açısından da vergiyi doğuran olay vuku bulmaktadır. </a:t>
            </a:r>
          </a:p>
          <a:p>
            <a:endParaRPr lang="tr-TR" dirty="0"/>
          </a:p>
          <a:p>
            <a:r>
              <a:rPr lang="tr-TR" b="1" dirty="0"/>
              <a:t>Taşınmazda teslim kural olarak tapuya tescil ile gerçekleşmekle birlikte, tapuya tescilden önce bağımsız birimlerin alıcının tasarrufuna terk edilmesi (Kullanıma başlama) durumunda da vergiyi doğuran olay gerçekleşmektedir. </a:t>
            </a:r>
            <a:endParaRPr lang="tr-TR" dirty="0"/>
          </a:p>
        </p:txBody>
      </p:sp>
      <p:sp>
        <p:nvSpPr>
          <p:cNvPr id="5" name="Yuvarlatılmış Dikdörtgen 4"/>
          <p:cNvSpPr/>
          <p:nvPr/>
        </p:nvSpPr>
        <p:spPr>
          <a:xfrm>
            <a:off x="484902" y="4653136"/>
            <a:ext cx="8263561" cy="1728192"/>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t>Arsa sahibinin arsa tesliminin ticari nitelikli olması durumunda arsa için, müteahhidin ise arsa sahibine teslim ettiği bağımsız birimler için, vergiyi doğuran olayın vuku bulduğu tarih itibariyle eş zamanlı olarak fatura düzenlemesi gerekmektedir. </a:t>
            </a:r>
          </a:p>
        </p:txBody>
      </p:sp>
    </p:spTree>
    <p:extLst>
      <p:ext uri="{BB962C8B-B14F-4D97-AF65-F5344CB8AC3E}">
        <p14:creationId xmlns:p14="http://schemas.microsoft.com/office/powerpoint/2010/main" val="36992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E4C9DE3-183A-451F-8812-82BD5FAE9DA8}"/>
              </a:ext>
            </a:extLst>
          </p:cNvPr>
          <p:cNvSpPr>
            <a:spLocks noGrp="1"/>
          </p:cNvSpPr>
          <p:nvPr>
            <p:ph type="title"/>
          </p:nvPr>
        </p:nvSpPr>
        <p:spPr/>
        <p:txBody>
          <a:bodyPr>
            <a:normAutofit/>
          </a:bodyPr>
          <a:lstStyle/>
          <a:p>
            <a:r>
              <a:rPr lang="tr-TR" b="1" dirty="0">
                <a:solidFill>
                  <a:srgbClr val="FF0000"/>
                </a:solidFill>
              </a:rPr>
              <a:t>Müteahhit Tarafından Arsa Sahibine Konut veya İşyeri Teslimi</a:t>
            </a:r>
          </a:p>
        </p:txBody>
      </p:sp>
      <p:sp>
        <p:nvSpPr>
          <p:cNvPr id="3" name="İçerik Yer Tutucusu 2">
            <a:extLst>
              <a:ext uri="{FF2B5EF4-FFF2-40B4-BE49-F238E27FC236}">
                <a16:creationId xmlns:a16="http://schemas.microsoft.com/office/drawing/2014/main" id="{D8C9A09C-A13D-4AC5-ADEB-15F6DF2BE69A}"/>
              </a:ext>
            </a:extLst>
          </p:cNvPr>
          <p:cNvSpPr>
            <a:spLocks noGrp="1"/>
          </p:cNvSpPr>
          <p:nvPr>
            <p:ph idx="1"/>
          </p:nvPr>
        </p:nvSpPr>
        <p:spPr>
          <a:xfrm>
            <a:off x="457200" y="1600200"/>
            <a:ext cx="8229600" cy="4853136"/>
          </a:xfrm>
        </p:spPr>
        <p:txBody>
          <a:bodyPr>
            <a:normAutofit/>
          </a:bodyPr>
          <a:lstStyle/>
          <a:p>
            <a:endParaRPr lang="tr-TR" dirty="0"/>
          </a:p>
          <a:p>
            <a:r>
              <a:rPr lang="tr-TR" dirty="0"/>
              <a:t>3065 sayılı Kanunun 27 </a:t>
            </a:r>
            <a:r>
              <a:rPr lang="tr-TR" dirty="0" err="1"/>
              <a:t>nci</a:t>
            </a:r>
            <a:r>
              <a:rPr lang="tr-TR" dirty="0"/>
              <a:t> maddesinin 6 </a:t>
            </a:r>
            <a:r>
              <a:rPr lang="tr-TR" dirty="0" err="1"/>
              <a:t>ncı</a:t>
            </a:r>
            <a:r>
              <a:rPr lang="tr-TR" dirty="0"/>
              <a:t> fıkrasında, arsa karşılığı inşaat işlerine ilişkin bedelin tespitinde, müteahhit tarafından arsa sahibine bırakılan konut veya işyerinin, 213sayılı Kanunun 267 </a:t>
            </a:r>
            <a:r>
              <a:rPr lang="tr-TR" dirty="0" err="1"/>
              <a:t>nci</a:t>
            </a:r>
            <a:r>
              <a:rPr lang="tr-TR" dirty="0"/>
              <a:t> maddesinin ikinci fıkrasında yer alan </a:t>
            </a:r>
            <a:r>
              <a:rPr lang="tr-TR" b="1" u="sng" dirty="0">
                <a:solidFill>
                  <a:srgbClr val="0070C0"/>
                </a:solidFill>
              </a:rPr>
              <a:t>ikinci sıradaki maliyet bedeli esasına göre </a:t>
            </a:r>
            <a:r>
              <a:rPr lang="tr-TR" dirty="0"/>
              <a:t>belirlenen tutarının esas alınacağı hüküm altına alınmıştır.</a:t>
            </a:r>
          </a:p>
          <a:p>
            <a:endParaRPr lang="tr-TR" dirty="0"/>
          </a:p>
          <a:p>
            <a:r>
              <a:rPr lang="tr-TR" dirty="0"/>
              <a:t>213 sayılı Kanunun 267 </a:t>
            </a:r>
            <a:r>
              <a:rPr lang="tr-TR" dirty="0" err="1"/>
              <a:t>nci</a:t>
            </a:r>
            <a:r>
              <a:rPr lang="tr-TR" dirty="0"/>
              <a:t> maddesinin ikinci fıkrasına göre, maliyet bedeli esasında emsal bedeli belli edilecek malın, maliyet bedeli bilinir veya çıkarılması mümkün olursa, mükellef bu maliyet bedeline, toptan satışlar için %5, perakende satışlar için %10 ilave etmek suretiyle emsal bedelini bizzat belli etmektedir.</a:t>
            </a:r>
          </a:p>
          <a:p>
            <a:endParaRPr lang="tr-TR" dirty="0"/>
          </a:p>
        </p:txBody>
      </p:sp>
    </p:spTree>
    <p:extLst>
      <p:ext uri="{BB962C8B-B14F-4D97-AF65-F5344CB8AC3E}">
        <p14:creationId xmlns:p14="http://schemas.microsoft.com/office/powerpoint/2010/main" val="26594133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E4C9DE3-183A-451F-8812-82BD5FAE9DA8}"/>
              </a:ext>
            </a:extLst>
          </p:cNvPr>
          <p:cNvSpPr>
            <a:spLocks noGrp="1"/>
          </p:cNvSpPr>
          <p:nvPr>
            <p:ph type="title"/>
          </p:nvPr>
        </p:nvSpPr>
        <p:spPr/>
        <p:txBody>
          <a:bodyPr>
            <a:normAutofit/>
          </a:bodyPr>
          <a:lstStyle/>
          <a:p>
            <a:r>
              <a:rPr lang="tr-TR" b="1" dirty="0">
                <a:solidFill>
                  <a:srgbClr val="FF0000"/>
                </a:solidFill>
              </a:rPr>
              <a:t>Müteahhit Tarafından Arsa Sahibine Konut veya İşyeri Teslimi</a:t>
            </a:r>
          </a:p>
        </p:txBody>
      </p:sp>
      <p:sp>
        <p:nvSpPr>
          <p:cNvPr id="3" name="İçerik Yer Tutucusu 2">
            <a:extLst>
              <a:ext uri="{FF2B5EF4-FFF2-40B4-BE49-F238E27FC236}">
                <a16:creationId xmlns:a16="http://schemas.microsoft.com/office/drawing/2014/main" id="{D8C9A09C-A13D-4AC5-ADEB-15F6DF2BE69A}"/>
              </a:ext>
            </a:extLst>
          </p:cNvPr>
          <p:cNvSpPr>
            <a:spLocks noGrp="1"/>
          </p:cNvSpPr>
          <p:nvPr>
            <p:ph idx="1"/>
          </p:nvPr>
        </p:nvSpPr>
        <p:spPr/>
        <p:txBody>
          <a:bodyPr>
            <a:normAutofit fontScale="77500" lnSpcReduction="20000"/>
          </a:bodyPr>
          <a:lstStyle/>
          <a:p>
            <a:endParaRPr lang="tr-TR" dirty="0"/>
          </a:p>
          <a:p>
            <a:r>
              <a:rPr lang="tr-TR" dirty="0"/>
              <a:t>Buna göre, müteahhit tarafından arsa sahibine arsa payının karşılığı olarak yapılan konut veya işyeri teslimlerinde, konut veya işyerinin 213 sayılı Kanunun 267 </a:t>
            </a:r>
            <a:r>
              <a:rPr lang="tr-TR" dirty="0" err="1"/>
              <a:t>nci</a:t>
            </a:r>
            <a:r>
              <a:rPr lang="tr-TR" dirty="0"/>
              <a:t> maddesinin ikinci fıkrasında yer alan ikinci sıradaki maliyet bedeli esasına göre belirlenen tutarı üzerinden KDV uygulanır. 3065 sayılı Kanunun 27 </a:t>
            </a:r>
            <a:r>
              <a:rPr lang="tr-TR" dirty="0" err="1"/>
              <a:t>nci</a:t>
            </a:r>
            <a:r>
              <a:rPr lang="tr-TR" dirty="0"/>
              <a:t> maddesinin 4 üncü fıkrasına göre, katma değer vergisi uygulaması bakımından emsal bedelin tayininde genel idare giderleri ve genel giderlerden mamule düşen hissenin bedele katılması mecburi olduğundan, genel idare giderleri ve genel giderlerden konut veya işyerine düşen hissenin arsa karşılığı inşaat işlerine ilişkin bedele dahil edilmesi gerekmektedir.</a:t>
            </a:r>
          </a:p>
          <a:p>
            <a:endParaRPr lang="tr-TR" dirty="0"/>
          </a:p>
          <a:p>
            <a:r>
              <a:rPr lang="tr-TR" sz="3800" b="1" dirty="0">
                <a:solidFill>
                  <a:srgbClr val="0070C0"/>
                </a:solidFill>
              </a:rPr>
              <a:t>Ayrıca, arsa sahibine kalacak konut veya işyerlerine ilişkin arsa payının müteahhide devri söz konusu olmadığından, arsa sahibine bırakılacak konut veya işyerlerinin </a:t>
            </a:r>
            <a:r>
              <a:rPr lang="tr-TR" sz="3800" b="1" u="sng" dirty="0">
                <a:solidFill>
                  <a:srgbClr val="0070C0"/>
                </a:solidFill>
              </a:rPr>
              <a:t>maliyet bedelinin tespitinde arsa payı dikkate alınmayacaktır.</a:t>
            </a:r>
          </a:p>
          <a:p>
            <a:endParaRPr lang="tr-TR" dirty="0"/>
          </a:p>
        </p:txBody>
      </p:sp>
    </p:spTree>
    <p:extLst>
      <p:ext uri="{BB962C8B-B14F-4D97-AF65-F5344CB8AC3E}">
        <p14:creationId xmlns:p14="http://schemas.microsoft.com/office/powerpoint/2010/main" val="4183178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398704" y="1679519"/>
            <a:ext cx="3456384" cy="93610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rPr>
              <a:t>ARSA MALİYETİ</a:t>
            </a:r>
          </a:p>
        </p:txBody>
      </p:sp>
      <p:sp>
        <p:nvSpPr>
          <p:cNvPr id="5" name="Artı 4"/>
          <p:cNvSpPr/>
          <p:nvPr/>
        </p:nvSpPr>
        <p:spPr>
          <a:xfrm>
            <a:off x="4202114" y="1895543"/>
            <a:ext cx="576064" cy="576064"/>
          </a:xfrm>
          <a:prstGeom prst="mathPlus">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effectLst>
                <a:outerShdw blurRad="38100" dist="38100" dir="2700000" algn="tl">
                  <a:srgbClr val="000000">
                    <a:alpha val="43137"/>
                  </a:srgbClr>
                </a:outerShdw>
              </a:effectLst>
            </a:endParaRPr>
          </a:p>
        </p:txBody>
      </p:sp>
      <p:sp>
        <p:nvSpPr>
          <p:cNvPr id="6" name="Yuvarlatılmış Dikdörtgen 5"/>
          <p:cNvSpPr/>
          <p:nvPr/>
        </p:nvSpPr>
        <p:spPr>
          <a:xfrm>
            <a:off x="5079224" y="1679519"/>
            <a:ext cx="3456384" cy="936104"/>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rPr>
              <a:t>İNŞAAT MALİYETİ</a:t>
            </a:r>
          </a:p>
        </p:txBody>
      </p:sp>
      <p:sp>
        <p:nvSpPr>
          <p:cNvPr id="7" name="Aşağı Ok 6"/>
          <p:cNvSpPr/>
          <p:nvPr/>
        </p:nvSpPr>
        <p:spPr>
          <a:xfrm>
            <a:off x="1728744" y="2709692"/>
            <a:ext cx="796303" cy="489204"/>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effectLst>
                <a:outerShdw blurRad="38100" dist="38100" dir="2700000" algn="tl">
                  <a:srgbClr val="000000">
                    <a:alpha val="43137"/>
                  </a:srgbClr>
                </a:outerShdw>
              </a:effectLst>
            </a:endParaRPr>
          </a:p>
        </p:txBody>
      </p:sp>
      <p:sp>
        <p:nvSpPr>
          <p:cNvPr id="8" name="Aşağı Ok 7"/>
          <p:cNvSpPr/>
          <p:nvPr/>
        </p:nvSpPr>
        <p:spPr>
          <a:xfrm>
            <a:off x="6386797" y="2709692"/>
            <a:ext cx="841238" cy="489204"/>
          </a:xfrm>
          <a:prstGeom prst="downArrow">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effectLst>
                <a:outerShdw blurRad="38100" dist="38100" dir="2700000" algn="tl">
                  <a:srgbClr val="000000">
                    <a:alpha val="43137"/>
                  </a:srgbClr>
                </a:outerShdw>
              </a:effectLst>
            </a:endParaRPr>
          </a:p>
        </p:txBody>
      </p:sp>
      <p:sp>
        <p:nvSpPr>
          <p:cNvPr id="3" name="Yuvarlatılmış Dikdörtgen 2"/>
          <p:cNvSpPr/>
          <p:nvPr/>
        </p:nvSpPr>
        <p:spPr>
          <a:xfrm>
            <a:off x="506716" y="3356992"/>
            <a:ext cx="3240360" cy="1385468"/>
          </a:xfrm>
          <a:prstGeom prst="roundRect">
            <a:avLst/>
          </a:prstGeo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Arsa sahibine  verilen dairelerin</a:t>
            </a:r>
          </a:p>
          <a:p>
            <a:pPr algn="ctr"/>
            <a:r>
              <a:rPr lang="tr-TR" sz="2400" b="1" dirty="0">
                <a:solidFill>
                  <a:schemeClr val="tx1"/>
                </a:solidFill>
              </a:rPr>
              <a:t>İnşaat Maliyeti</a:t>
            </a:r>
          </a:p>
        </p:txBody>
      </p:sp>
      <p:sp>
        <p:nvSpPr>
          <p:cNvPr id="12" name="Yuvarlatılmış Dikdörtgen 11"/>
          <p:cNvSpPr/>
          <p:nvPr/>
        </p:nvSpPr>
        <p:spPr>
          <a:xfrm>
            <a:off x="5187236" y="3349618"/>
            <a:ext cx="3240360" cy="1385468"/>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Arsa sahibine  verilen dairelerin inşaat maliyeti</a:t>
            </a:r>
          </a:p>
        </p:txBody>
      </p:sp>
      <p:sp>
        <p:nvSpPr>
          <p:cNvPr id="13" name="Yuvarlatılmış Dikdörtgen 12"/>
          <p:cNvSpPr/>
          <p:nvPr/>
        </p:nvSpPr>
        <p:spPr>
          <a:xfrm>
            <a:off x="5270673" y="5351927"/>
            <a:ext cx="3240360" cy="1385468"/>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Müteahhitte kalan dairelerin inşaat maliyeti</a:t>
            </a:r>
          </a:p>
        </p:txBody>
      </p:sp>
      <p:sp>
        <p:nvSpPr>
          <p:cNvPr id="14" name="Artı 13"/>
          <p:cNvSpPr/>
          <p:nvPr/>
        </p:nvSpPr>
        <p:spPr>
          <a:xfrm>
            <a:off x="6602821" y="4775863"/>
            <a:ext cx="576064" cy="576064"/>
          </a:xfrm>
          <a:prstGeom prst="mathPlus">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effectLst>
                <a:outerShdw blurRad="38100" dist="38100" dir="2700000" algn="tl">
                  <a:srgbClr val="000000">
                    <a:alpha val="43137"/>
                  </a:srgbClr>
                </a:outerShdw>
              </a:effectLst>
            </a:endParaRPr>
          </a:p>
        </p:txBody>
      </p:sp>
      <p:sp>
        <p:nvSpPr>
          <p:cNvPr id="9" name="Yuvarlatılmış Dikdörtgen 8"/>
          <p:cNvSpPr/>
          <p:nvPr/>
        </p:nvSpPr>
        <p:spPr>
          <a:xfrm>
            <a:off x="398704" y="188640"/>
            <a:ext cx="8136904" cy="1224136"/>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bg1"/>
                </a:solidFill>
                <a:effectLst>
                  <a:outerShdw blurRad="38100" dist="38100" dir="2700000" algn="tl">
                    <a:srgbClr val="000000">
                      <a:alpha val="43137"/>
                    </a:srgbClr>
                  </a:outerShdw>
                </a:effectLst>
              </a:rPr>
              <a:t>ARSA KARŞILIĞI İNŞAAT İŞLERİNDE TOPLAM MALİYET</a:t>
            </a:r>
            <a:endParaRPr lang="tr-TR" sz="4000" dirty="0">
              <a:solidFill>
                <a:schemeClr val="bg1"/>
              </a:solidFill>
              <a:effectLst>
                <a:outerShdw blurRad="38100" dist="38100" dir="2700000" algn="tl">
                  <a:srgbClr val="000000">
                    <a:alpha val="43137"/>
                  </a:srgbClr>
                </a:outerShdw>
              </a:effectLst>
            </a:endParaRPr>
          </a:p>
        </p:txBody>
      </p:sp>
      <p:sp>
        <p:nvSpPr>
          <p:cNvPr id="15" name="Yuvarlatılmış Dikdörtgen 14"/>
          <p:cNvSpPr/>
          <p:nvPr/>
        </p:nvSpPr>
        <p:spPr>
          <a:xfrm>
            <a:off x="467544" y="5373216"/>
            <a:ext cx="3240360" cy="1385468"/>
          </a:xfrm>
          <a:prstGeom prst="roundRect">
            <a:avLst/>
          </a:prstGeo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Arsa sahibine verilen nakit toplamı</a:t>
            </a:r>
          </a:p>
        </p:txBody>
      </p:sp>
      <p:sp>
        <p:nvSpPr>
          <p:cNvPr id="16" name="Artı 15"/>
          <p:cNvSpPr/>
          <p:nvPr/>
        </p:nvSpPr>
        <p:spPr>
          <a:xfrm>
            <a:off x="1799692" y="4797152"/>
            <a:ext cx="576064" cy="576064"/>
          </a:xfrm>
          <a:prstGeom prst="mathPlus">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871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12" grpId="0" animBg="1"/>
      <p:bldP spid="13" grpId="0" animBg="1"/>
      <p:bldP spid="14" grpId="0" animBg="1"/>
      <p:bldP spid="1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tr-TR" b="1" dirty="0">
                <a:solidFill>
                  <a:schemeClr val="bg1"/>
                </a:solidFill>
              </a:rPr>
              <a:t>Örnek Uygulama :</a:t>
            </a:r>
          </a:p>
        </p:txBody>
      </p:sp>
      <p:sp>
        <p:nvSpPr>
          <p:cNvPr id="3" name="İçerik Yer Tutucusu 2"/>
          <p:cNvSpPr>
            <a:spLocks noGrp="1"/>
          </p:cNvSpPr>
          <p:nvPr>
            <p:ph idx="1"/>
          </p:nvPr>
        </p:nvSpPr>
        <p:spPr>
          <a:xfrm>
            <a:off x="457200" y="1700808"/>
            <a:ext cx="8229600" cy="4425355"/>
          </a:xfrm>
        </p:spPr>
        <p:txBody>
          <a:bodyPr>
            <a:normAutofit/>
          </a:bodyPr>
          <a:lstStyle/>
          <a:p>
            <a:pPr marL="0" indent="0">
              <a:buNone/>
            </a:pPr>
            <a:r>
              <a:rPr lang="tr-TR" dirty="0"/>
              <a:t>Müteahhit firma (G) İnşaat Ltd. Şti. ile arsa sahibi Bayan (H) arasında arsa karşılığı inşaat sözleşme si düzenleniş olup; sözleşme uyarınca inşa edilecek olan 100 adet dairenin 40 adedi arsa sahibine bırakılacaktır.</a:t>
            </a:r>
          </a:p>
          <a:p>
            <a:pPr marL="0" indent="0">
              <a:buNone/>
            </a:pPr>
            <a:endParaRPr lang="tr-TR" dirty="0"/>
          </a:p>
          <a:p>
            <a:pPr marL="0" indent="0">
              <a:buNone/>
            </a:pPr>
            <a:r>
              <a:rPr lang="tr-TR" dirty="0"/>
              <a:t>İnşa edilecek dairelerin tamamının net kullanım alanları 100 m2’dir  ve inşaat özellikleri aynıdır.</a:t>
            </a:r>
          </a:p>
          <a:p>
            <a:pPr marL="0" indent="0">
              <a:buNone/>
            </a:pPr>
            <a:endParaRPr lang="tr-TR" dirty="0"/>
          </a:p>
        </p:txBody>
      </p:sp>
    </p:spTree>
    <p:extLst>
      <p:ext uri="{BB962C8B-B14F-4D97-AF65-F5344CB8AC3E}">
        <p14:creationId xmlns:p14="http://schemas.microsoft.com/office/powerpoint/2010/main" val="3427352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346050"/>
          </a:xfrm>
        </p:spPr>
        <p:txBody>
          <a:bodyPr>
            <a:noAutofit/>
          </a:bodyPr>
          <a:lstStyle/>
          <a:p>
            <a:pPr algn="l"/>
            <a:r>
              <a:rPr lang="tr-TR" sz="2400" b="1" dirty="0">
                <a:solidFill>
                  <a:srgbClr val="C00000"/>
                </a:solidFill>
              </a:rPr>
              <a:t>Örnek Uygulama (Veriler) :</a:t>
            </a:r>
          </a:p>
        </p:txBody>
      </p:sp>
      <p:sp>
        <p:nvSpPr>
          <p:cNvPr id="3" name="İçerik Yer Tutucusu 2"/>
          <p:cNvSpPr>
            <a:spLocks noGrp="1"/>
          </p:cNvSpPr>
          <p:nvPr>
            <p:ph idx="1"/>
          </p:nvPr>
        </p:nvSpPr>
        <p:spPr>
          <a:xfrm>
            <a:off x="457200" y="836712"/>
            <a:ext cx="8229600" cy="5472608"/>
          </a:xfrm>
        </p:spPr>
        <p:txBody>
          <a:bodyPr>
            <a:normAutofit fontScale="92500" lnSpcReduction="20000"/>
          </a:bodyPr>
          <a:lstStyle/>
          <a:p>
            <a:pPr marL="0" indent="0">
              <a:buNone/>
            </a:pPr>
            <a:r>
              <a:rPr lang="tr-TR" dirty="0"/>
              <a:t>İnşa edilen toplam </a:t>
            </a:r>
            <a:r>
              <a:rPr lang="tr-TR" b="1" dirty="0"/>
              <a:t>100 adet daire </a:t>
            </a:r>
            <a:r>
              <a:rPr lang="tr-TR" dirty="0"/>
              <a:t>için gerçekleşen </a:t>
            </a:r>
            <a:r>
              <a:rPr lang="tr-TR" b="1" dirty="0"/>
              <a:t>toplam inşaat maliyetleri </a:t>
            </a:r>
            <a:r>
              <a:rPr lang="tr-TR" dirty="0"/>
              <a:t>şöyledir:</a:t>
            </a:r>
          </a:p>
          <a:p>
            <a:endParaRPr lang="tr-TR" dirty="0"/>
          </a:p>
          <a:p>
            <a:r>
              <a:rPr lang="tr-TR" dirty="0"/>
              <a:t>İnşaat Malzemesi		: 6.000.000 TL</a:t>
            </a:r>
          </a:p>
          <a:p>
            <a:r>
              <a:rPr lang="tr-TR" dirty="0"/>
              <a:t>Direk İşçilik Giderleri		: 3.000.000 TL</a:t>
            </a:r>
          </a:p>
          <a:p>
            <a:r>
              <a:rPr lang="tr-TR" dirty="0"/>
              <a:t>Genel Üretim Giderleri	: 1.000.000 TL</a:t>
            </a:r>
          </a:p>
          <a:p>
            <a:endParaRPr lang="tr-TR" b="1" dirty="0"/>
          </a:p>
          <a:p>
            <a:r>
              <a:rPr lang="tr-TR" b="1" dirty="0"/>
              <a:t>TOPLAM	: 10.000.000 TL</a:t>
            </a:r>
          </a:p>
          <a:p>
            <a:endParaRPr lang="tr-TR" dirty="0"/>
          </a:p>
          <a:p>
            <a:pPr marL="0" indent="0">
              <a:buNone/>
            </a:pPr>
            <a:r>
              <a:rPr lang="tr-TR" dirty="0"/>
              <a:t>Alınan inşaat malzemelerinin tamamı kullanılmıştır.</a:t>
            </a:r>
          </a:p>
          <a:p>
            <a:pPr marL="0" indent="0">
              <a:buNone/>
            </a:pPr>
            <a:endParaRPr lang="tr-TR" dirty="0"/>
          </a:p>
          <a:p>
            <a:pPr marL="0" indent="0">
              <a:buNone/>
            </a:pPr>
            <a:r>
              <a:rPr lang="tr-TR" dirty="0"/>
              <a:t>Dairelerin tamamı KDV hariç </a:t>
            </a:r>
            <a:r>
              <a:rPr lang="tr-TR" b="1" dirty="0"/>
              <a:t>200.000 TL </a:t>
            </a:r>
            <a:r>
              <a:rPr lang="tr-TR" dirty="0"/>
              <a:t>birim bedelle satılmıştır.</a:t>
            </a:r>
          </a:p>
          <a:p>
            <a:pPr marL="0" indent="0">
              <a:buNone/>
            </a:pPr>
            <a:endParaRPr lang="tr-TR" dirty="0"/>
          </a:p>
          <a:p>
            <a:pPr marL="0" indent="0">
              <a:buNone/>
            </a:pPr>
            <a:r>
              <a:rPr lang="tr-TR" sz="3500" b="1" dirty="0">
                <a:solidFill>
                  <a:srgbClr val="FF0000"/>
                </a:solidFill>
              </a:rPr>
              <a:t>NOT: Örneğin çözümünde kolaylık sağlaması açısından muhasebe kayıtları toplulaştırılmış şekilde yapılmış ve bazı detaylar ihmal edilmiştir.</a:t>
            </a:r>
          </a:p>
        </p:txBody>
      </p:sp>
    </p:spTree>
    <p:extLst>
      <p:ext uri="{BB962C8B-B14F-4D97-AF65-F5344CB8AC3E}">
        <p14:creationId xmlns:p14="http://schemas.microsoft.com/office/powerpoint/2010/main" val="4743067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346050"/>
          </a:xfrm>
        </p:spPr>
        <p:txBody>
          <a:bodyPr>
            <a:noAutofit/>
          </a:bodyPr>
          <a:lstStyle/>
          <a:p>
            <a:pPr algn="l"/>
            <a:r>
              <a:rPr lang="tr-TR" sz="2400" b="1" dirty="0">
                <a:solidFill>
                  <a:srgbClr val="C00000"/>
                </a:solidFill>
              </a:rPr>
              <a:t>Örnek Uygulama :</a:t>
            </a:r>
          </a:p>
        </p:txBody>
      </p:sp>
      <p:graphicFrame>
        <p:nvGraphicFramePr>
          <p:cNvPr id="4" name="Tablo 3"/>
          <p:cNvGraphicFramePr>
            <a:graphicFrameLocks noGrp="1"/>
          </p:cNvGraphicFramePr>
          <p:nvPr>
            <p:extLst/>
          </p:nvPr>
        </p:nvGraphicFramePr>
        <p:xfrm>
          <a:off x="467544" y="692696"/>
          <a:ext cx="8208912" cy="202882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161638">
                  <a:extLst>
                    <a:ext uri="{9D8B030D-6E8A-4147-A177-3AD203B41FA5}">
                      <a16:colId xmlns:a16="http://schemas.microsoft.com/office/drawing/2014/main" val="20000"/>
                    </a:ext>
                  </a:extLst>
                </a:gridCol>
                <a:gridCol w="4181899">
                  <a:extLst>
                    <a:ext uri="{9D8B030D-6E8A-4147-A177-3AD203B41FA5}">
                      <a16:colId xmlns:a16="http://schemas.microsoft.com/office/drawing/2014/main" val="20001"/>
                    </a:ext>
                  </a:extLst>
                </a:gridCol>
                <a:gridCol w="1471409">
                  <a:extLst>
                    <a:ext uri="{9D8B030D-6E8A-4147-A177-3AD203B41FA5}">
                      <a16:colId xmlns:a16="http://schemas.microsoft.com/office/drawing/2014/main" val="20002"/>
                    </a:ext>
                  </a:extLst>
                </a:gridCol>
                <a:gridCol w="1393966">
                  <a:extLst>
                    <a:ext uri="{9D8B030D-6E8A-4147-A177-3AD203B41FA5}">
                      <a16:colId xmlns:a16="http://schemas.microsoft.com/office/drawing/2014/main" val="20003"/>
                    </a:ext>
                  </a:extLst>
                </a:gridCol>
              </a:tblGrid>
              <a:tr h="288032">
                <a:tc gridSpan="2">
                  <a:txBody>
                    <a:bodyPr/>
                    <a:lstStyle/>
                    <a:p>
                      <a:pPr algn="ctr"/>
                      <a:r>
                        <a:rPr lang="tr-TR" dirty="0"/>
                        <a:t>Açıklama</a:t>
                      </a:r>
                    </a:p>
                  </a:txBody>
                  <a:tcPr anchor="ctr"/>
                </a:tc>
                <a:tc hMerge="1">
                  <a:txBody>
                    <a:bodyPr/>
                    <a:lstStyle/>
                    <a:p>
                      <a:endParaRPr lang="tr-TR"/>
                    </a:p>
                  </a:txBody>
                  <a:tcPr/>
                </a:tc>
                <a:tc>
                  <a:txBody>
                    <a:bodyPr/>
                    <a:lstStyle/>
                    <a:p>
                      <a:pPr algn="ctr"/>
                      <a:r>
                        <a:rPr lang="tr-TR" dirty="0"/>
                        <a:t>Borç</a:t>
                      </a:r>
                    </a:p>
                  </a:txBody>
                  <a:tcPr anchor="ctr"/>
                </a:tc>
                <a:tc>
                  <a:txBody>
                    <a:bodyPr/>
                    <a:lstStyle/>
                    <a:p>
                      <a:pPr algn="ctr"/>
                      <a:r>
                        <a:rPr lang="tr-TR" dirty="0"/>
                        <a:t>Alacak</a:t>
                      </a:r>
                    </a:p>
                  </a:txBody>
                  <a:tcPr anchor="ctr"/>
                </a:tc>
                <a:extLst>
                  <a:ext uri="{0D108BD9-81ED-4DB2-BD59-A6C34878D82A}">
                    <a16:rowId xmlns:a16="http://schemas.microsoft.com/office/drawing/2014/main" val="10000"/>
                  </a:ext>
                </a:extLst>
              </a:tr>
              <a:tr h="426328">
                <a:tc gridSpan="2">
                  <a:txBody>
                    <a:bodyPr/>
                    <a:lstStyle/>
                    <a:p>
                      <a:pPr marL="0" indent="0">
                        <a:buNone/>
                      </a:pPr>
                      <a:r>
                        <a:rPr lang="tr-TR" sz="2400" b="1" baseline="0" dirty="0"/>
                        <a:t>150.</a:t>
                      </a:r>
                      <a:r>
                        <a:rPr lang="tr-TR" b="1" baseline="0" dirty="0"/>
                        <a:t> İLK MADDE VE MALZEME  </a:t>
                      </a:r>
                      <a:endParaRPr lang="tr-TR" b="1" dirty="0"/>
                    </a:p>
                  </a:txBody>
                  <a:tcPr anchor="ctr">
                    <a:solidFill>
                      <a:schemeClr val="accent5">
                        <a:lumMod val="20000"/>
                        <a:lumOff val="80000"/>
                      </a:schemeClr>
                    </a:solidFill>
                  </a:tcPr>
                </a:tc>
                <a:tc hMerge="1">
                  <a:txBody>
                    <a:bodyPr/>
                    <a:lstStyle/>
                    <a:p>
                      <a:endParaRPr lang="tr-TR"/>
                    </a:p>
                  </a:txBody>
                  <a:tcPr/>
                </a:tc>
                <a:tc>
                  <a:txBody>
                    <a:bodyPr/>
                    <a:lstStyle/>
                    <a:p>
                      <a:pPr algn="r"/>
                      <a:r>
                        <a:rPr lang="tr-TR" b="1" dirty="0"/>
                        <a:t>6.000.000</a:t>
                      </a:r>
                    </a:p>
                  </a:txBody>
                  <a:tcPr anchor="ctr">
                    <a:solidFill>
                      <a:schemeClr val="accent1">
                        <a:lumMod val="20000"/>
                        <a:lumOff val="80000"/>
                      </a:schemeClr>
                    </a:solidFill>
                  </a:tcPr>
                </a:tc>
                <a:tc>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1"/>
                  </a:ext>
                </a:extLst>
              </a:tr>
              <a:tr h="426328">
                <a:tc gridSpan="2">
                  <a:txBody>
                    <a:bodyPr/>
                    <a:lstStyle/>
                    <a:p>
                      <a:pPr marL="0" indent="0">
                        <a:buNone/>
                      </a:pPr>
                      <a:r>
                        <a:rPr lang="tr-TR" sz="2400" b="1" dirty="0"/>
                        <a:t>191.</a:t>
                      </a:r>
                      <a:r>
                        <a:rPr lang="tr-TR" b="1" dirty="0"/>
                        <a:t> İNDİRİLECEK</a:t>
                      </a:r>
                      <a:r>
                        <a:rPr lang="tr-TR" b="1" baseline="0" dirty="0"/>
                        <a:t> KDV</a:t>
                      </a:r>
                      <a:endParaRPr lang="tr-TR" b="1" dirty="0"/>
                    </a:p>
                  </a:txBody>
                  <a:tcPr anchor="ctr">
                    <a:solidFill>
                      <a:schemeClr val="accent5">
                        <a:lumMod val="20000"/>
                        <a:lumOff val="80000"/>
                      </a:schemeClr>
                    </a:solidFill>
                  </a:tcPr>
                </a:tc>
                <a:tc hMerge="1">
                  <a:txBody>
                    <a:bodyPr/>
                    <a:lstStyle/>
                    <a:p>
                      <a:endParaRPr lang="tr-TR"/>
                    </a:p>
                  </a:txBody>
                  <a:tcPr/>
                </a:tc>
                <a:tc>
                  <a:txBody>
                    <a:bodyPr/>
                    <a:lstStyle/>
                    <a:p>
                      <a:pPr algn="r"/>
                      <a:r>
                        <a:rPr lang="tr-TR" b="1" dirty="0"/>
                        <a:t>1.080.000</a:t>
                      </a:r>
                    </a:p>
                  </a:txBody>
                  <a:tcPr anchor="ctr">
                    <a:solidFill>
                      <a:schemeClr val="accent1">
                        <a:lumMod val="20000"/>
                        <a:lumOff val="80000"/>
                      </a:schemeClr>
                    </a:solidFill>
                  </a:tcPr>
                </a:tc>
                <a:tc>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2"/>
                  </a:ext>
                </a:extLst>
              </a:tr>
              <a:tr h="360040">
                <a:tc>
                  <a:txBody>
                    <a:bodyPr/>
                    <a:lstStyle/>
                    <a:p>
                      <a:endParaRPr lang="tr-TR" b="1" dirty="0"/>
                    </a:p>
                  </a:txBody>
                  <a:tcPr>
                    <a:solidFill>
                      <a:schemeClr val="accent5">
                        <a:lumMod val="20000"/>
                        <a:lumOff val="80000"/>
                      </a:schemeClr>
                    </a:solidFill>
                  </a:tcPr>
                </a:tc>
                <a:tc>
                  <a:txBody>
                    <a:bodyPr/>
                    <a:lstStyle/>
                    <a:p>
                      <a:r>
                        <a:rPr lang="tr-TR" sz="2400" b="1" dirty="0"/>
                        <a:t>320. </a:t>
                      </a:r>
                      <a:r>
                        <a:rPr lang="tr-TR" b="1" dirty="0"/>
                        <a:t>SATICILAR / …</a:t>
                      </a:r>
                    </a:p>
                  </a:txBody>
                  <a:tcPr anchor="ctr">
                    <a:solidFill>
                      <a:schemeClr val="accent5">
                        <a:lumMod val="20000"/>
                        <a:lumOff val="80000"/>
                      </a:schemeClr>
                    </a:solidFill>
                  </a:tcPr>
                </a:tc>
                <a:tc>
                  <a:txBody>
                    <a:bodyPr/>
                    <a:lstStyle/>
                    <a:p>
                      <a:pPr algn="r"/>
                      <a:endParaRPr lang="tr-TR" b="1" dirty="0"/>
                    </a:p>
                  </a:txBody>
                  <a:tcPr anchor="ctr">
                    <a:solidFill>
                      <a:schemeClr val="accent1">
                        <a:lumMod val="20000"/>
                        <a:lumOff val="80000"/>
                      </a:schemeClr>
                    </a:solidFill>
                  </a:tcPr>
                </a:tc>
                <a:tc>
                  <a:txBody>
                    <a:bodyPr/>
                    <a:lstStyle/>
                    <a:p>
                      <a:pPr algn="r"/>
                      <a:r>
                        <a:rPr lang="tr-TR" b="1" dirty="0"/>
                        <a:t>7.080.000</a:t>
                      </a:r>
                    </a:p>
                  </a:txBody>
                  <a:tcPr anchor="ctr">
                    <a:solidFill>
                      <a:schemeClr val="tx2">
                        <a:lumMod val="20000"/>
                        <a:lumOff val="80000"/>
                      </a:schemeClr>
                    </a:solidFill>
                  </a:tcPr>
                </a:tc>
                <a:extLst>
                  <a:ext uri="{0D108BD9-81ED-4DB2-BD59-A6C34878D82A}">
                    <a16:rowId xmlns:a16="http://schemas.microsoft.com/office/drawing/2014/main" val="10003"/>
                  </a:ext>
                </a:extLst>
              </a:tr>
              <a:tr h="360040">
                <a:tc gridSpan="4">
                  <a:txBody>
                    <a:bodyPr/>
                    <a:lstStyle/>
                    <a:p>
                      <a:r>
                        <a:rPr lang="tr-TR" b="0" dirty="0"/>
                        <a:t>İnşaat malzemelerinin alış kaydı</a:t>
                      </a:r>
                    </a:p>
                  </a:txBody>
                  <a:tcPr>
                    <a:solidFill>
                      <a:schemeClr val="bg1">
                        <a:lumMod val="95000"/>
                      </a:schemeClr>
                    </a:solidFill>
                  </a:tcPr>
                </a:tc>
                <a:tc hMerge="1">
                  <a:txBody>
                    <a:bodyPr/>
                    <a:lstStyle/>
                    <a:p>
                      <a:endParaRPr lang="tr-TR" b="1" dirty="0"/>
                    </a:p>
                  </a:txBody>
                  <a:tcPr anchor="ctr">
                    <a:solidFill>
                      <a:schemeClr val="accent5">
                        <a:lumMod val="20000"/>
                        <a:lumOff val="80000"/>
                      </a:schemeClr>
                    </a:solidFill>
                  </a:tcPr>
                </a:tc>
                <a:tc hMerge="1">
                  <a:txBody>
                    <a:bodyPr/>
                    <a:lstStyle/>
                    <a:p>
                      <a:pPr algn="r"/>
                      <a:endParaRPr lang="tr-TR" b="1" dirty="0"/>
                    </a:p>
                  </a:txBody>
                  <a:tcPr anchor="ctr">
                    <a:solidFill>
                      <a:schemeClr val="accent1">
                        <a:lumMod val="20000"/>
                        <a:lumOff val="80000"/>
                      </a:schemeClr>
                    </a:solidFill>
                  </a:tcPr>
                </a:tc>
                <a:tc hMerge="1">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5" name="Tablo 4"/>
          <p:cNvGraphicFramePr>
            <a:graphicFrameLocks noGrp="1"/>
          </p:cNvGraphicFramePr>
          <p:nvPr>
            <p:extLst/>
          </p:nvPr>
        </p:nvGraphicFramePr>
        <p:xfrm>
          <a:off x="467544" y="3573016"/>
          <a:ext cx="8208912" cy="157162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161638">
                  <a:extLst>
                    <a:ext uri="{9D8B030D-6E8A-4147-A177-3AD203B41FA5}">
                      <a16:colId xmlns:a16="http://schemas.microsoft.com/office/drawing/2014/main" val="20000"/>
                    </a:ext>
                  </a:extLst>
                </a:gridCol>
                <a:gridCol w="4181899">
                  <a:extLst>
                    <a:ext uri="{9D8B030D-6E8A-4147-A177-3AD203B41FA5}">
                      <a16:colId xmlns:a16="http://schemas.microsoft.com/office/drawing/2014/main" val="20001"/>
                    </a:ext>
                  </a:extLst>
                </a:gridCol>
                <a:gridCol w="1471409">
                  <a:extLst>
                    <a:ext uri="{9D8B030D-6E8A-4147-A177-3AD203B41FA5}">
                      <a16:colId xmlns:a16="http://schemas.microsoft.com/office/drawing/2014/main" val="20002"/>
                    </a:ext>
                  </a:extLst>
                </a:gridCol>
                <a:gridCol w="1393966">
                  <a:extLst>
                    <a:ext uri="{9D8B030D-6E8A-4147-A177-3AD203B41FA5}">
                      <a16:colId xmlns:a16="http://schemas.microsoft.com/office/drawing/2014/main" val="20003"/>
                    </a:ext>
                  </a:extLst>
                </a:gridCol>
              </a:tblGrid>
              <a:tr h="288032">
                <a:tc gridSpan="2">
                  <a:txBody>
                    <a:bodyPr/>
                    <a:lstStyle/>
                    <a:p>
                      <a:pPr algn="ctr"/>
                      <a:r>
                        <a:rPr lang="tr-TR" dirty="0"/>
                        <a:t>Açıklama</a:t>
                      </a:r>
                    </a:p>
                  </a:txBody>
                  <a:tcPr anchor="ctr"/>
                </a:tc>
                <a:tc hMerge="1">
                  <a:txBody>
                    <a:bodyPr/>
                    <a:lstStyle/>
                    <a:p>
                      <a:endParaRPr lang="tr-TR"/>
                    </a:p>
                  </a:txBody>
                  <a:tcPr/>
                </a:tc>
                <a:tc>
                  <a:txBody>
                    <a:bodyPr/>
                    <a:lstStyle/>
                    <a:p>
                      <a:pPr algn="ctr"/>
                      <a:r>
                        <a:rPr lang="tr-TR" dirty="0"/>
                        <a:t>Borç</a:t>
                      </a:r>
                    </a:p>
                  </a:txBody>
                  <a:tcPr anchor="ctr"/>
                </a:tc>
                <a:tc>
                  <a:txBody>
                    <a:bodyPr/>
                    <a:lstStyle/>
                    <a:p>
                      <a:pPr algn="ctr"/>
                      <a:r>
                        <a:rPr lang="tr-TR" dirty="0"/>
                        <a:t>Alacak</a:t>
                      </a:r>
                    </a:p>
                  </a:txBody>
                  <a:tcPr anchor="ctr"/>
                </a:tc>
                <a:extLst>
                  <a:ext uri="{0D108BD9-81ED-4DB2-BD59-A6C34878D82A}">
                    <a16:rowId xmlns:a16="http://schemas.microsoft.com/office/drawing/2014/main" val="10000"/>
                  </a:ext>
                </a:extLst>
              </a:tr>
              <a:tr h="426328">
                <a:tc gridSpan="2">
                  <a:txBody>
                    <a:bodyPr/>
                    <a:lstStyle/>
                    <a:p>
                      <a:pPr marL="0" indent="0">
                        <a:buNone/>
                      </a:pPr>
                      <a:r>
                        <a:rPr lang="tr-TR" sz="2400" b="1" baseline="0" dirty="0"/>
                        <a:t>710.</a:t>
                      </a:r>
                      <a:r>
                        <a:rPr lang="tr-TR" b="1" baseline="0" dirty="0"/>
                        <a:t> DİREKT İLK MADDE VE MALZEME  GİDERLERİ</a:t>
                      </a:r>
                      <a:endParaRPr lang="tr-TR" b="1" dirty="0"/>
                    </a:p>
                  </a:txBody>
                  <a:tcPr anchor="ctr">
                    <a:solidFill>
                      <a:schemeClr val="accent5">
                        <a:lumMod val="20000"/>
                        <a:lumOff val="80000"/>
                      </a:schemeClr>
                    </a:solidFill>
                  </a:tcPr>
                </a:tc>
                <a:tc hMerge="1">
                  <a:txBody>
                    <a:bodyPr/>
                    <a:lstStyle/>
                    <a:p>
                      <a:endParaRPr lang="tr-TR"/>
                    </a:p>
                  </a:txBody>
                  <a:tcPr/>
                </a:tc>
                <a:tc>
                  <a:txBody>
                    <a:bodyPr/>
                    <a:lstStyle/>
                    <a:p>
                      <a:pPr algn="r"/>
                      <a:r>
                        <a:rPr lang="tr-TR" b="1" dirty="0"/>
                        <a:t>6.000.000</a:t>
                      </a:r>
                    </a:p>
                  </a:txBody>
                  <a:tcPr anchor="ctr">
                    <a:solidFill>
                      <a:schemeClr val="accent1">
                        <a:lumMod val="20000"/>
                        <a:lumOff val="80000"/>
                      </a:schemeClr>
                    </a:solidFill>
                  </a:tcPr>
                </a:tc>
                <a:tc>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1"/>
                  </a:ext>
                </a:extLst>
              </a:tr>
              <a:tr h="360040">
                <a:tc>
                  <a:txBody>
                    <a:bodyPr/>
                    <a:lstStyle/>
                    <a:p>
                      <a:endParaRPr lang="tr-TR" b="1" dirty="0"/>
                    </a:p>
                  </a:txBody>
                  <a:tcPr>
                    <a:solidFill>
                      <a:schemeClr val="accent5">
                        <a:lumMod val="20000"/>
                        <a:lumOff val="80000"/>
                      </a:schemeClr>
                    </a:solidFill>
                  </a:tcPr>
                </a:tc>
                <a:tc>
                  <a:txBody>
                    <a:bodyPr/>
                    <a:lstStyle/>
                    <a:p>
                      <a:r>
                        <a:rPr lang="tr-TR" sz="2400" b="1" dirty="0"/>
                        <a:t>150. </a:t>
                      </a:r>
                      <a:r>
                        <a:rPr lang="tr-TR" b="1" dirty="0"/>
                        <a:t>İLK MADDE VE MALZEME</a:t>
                      </a:r>
                    </a:p>
                  </a:txBody>
                  <a:tcPr anchor="ctr">
                    <a:solidFill>
                      <a:schemeClr val="accent5">
                        <a:lumMod val="20000"/>
                        <a:lumOff val="80000"/>
                      </a:schemeClr>
                    </a:solidFill>
                  </a:tcPr>
                </a:tc>
                <a:tc>
                  <a:txBody>
                    <a:bodyPr/>
                    <a:lstStyle/>
                    <a:p>
                      <a:pPr algn="r"/>
                      <a:endParaRPr lang="tr-TR" b="1" dirty="0"/>
                    </a:p>
                  </a:txBody>
                  <a:tcPr anchor="ctr">
                    <a:solidFill>
                      <a:schemeClr val="accent1">
                        <a:lumMod val="20000"/>
                        <a:lumOff val="80000"/>
                      </a:schemeClr>
                    </a:solidFill>
                  </a:tcPr>
                </a:tc>
                <a:tc>
                  <a:txBody>
                    <a:bodyPr/>
                    <a:lstStyle/>
                    <a:p>
                      <a:pPr algn="r"/>
                      <a:r>
                        <a:rPr lang="tr-TR" b="1" dirty="0"/>
                        <a:t>6.000.000</a:t>
                      </a:r>
                    </a:p>
                  </a:txBody>
                  <a:tcPr anchor="ctr">
                    <a:solidFill>
                      <a:schemeClr val="tx2">
                        <a:lumMod val="20000"/>
                        <a:lumOff val="80000"/>
                      </a:schemeClr>
                    </a:solidFill>
                  </a:tcPr>
                </a:tc>
                <a:extLst>
                  <a:ext uri="{0D108BD9-81ED-4DB2-BD59-A6C34878D82A}">
                    <a16:rowId xmlns:a16="http://schemas.microsoft.com/office/drawing/2014/main" val="10002"/>
                  </a:ext>
                </a:extLst>
              </a:tr>
              <a:tr h="360040">
                <a:tc gridSpan="4">
                  <a:txBody>
                    <a:bodyPr/>
                    <a:lstStyle/>
                    <a:p>
                      <a:r>
                        <a:rPr lang="tr-TR" b="0" dirty="0"/>
                        <a:t>İnşaat malzemelerinin inşaat</a:t>
                      </a:r>
                      <a:r>
                        <a:rPr lang="tr-TR" b="0" baseline="0" dirty="0"/>
                        <a:t> işinde kullanılması</a:t>
                      </a:r>
                      <a:endParaRPr lang="tr-TR" b="0" dirty="0"/>
                    </a:p>
                  </a:txBody>
                  <a:tcPr>
                    <a:solidFill>
                      <a:schemeClr val="bg1">
                        <a:lumMod val="95000"/>
                      </a:schemeClr>
                    </a:solidFill>
                  </a:tcPr>
                </a:tc>
                <a:tc hMerge="1">
                  <a:txBody>
                    <a:bodyPr/>
                    <a:lstStyle/>
                    <a:p>
                      <a:endParaRPr lang="tr-TR" b="1" dirty="0"/>
                    </a:p>
                  </a:txBody>
                  <a:tcPr anchor="ctr">
                    <a:solidFill>
                      <a:schemeClr val="accent5">
                        <a:lumMod val="20000"/>
                        <a:lumOff val="80000"/>
                      </a:schemeClr>
                    </a:solidFill>
                  </a:tcPr>
                </a:tc>
                <a:tc hMerge="1">
                  <a:txBody>
                    <a:bodyPr/>
                    <a:lstStyle/>
                    <a:p>
                      <a:pPr algn="r"/>
                      <a:endParaRPr lang="tr-TR" b="1" dirty="0"/>
                    </a:p>
                  </a:txBody>
                  <a:tcPr anchor="ctr">
                    <a:solidFill>
                      <a:schemeClr val="accent1">
                        <a:lumMod val="20000"/>
                        <a:lumOff val="80000"/>
                      </a:schemeClr>
                    </a:solidFill>
                  </a:tcPr>
                </a:tc>
                <a:tc hMerge="1">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331355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346050"/>
          </a:xfrm>
        </p:spPr>
        <p:txBody>
          <a:bodyPr>
            <a:noAutofit/>
          </a:bodyPr>
          <a:lstStyle/>
          <a:p>
            <a:pPr algn="l"/>
            <a:r>
              <a:rPr lang="tr-TR" sz="2400" b="1" dirty="0">
                <a:solidFill>
                  <a:srgbClr val="C00000"/>
                </a:solidFill>
              </a:rPr>
              <a:t>Örnek Uygulama :</a:t>
            </a:r>
          </a:p>
        </p:txBody>
      </p:sp>
      <p:graphicFrame>
        <p:nvGraphicFramePr>
          <p:cNvPr id="4" name="Tablo 3"/>
          <p:cNvGraphicFramePr>
            <a:graphicFrameLocks noGrp="1"/>
          </p:cNvGraphicFramePr>
          <p:nvPr>
            <p:extLst/>
          </p:nvPr>
        </p:nvGraphicFramePr>
        <p:xfrm>
          <a:off x="395536" y="1268760"/>
          <a:ext cx="8208912" cy="248602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161638">
                  <a:extLst>
                    <a:ext uri="{9D8B030D-6E8A-4147-A177-3AD203B41FA5}">
                      <a16:colId xmlns:a16="http://schemas.microsoft.com/office/drawing/2014/main" val="20000"/>
                    </a:ext>
                  </a:extLst>
                </a:gridCol>
                <a:gridCol w="4181899">
                  <a:extLst>
                    <a:ext uri="{9D8B030D-6E8A-4147-A177-3AD203B41FA5}">
                      <a16:colId xmlns:a16="http://schemas.microsoft.com/office/drawing/2014/main" val="20001"/>
                    </a:ext>
                  </a:extLst>
                </a:gridCol>
                <a:gridCol w="1471409">
                  <a:extLst>
                    <a:ext uri="{9D8B030D-6E8A-4147-A177-3AD203B41FA5}">
                      <a16:colId xmlns:a16="http://schemas.microsoft.com/office/drawing/2014/main" val="20002"/>
                    </a:ext>
                  </a:extLst>
                </a:gridCol>
                <a:gridCol w="1393966">
                  <a:extLst>
                    <a:ext uri="{9D8B030D-6E8A-4147-A177-3AD203B41FA5}">
                      <a16:colId xmlns:a16="http://schemas.microsoft.com/office/drawing/2014/main" val="20003"/>
                    </a:ext>
                  </a:extLst>
                </a:gridCol>
              </a:tblGrid>
              <a:tr h="288032">
                <a:tc gridSpan="2">
                  <a:txBody>
                    <a:bodyPr/>
                    <a:lstStyle/>
                    <a:p>
                      <a:pPr algn="ctr"/>
                      <a:r>
                        <a:rPr lang="tr-TR" dirty="0"/>
                        <a:t>Açıklama</a:t>
                      </a:r>
                    </a:p>
                  </a:txBody>
                  <a:tcPr anchor="ctr"/>
                </a:tc>
                <a:tc hMerge="1">
                  <a:txBody>
                    <a:bodyPr/>
                    <a:lstStyle/>
                    <a:p>
                      <a:endParaRPr lang="tr-TR"/>
                    </a:p>
                  </a:txBody>
                  <a:tcPr/>
                </a:tc>
                <a:tc>
                  <a:txBody>
                    <a:bodyPr/>
                    <a:lstStyle/>
                    <a:p>
                      <a:pPr algn="ctr"/>
                      <a:r>
                        <a:rPr lang="tr-TR" dirty="0"/>
                        <a:t>Borç</a:t>
                      </a:r>
                    </a:p>
                  </a:txBody>
                  <a:tcPr anchor="ctr"/>
                </a:tc>
                <a:tc>
                  <a:txBody>
                    <a:bodyPr/>
                    <a:lstStyle/>
                    <a:p>
                      <a:pPr algn="ctr"/>
                      <a:r>
                        <a:rPr lang="tr-TR" dirty="0"/>
                        <a:t>Alacak</a:t>
                      </a:r>
                    </a:p>
                  </a:txBody>
                  <a:tcPr anchor="ctr"/>
                </a:tc>
                <a:extLst>
                  <a:ext uri="{0D108BD9-81ED-4DB2-BD59-A6C34878D82A}">
                    <a16:rowId xmlns:a16="http://schemas.microsoft.com/office/drawing/2014/main" val="10000"/>
                  </a:ext>
                </a:extLst>
              </a:tr>
              <a:tr h="426328">
                <a:tc gridSpan="2">
                  <a:txBody>
                    <a:bodyPr/>
                    <a:lstStyle/>
                    <a:p>
                      <a:pPr marL="0" indent="0">
                        <a:buNone/>
                      </a:pPr>
                      <a:r>
                        <a:rPr lang="tr-TR" sz="2400" b="1" baseline="0" dirty="0"/>
                        <a:t>720.</a:t>
                      </a:r>
                      <a:r>
                        <a:rPr lang="tr-TR" b="1" baseline="0" dirty="0"/>
                        <a:t> DİREKT İŞÇİLİK GİDERLERİ  </a:t>
                      </a:r>
                      <a:endParaRPr lang="tr-TR" b="1" dirty="0"/>
                    </a:p>
                  </a:txBody>
                  <a:tcPr anchor="ctr">
                    <a:solidFill>
                      <a:schemeClr val="accent5">
                        <a:lumMod val="20000"/>
                        <a:lumOff val="80000"/>
                      </a:schemeClr>
                    </a:solidFill>
                  </a:tcPr>
                </a:tc>
                <a:tc hMerge="1">
                  <a:txBody>
                    <a:bodyPr/>
                    <a:lstStyle/>
                    <a:p>
                      <a:endParaRPr lang="tr-TR"/>
                    </a:p>
                  </a:txBody>
                  <a:tcPr/>
                </a:tc>
                <a:tc>
                  <a:txBody>
                    <a:bodyPr/>
                    <a:lstStyle/>
                    <a:p>
                      <a:pPr algn="r"/>
                      <a:r>
                        <a:rPr lang="tr-TR" b="1" dirty="0"/>
                        <a:t>3.000.000</a:t>
                      </a:r>
                    </a:p>
                  </a:txBody>
                  <a:tcPr anchor="ctr">
                    <a:solidFill>
                      <a:schemeClr val="accent1">
                        <a:lumMod val="20000"/>
                        <a:lumOff val="80000"/>
                      </a:schemeClr>
                    </a:solidFill>
                  </a:tcPr>
                </a:tc>
                <a:tc>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1"/>
                  </a:ext>
                </a:extLst>
              </a:tr>
              <a:tr h="42632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baseline="0" dirty="0"/>
                        <a:t>730.</a:t>
                      </a:r>
                      <a:r>
                        <a:rPr lang="tr-TR" b="1" baseline="0" dirty="0"/>
                        <a:t> GENEL ÜRETİM GİDERLERİ  </a:t>
                      </a:r>
                      <a:endParaRPr lang="tr-TR" b="1" dirty="0"/>
                    </a:p>
                  </a:txBody>
                  <a:tcPr anchor="ctr">
                    <a:solidFill>
                      <a:schemeClr val="accent5">
                        <a:lumMod val="20000"/>
                        <a:lumOff val="80000"/>
                      </a:schemeClr>
                    </a:solidFill>
                  </a:tcPr>
                </a:tc>
                <a:tc hMerge="1">
                  <a:txBody>
                    <a:bodyPr/>
                    <a:lstStyle/>
                    <a:p>
                      <a:endParaRPr lang="tr-TR"/>
                    </a:p>
                  </a:txBody>
                  <a:tcPr/>
                </a:tc>
                <a:tc>
                  <a:txBody>
                    <a:bodyPr/>
                    <a:lstStyle/>
                    <a:p>
                      <a:pPr algn="r"/>
                      <a:r>
                        <a:rPr lang="tr-TR" b="1" dirty="0"/>
                        <a:t>1.000.000</a:t>
                      </a:r>
                    </a:p>
                  </a:txBody>
                  <a:tcPr anchor="ctr">
                    <a:solidFill>
                      <a:schemeClr val="accent1">
                        <a:lumMod val="20000"/>
                        <a:lumOff val="80000"/>
                      </a:schemeClr>
                    </a:solidFill>
                  </a:tcPr>
                </a:tc>
                <a:tc>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2"/>
                  </a:ext>
                </a:extLst>
              </a:tr>
              <a:tr h="426328">
                <a:tc gridSpan="2">
                  <a:txBody>
                    <a:bodyPr/>
                    <a:lstStyle/>
                    <a:p>
                      <a:pPr marL="0" indent="0">
                        <a:buNone/>
                      </a:pPr>
                      <a:r>
                        <a:rPr lang="tr-TR" sz="2400" b="1" dirty="0"/>
                        <a:t>191.</a:t>
                      </a:r>
                      <a:r>
                        <a:rPr lang="tr-TR" b="1" dirty="0"/>
                        <a:t> İNDİRİLECEK</a:t>
                      </a:r>
                      <a:r>
                        <a:rPr lang="tr-TR" b="1" baseline="0" dirty="0"/>
                        <a:t> KDV</a:t>
                      </a:r>
                      <a:endParaRPr lang="tr-TR" b="1" dirty="0"/>
                    </a:p>
                  </a:txBody>
                  <a:tcPr anchor="ctr">
                    <a:solidFill>
                      <a:schemeClr val="accent5">
                        <a:lumMod val="20000"/>
                        <a:lumOff val="80000"/>
                      </a:schemeClr>
                    </a:solidFill>
                  </a:tcPr>
                </a:tc>
                <a:tc hMerge="1">
                  <a:txBody>
                    <a:bodyPr/>
                    <a:lstStyle/>
                    <a:p>
                      <a:endParaRPr lang="tr-TR"/>
                    </a:p>
                  </a:txBody>
                  <a:tcPr/>
                </a:tc>
                <a:tc>
                  <a:txBody>
                    <a:bodyPr/>
                    <a:lstStyle/>
                    <a:p>
                      <a:pPr algn="r"/>
                      <a:r>
                        <a:rPr lang="tr-TR" b="1" dirty="0"/>
                        <a:t>180.000</a:t>
                      </a:r>
                    </a:p>
                  </a:txBody>
                  <a:tcPr anchor="ctr">
                    <a:solidFill>
                      <a:schemeClr val="accent1">
                        <a:lumMod val="20000"/>
                        <a:lumOff val="80000"/>
                      </a:schemeClr>
                    </a:solidFill>
                  </a:tcPr>
                </a:tc>
                <a:tc>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3"/>
                  </a:ext>
                </a:extLst>
              </a:tr>
              <a:tr h="360040">
                <a:tc>
                  <a:txBody>
                    <a:bodyPr/>
                    <a:lstStyle/>
                    <a:p>
                      <a:endParaRPr lang="tr-TR" b="1" dirty="0"/>
                    </a:p>
                  </a:txBody>
                  <a:tcPr>
                    <a:solidFill>
                      <a:schemeClr val="accent5">
                        <a:lumMod val="20000"/>
                        <a:lumOff val="80000"/>
                      </a:schemeClr>
                    </a:solidFill>
                  </a:tcPr>
                </a:tc>
                <a:tc>
                  <a:txBody>
                    <a:bodyPr/>
                    <a:lstStyle/>
                    <a:p>
                      <a:r>
                        <a:rPr lang="tr-TR" sz="2400" b="1" dirty="0"/>
                        <a:t>320. </a:t>
                      </a:r>
                      <a:r>
                        <a:rPr lang="tr-TR" b="1" dirty="0"/>
                        <a:t>SATICILAR / …</a:t>
                      </a:r>
                    </a:p>
                  </a:txBody>
                  <a:tcPr anchor="ctr">
                    <a:solidFill>
                      <a:schemeClr val="accent5">
                        <a:lumMod val="20000"/>
                        <a:lumOff val="80000"/>
                      </a:schemeClr>
                    </a:solidFill>
                  </a:tcPr>
                </a:tc>
                <a:tc>
                  <a:txBody>
                    <a:bodyPr/>
                    <a:lstStyle/>
                    <a:p>
                      <a:pPr algn="r"/>
                      <a:endParaRPr lang="tr-TR" b="1" dirty="0"/>
                    </a:p>
                  </a:txBody>
                  <a:tcPr anchor="ctr">
                    <a:solidFill>
                      <a:schemeClr val="accent1">
                        <a:lumMod val="20000"/>
                        <a:lumOff val="80000"/>
                      </a:schemeClr>
                    </a:solidFill>
                  </a:tcPr>
                </a:tc>
                <a:tc>
                  <a:txBody>
                    <a:bodyPr/>
                    <a:lstStyle/>
                    <a:p>
                      <a:pPr algn="r"/>
                      <a:r>
                        <a:rPr lang="tr-TR" b="1" dirty="0"/>
                        <a:t>4.180.000</a:t>
                      </a:r>
                    </a:p>
                  </a:txBody>
                  <a:tcPr anchor="ctr">
                    <a:solidFill>
                      <a:schemeClr val="tx2">
                        <a:lumMod val="20000"/>
                        <a:lumOff val="80000"/>
                      </a:schemeClr>
                    </a:solidFill>
                  </a:tcPr>
                </a:tc>
                <a:extLst>
                  <a:ext uri="{0D108BD9-81ED-4DB2-BD59-A6C34878D82A}">
                    <a16:rowId xmlns:a16="http://schemas.microsoft.com/office/drawing/2014/main" val="10004"/>
                  </a:ext>
                </a:extLst>
              </a:tr>
              <a:tr h="360040">
                <a:tc gridSpan="4">
                  <a:txBody>
                    <a:bodyPr/>
                    <a:lstStyle/>
                    <a:p>
                      <a:r>
                        <a:rPr lang="tr-TR" b="0" dirty="0"/>
                        <a:t>İnşaat maliyetlerinin ilgili hesaplara</a:t>
                      </a:r>
                      <a:r>
                        <a:rPr lang="tr-TR" b="0" baseline="0" dirty="0"/>
                        <a:t> kaydı</a:t>
                      </a:r>
                      <a:endParaRPr lang="tr-TR" b="0" dirty="0"/>
                    </a:p>
                  </a:txBody>
                  <a:tcPr>
                    <a:solidFill>
                      <a:schemeClr val="bg1">
                        <a:lumMod val="95000"/>
                      </a:schemeClr>
                    </a:solidFill>
                  </a:tcPr>
                </a:tc>
                <a:tc hMerge="1">
                  <a:txBody>
                    <a:bodyPr/>
                    <a:lstStyle/>
                    <a:p>
                      <a:endParaRPr lang="tr-TR" b="1" dirty="0"/>
                    </a:p>
                  </a:txBody>
                  <a:tcPr anchor="ctr">
                    <a:solidFill>
                      <a:schemeClr val="accent5">
                        <a:lumMod val="20000"/>
                        <a:lumOff val="80000"/>
                      </a:schemeClr>
                    </a:solidFill>
                  </a:tcPr>
                </a:tc>
                <a:tc hMerge="1">
                  <a:txBody>
                    <a:bodyPr/>
                    <a:lstStyle/>
                    <a:p>
                      <a:pPr algn="r"/>
                      <a:endParaRPr lang="tr-TR" b="1" dirty="0"/>
                    </a:p>
                  </a:txBody>
                  <a:tcPr anchor="ctr">
                    <a:solidFill>
                      <a:schemeClr val="accent1">
                        <a:lumMod val="20000"/>
                        <a:lumOff val="80000"/>
                      </a:schemeClr>
                    </a:solidFill>
                  </a:tcPr>
                </a:tc>
                <a:tc hMerge="1">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2605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7200" y="457200"/>
            <a:ext cx="8305800" cy="5816977"/>
          </a:xfrm>
          <a:prstGeom prst="rect">
            <a:avLst/>
          </a:prstGeom>
        </p:spPr>
        <p:txBody>
          <a:bodyPr wrap="square">
            <a:spAutoFit/>
          </a:bodyPr>
          <a:lstStyle/>
          <a:p>
            <a:pPr algn="ctr"/>
            <a:r>
              <a:rPr lang="tr-TR" sz="2800" b="1" dirty="0">
                <a:solidFill>
                  <a:srgbClr val="FF0000"/>
                </a:solidFill>
                <a:effectLst>
                  <a:outerShdw blurRad="38100" dist="38100" dir="2700000" algn="tl">
                    <a:srgbClr val="000000">
                      <a:alpha val="43137"/>
                    </a:srgbClr>
                  </a:outerShdw>
                </a:effectLst>
              </a:rPr>
              <a:t>7153 SAYILI (VE 7166 SAYILI KANUN DEĞİŞİKLİĞİ)</a:t>
            </a:r>
            <a:r>
              <a:rPr lang="tr-TR" sz="6600" b="1" dirty="0">
                <a:solidFill>
                  <a:srgbClr val="FF0000"/>
                </a:solidFill>
                <a:effectLst>
                  <a:outerShdw blurRad="38100" dist="38100" dir="2700000" algn="tl">
                    <a:srgbClr val="000000">
                      <a:alpha val="43137"/>
                    </a:srgbClr>
                  </a:outerShdw>
                </a:effectLst>
              </a:rPr>
              <a:t> </a:t>
            </a:r>
          </a:p>
          <a:p>
            <a:pPr algn="ctr"/>
            <a:r>
              <a:rPr lang="tr-TR" sz="3600" b="1" dirty="0">
                <a:solidFill>
                  <a:srgbClr val="FF0000"/>
                </a:solidFill>
                <a:effectLst>
                  <a:outerShdw blurRad="38100" dist="38100" dir="2700000" algn="tl">
                    <a:srgbClr val="000000">
                      <a:alpha val="43137"/>
                    </a:srgbClr>
                  </a:outerShdw>
                </a:effectLst>
              </a:rPr>
              <a:t>“ÇEVRE KANUNU VE BAZI KANUNLARDA DEĞİŞİKLİK YAPILMASINA DAİR KANUN” </a:t>
            </a: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r>
              <a:rPr lang="es-ES" dirty="0"/>
              <a:t>10.12. 2018 tarihli ve 30621</a:t>
            </a:r>
            <a:r>
              <a:rPr lang="tr-TR" dirty="0">
                <a:solidFill>
                  <a:srgbClr val="000000"/>
                </a:solidFill>
              </a:rPr>
              <a:t> Sayılı Resmi </a:t>
            </a:r>
            <a:r>
              <a:rPr lang="tr-TR" dirty="0" err="1">
                <a:solidFill>
                  <a:srgbClr val="000000"/>
                </a:solidFill>
              </a:rPr>
              <a:t>Gazete’de</a:t>
            </a:r>
            <a:r>
              <a:rPr lang="tr-TR" dirty="0">
                <a:solidFill>
                  <a:srgbClr val="000000"/>
                </a:solidFill>
              </a:rPr>
              <a:t> yayımlanmıştır.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546" y="2895600"/>
            <a:ext cx="5243108" cy="2621554"/>
          </a:xfrm>
          <a:prstGeom prst="rect">
            <a:avLst/>
          </a:prstGeom>
        </p:spPr>
      </p:pic>
    </p:spTree>
    <p:extLst>
      <p:ext uri="{BB962C8B-B14F-4D97-AF65-F5344CB8AC3E}">
        <p14:creationId xmlns:p14="http://schemas.microsoft.com/office/powerpoint/2010/main" val="21724127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346050"/>
          </a:xfrm>
        </p:spPr>
        <p:txBody>
          <a:bodyPr>
            <a:noAutofit/>
          </a:bodyPr>
          <a:lstStyle/>
          <a:p>
            <a:pPr algn="l"/>
            <a:r>
              <a:rPr lang="tr-TR" sz="2400" b="1" dirty="0">
                <a:solidFill>
                  <a:srgbClr val="C00000"/>
                </a:solidFill>
              </a:rPr>
              <a:t>Örnek Uygulama :</a:t>
            </a:r>
          </a:p>
        </p:txBody>
      </p:sp>
      <p:sp>
        <p:nvSpPr>
          <p:cNvPr id="3" name="İçerik Yer Tutucusu 2"/>
          <p:cNvSpPr>
            <a:spLocks noGrp="1"/>
          </p:cNvSpPr>
          <p:nvPr>
            <p:ph idx="1"/>
          </p:nvPr>
        </p:nvSpPr>
        <p:spPr>
          <a:xfrm>
            <a:off x="457200" y="620688"/>
            <a:ext cx="8229600" cy="648072"/>
          </a:xfrm>
        </p:spPr>
        <p:txBody>
          <a:bodyPr>
            <a:normAutofit/>
          </a:bodyPr>
          <a:lstStyle/>
          <a:p>
            <a:pPr marL="0" indent="0">
              <a:buNone/>
            </a:pPr>
            <a:r>
              <a:rPr lang="tr-TR" sz="2400" dirty="0"/>
              <a:t>Mevcut Aşama İtibariyle İlgili Hesapların Defter-i Kebir Kayıtları:</a:t>
            </a:r>
          </a:p>
        </p:txBody>
      </p:sp>
      <p:graphicFrame>
        <p:nvGraphicFramePr>
          <p:cNvPr id="4" name="Tablo 3"/>
          <p:cNvGraphicFramePr>
            <a:graphicFrameLocks noGrp="1"/>
          </p:cNvGraphicFramePr>
          <p:nvPr>
            <p:extLst/>
          </p:nvPr>
        </p:nvGraphicFramePr>
        <p:xfrm>
          <a:off x="611560" y="1412776"/>
          <a:ext cx="3384376" cy="108204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692188">
                  <a:extLst>
                    <a:ext uri="{9D8B030D-6E8A-4147-A177-3AD203B41FA5}">
                      <a16:colId xmlns:a16="http://schemas.microsoft.com/office/drawing/2014/main" val="20000"/>
                    </a:ext>
                  </a:extLst>
                </a:gridCol>
                <a:gridCol w="1692188">
                  <a:extLst>
                    <a:ext uri="{9D8B030D-6E8A-4147-A177-3AD203B41FA5}">
                      <a16:colId xmlns:a16="http://schemas.microsoft.com/office/drawing/2014/main" val="20001"/>
                    </a:ext>
                  </a:extLst>
                </a:gridCol>
              </a:tblGrid>
              <a:tr h="370840">
                <a:tc gridSpan="2">
                  <a:txBody>
                    <a:bodyPr/>
                    <a:lstStyle/>
                    <a:p>
                      <a:pPr algn="ctr"/>
                      <a:r>
                        <a:rPr lang="tr-TR" sz="3200" dirty="0">
                          <a:solidFill>
                            <a:schemeClr val="bg1"/>
                          </a:solidFill>
                        </a:rPr>
                        <a:t>150</a:t>
                      </a:r>
                    </a:p>
                  </a:txBody>
                  <a:tcPr>
                    <a:solidFill>
                      <a:srgbClr val="00B050"/>
                    </a:solidFill>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r"/>
                      <a:r>
                        <a:rPr lang="tr-TR" b="1" dirty="0"/>
                        <a:t>6.000.000</a:t>
                      </a:r>
                    </a:p>
                    <a:p>
                      <a:pPr algn="r"/>
                      <a:endParaRPr lang="tr-TR" b="1" dirty="0"/>
                    </a:p>
                  </a:txBody>
                  <a:tcPr>
                    <a:solidFill>
                      <a:schemeClr val="accent3">
                        <a:lumMod val="60000"/>
                        <a:lumOff val="40000"/>
                      </a:schemeClr>
                    </a:solidFill>
                  </a:tcPr>
                </a:tc>
                <a:tc>
                  <a:txBody>
                    <a:bodyPr/>
                    <a:lstStyle/>
                    <a:p>
                      <a:pPr algn="r"/>
                      <a:r>
                        <a:rPr lang="tr-TR" b="1" dirty="0"/>
                        <a:t>6.000.000</a:t>
                      </a:r>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5" name="Tablo 4"/>
          <p:cNvGraphicFramePr>
            <a:graphicFrameLocks noGrp="1"/>
          </p:cNvGraphicFramePr>
          <p:nvPr>
            <p:extLst/>
          </p:nvPr>
        </p:nvGraphicFramePr>
        <p:xfrm>
          <a:off x="4932040" y="1412776"/>
          <a:ext cx="3384376" cy="108204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692188">
                  <a:extLst>
                    <a:ext uri="{9D8B030D-6E8A-4147-A177-3AD203B41FA5}">
                      <a16:colId xmlns:a16="http://schemas.microsoft.com/office/drawing/2014/main" val="20000"/>
                    </a:ext>
                  </a:extLst>
                </a:gridCol>
                <a:gridCol w="1692188">
                  <a:extLst>
                    <a:ext uri="{9D8B030D-6E8A-4147-A177-3AD203B41FA5}">
                      <a16:colId xmlns:a16="http://schemas.microsoft.com/office/drawing/2014/main" val="20001"/>
                    </a:ext>
                  </a:extLst>
                </a:gridCol>
              </a:tblGrid>
              <a:tr h="370840">
                <a:tc gridSpan="2">
                  <a:txBody>
                    <a:bodyPr/>
                    <a:lstStyle/>
                    <a:p>
                      <a:pPr algn="ctr"/>
                      <a:r>
                        <a:rPr lang="tr-TR" sz="3200" dirty="0">
                          <a:solidFill>
                            <a:schemeClr val="bg1"/>
                          </a:solidFill>
                        </a:rPr>
                        <a:t>710</a:t>
                      </a:r>
                    </a:p>
                  </a:txBody>
                  <a:tcPr>
                    <a:solidFill>
                      <a:srgbClr val="00B050"/>
                    </a:solidFill>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r"/>
                      <a:r>
                        <a:rPr lang="tr-TR" b="1" dirty="0"/>
                        <a:t>6.000.000</a:t>
                      </a:r>
                    </a:p>
                    <a:p>
                      <a:pPr algn="r"/>
                      <a:endParaRPr lang="tr-TR" b="1" dirty="0"/>
                    </a:p>
                  </a:txBody>
                  <a:tcPr>
                    <a:solidFill>
                      <a:schemeClr val="accent3">
                        <a:lumMod val="60000"/>
                        <a:lumOff val="40000"/>
                      </a:schemeClr>
                    </a:solidFill>
                  </a:tcPr>
                </a:tc>
                <a:tc>
                  <a:txBody>
                    <a:bodyPr/>
                    <a:lstStyle/>
                    <a:p>
                      <a:pPr algn="r"/>
                      <a:endParaRPr lang="tr-TR" b="1" dirty="0"/>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6" name="Tablo 5"/>
          <p:cNvGraphicFramePr>
            <a:graphicFrameLocks noGrp="1"/>
          </p:cNvGraphicFramePr>
          <p:nvPr>
            <p:extLst/>
          </p:nvPr>
        </p:nvGraphicFramePr>
        <p:xfrm>
          <a:off x="611560" y="3284984"/>
          <a:ext cx="3384376" cy="108204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692188">
                  <a:extLst>
                    <a:ext uri="{9D8B030D-6E8A-4147-A177-3AD203B41FA5}">
                      <a16:colId xmlns:a16="http://schemas.microsoft.com/office/drawing/2014/main" val="20000"/>
                    </a:ext>
                  </a:extLst>
                </a:gridCol>
                <a:gridCol w="1692188">
                  <a:extLst>
                    <a:ext uri="{9D8B030D-6E8A-4147-A177-3AD203B41FA5}">
                      <a16:colId xmlns:a16="http://schemas.microsoft.com/office/drawing/2014/main" val="20001"/>
                    </a:ext>
                  </a:extLst>
                </a:gridCol>
              </a:tblGrid>
              <a:tr h="370840">
                <a:tc gridSpan="2">
                  <a:txBody>
                    <a:bodyPr/>
                    <a:lstStyle/>
                    <a:p>
                      <a:pPr algn="ctr"/>
                      <a:r>
                        <a:rPr lang="tr-TR" sz="3200" dirty="0">
                          <a:solidFill>
                            <a:schemeClr val="bg1"/>
                          </a:solidFill>
                        </a:rPr>
                        <a:t>720</a:t>
                      </a:r>
                    </a:p>
                  </a:txBody>
                  <a:tcPr>
                    <a:solidFill>
                      <a:srgbClr val="00B050"/>
                    </a:solidFill>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r"/>
                      <a:r>
                        <a:rPr lang="tr-TR" b="1" dirty="0"/>
                        <a:t>3.000.000</a:t>
                      </a:r>
                    </a:p>
                    <a:p>
                      <a:pPr algn="r"/>
                      <a:endParaRPr lang="tr-TR" b="1" dirty="0"/>
                    </a:p>
                  </a:txBody>
                  <a:tcPr>
                    <a:solidFill>
                      <a:schemeClr val="accent3">
                        <a:lumMod val="60000"/>
                        <a:lumOff val="40000"/>
                      </a:schemeClr>
                    </a:solidFill>
                  </a:tcPr>
                </a:tc>
                <a:tc>
                  <a:txBody>
                    <a:bodyPr/>
                    <a:lstStyle/>
                    <a:p>
                      <a:pPr algn="r"/>
                      <a:endParaRPr lang="tr-TR" b="1" dirty="0"/>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7" name="Tablo 6"/>
          <p:cNvGraphicFramePr>
            <a:graphicFrameLocks noGrp="1"/>
          </p:cNvGraphicFramePr>
          <p:nvPr>
            <p:extLst/>
          </p:nvPr>
        </p:nvGraphicFramePr>
        <p:xfrm>
          <a:off x="4932040" y="3284984"/>
          <a:ext cx="3384376" cy="108204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692188">
                  <a:extLst>
                    <a:ext uri="{9D8B030D-6E8A-4147-A177-3AD203B41FA5}">
                      <a16:colId xmlns:a16="http://schemas.microsoft.com/office/drawing/2014/main" val="20000"/>
                    </a:ext>
                  </a:extLst>
                </a:gridCol>
                <a:gridCol w="1692188">
                  <a:extLst>
                    <a:ext uri="{9D8B030D-6E8A-4147-A177-3AD203B41FA5}">
                      <a16:colId xmlns:a16="http://schemas.microsoft.com/office/drawing/2014/main" val="20001"/>
                    </a:ext>
                  </a:extLst>
                </a:gridCol>
              </a:tblGrid>
              <a:tr h="370840">
                <a:tc gridSpan="2">
                  <a:txBody>
                    <a:bodyPr/>
                    <a:lstStyle/>
                    <a:p>
                      <a:pPr algn="ctr"/>
                      <a:r>
                        <a:rPr lang="tr-TR" sz="3200" dirty="0">
                          <a:solidFill>
                            <a:schemeClr val="bg1"/>
                          </a:solidFill>
                        </a:rPr>
                        <a:t>730</a:t>
                      </a:r>
                    </a:p>
                  </a:txBody>
                  <a:tcPr>
                    <a:solidFill>
                      <a:srgbClr val="00B050"/>
                    </a:solidFill>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r"/>
                      <a:r>
                        <a:rPr lang="tr-TR" b="1" dirty="0"/>
                        <a:t>1.000.000</a:t>
                      </a:r>
                    </a:p>
                    <a:p>
                      <a:pPr algn="r"/>
                      <a:endParaRPr lang="tr-TR" b="1" dirty="0"/>
                    </a:p>
                  </a:txBody>
                  <a:tcPr>
                    <a:solidFill>
                      <a:schemeClr val="accent3">
                        <a:lumMod val="60000"/>
                        <a:lumOff val="40000"/>
                      </a:schemeClr>
                    </a:solidFill>
                  </a:tcPr>
                </a:tc>
                <a:tc>
                  <a:txBody>
                    <a:bodyPr/>
                    <a:lstStyle/>
                    <a:p>
                      <a:pPr algn="r"/>
                      <a:endParaRPr lang="tr-TR" b="1" dirty="0"/>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166037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346050"/>
          </a:xfrm>
        </p:spPr>
        <p:txBody>
          <a:bodyPr>
            <a:noAutofit/>
          </a:bodyPr>
          <a:lstStyle/>
          <a:p>
            <a:pPr algn="l"/>
            <a:r>
              <a:rPr lang="tr-TR" sz="2400" b="1" dirty="0">
                <a:solidFill>
                  <a:srgbClr val="C00000"/>
                </a:solidFill>
              </a:rPr>
              <a:t>Örnek Uygulama :</a:t>
            </a:r>
          </a:p>
        </p:txBody>
      </p:sp>
      <p:graphicFrame>
        <p:nvGraphicFramePr>
          <p:cNvPr id="4" name="Tablo 3"/>
          <p:cNvGraphicFramePr>
            <a:graphicFrameLocks noGrp="1"/>
          </p:cNvGraphicFramePr>
          <p:nvPr>
            <p:extLst/>
          </p:nvPr>
        </p:nvGraphicFramePr>
        <p:xfrm>
          <a:off x="467544" y="476672"/>
          <a:ext cx="8208912" cy="2425438"/>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161638">
                  <a:extLst>
                    <a:ext uri="{9D8B030D-6E8A-4147-A177-3AD203B41FA5}">
                      <a16:colId xmlns:a16="http://schemas.microsoft.com/office/drawing/2014/main" val="20000"/>
                    </a:ext>
                  </a:extLst>
                </a:gridCol>
                <a:gridCol w="4181899">
                  <a:extLst>
                    <a:ext uri="{9D8B030D-6E8A-4147-A177-3AD203B41FA5}">
                      <a16:colId xmlns:a16="http://schemas.microsoft.com/office/drawing/2014/main" val="20001"/>
                    </a:ext>
                  </a:extLst>
                </a:gridCol>
                <a:gridCol w="1471409">
                  <a:extLst>
                    <a:ext uri="{9D8B030D-6E8A-4147-A177-3AD203B41FA5}">
                      <a16:colId xmlns:a16="http://schemas.microsoft.com/office/drawing/2014/main" val="20002"/>
                    </a:ext>
                  </a:extLst>
                </a:gridCol>
                <a:gridCol w="1393966">
                  <a:extLst>
                    <a:ext uri="{9D8B030D-6E8A-4147-A177-3AD203B41FA5}">
                      <a16:colId xmlns:a16="http://schemas.microsoft.com/office/drawing/2014/main" val="20003"/>
                    </a:ext>
                  </a:extLst>
                </a:gridCol>
              </a:tblGrid>
              <a:tr h="298319">
                <a:tc gridSpan="2">
                  <a:txBody>
                    <a:bodyPr/>
                    <a:lstStyle/>
                    <a:p>
                      <a:pPr algn="ctr"/>
                      <a:r>
                        <a:rPr lang="tr-TR" dirty="0"/>
                        <a:t>Açıklama</a:t>
                      </a:r>
                    </a:p>
                  </a:txBody>
                  <a:tcPr anchor="ctr"/>
                </a:tc>
                <a:tc hMerge="1">
                  <a:txBody>
                    <a:bodyPr/>
                    <a:lstStyle/>
                    <a:p>
                      <a:endParaRPr lang="tr-TR"/>
                    </a:p>
                  </a:txBody>
                  <a:tcPr/>
                </a:tc>
                <a:tc>
                  <a:txBody>
                    <a:bodyPr/>
                    <a:lstStyle/>
                    <a:p>
                      <a:pPr algn="ctr"/>
                      <a:r>
                        <a:rPr lang="tr-TR" dirty="0"/>
                        <a:t>Borç</a:t>
                      </a:r>
                    </a:p>
                  </a:txBody>
                  <a:tcPr anchor="ctr"/>
                </a:tc>
                <a:tc>
                  <a:txBody>
                    <a:bodyPr/>
                    <a:lstStyle/>
                    <a:p>
                      <a:pPr algn="ctr"/>
                      <a:r>
                        <a:rPr lang="tr-TR" dirty="0"/>
                        <a:t>Alacak</a:t>
                      </a:r>
                    </a:p>
                  </a:txBody>
                  <a:tcPr anchor="ctr"/>
                </a:tc>
                <a:extLst>
                  <a:ext uri="{0D108BD9-81ED-4DB2-BD59-A6C34878D82A}">
                    <a16:rowId xmlns:a16="http://schemas.microsoft.com/office/drawing/2014/main" val="10000"/>
                  </a:ext>
                </a:extLst>
              </a:tr>
              <a:tr h="372899">
                <a:tc gridSpan="2">
                  <a:txBody>
                    <a:bodyPr/>
                    <a:lstStyle/>
                    <a:p>
                      <a:pPr marL="0" indent="0">
                        <a:buNone/>
                      </a:pPr>
                      <a:r>
                        <a:rPr lang="tr-TR" sz="2400" b="1" baseline="0" dirty="0"/>
                        <a:t>151.</a:t>
                      </a:r>
                      <a:r>
                        <a:rPr lang="tr-TR" b="1" baseline="0" dirty="0"/>
                        <a:t> YARI MAMUL ÜRETİM</a:t>
                      </a:r>
                      <a:endParaRPr lang="tr-TR" b="1" dirty="0"/>
                    </a:p>
                  </a:txBody>
                  <a:tcPr anchor="ctr">
                    <a:solidFill>
                      <a:schemeClr val="accent5">
                        <a:lumMod val="20000"/>
                        <a:lumOff val="80000"/>
                      </a:schemeClr>
                    </a:solidFill>
                  </a:tcPr>
                </a:tc>
                <a:tc hMerge="1">
                  <a:txBody>
                    <a:bodyPr/>
                    <a:lstStyle/>
                    <a:p>
                      <a:endParaRPr lang="tr-TR"/>
                    </a:p>
                  </a:txBody>
                  <a:tcPr/>
                </a:tc>
                <a:tc>
                  <a:txBody>
                    <a:bodyPr/>
                    <a:lstStyle/>
                    <a:p>
                      <a:pPr algn="r"/>
                      <a:r>
                        <a:rPr lang="tr-TR" b="1" dirty="0"/>
                        <a:t>10.000.000</a:t>
                      </a:r>
                    </a:p>
                  </a:txBody>
                  <a:tcPr anchor="ctr">
                    <a:solidFill>
                      <a:schemeClr val="accent1">
                        <a:lumMod val="20000"/>
                        <a:lumOff val="80000"/>
                      </a:schemeClr>
                    </a:solidFill>
                  </a:tcPr>
                </a:tc>
                <a:tc>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1"/>
                  </a:ext>
                </a:extLst>
              </a:tr>
              <a:tr h="372899">
                <a:tc>
                  <a:txBody>
                    <a:bodyPr/>
                    <a:lstStyle/>
                    <a:p>
                      <a:endParaRPr lang="tr-TR" b="1" dirty="0"/>
                    </a:p>
                  </a:txBody>
                  <a:tcPr>
                    <a:solidFill>
                      <a:schemeClr val="accent5">
                        <a:lumMod val="20000"/>
                        <a:lumOff val="80000"/>
                      </a:schemeClr>
                    </a:solidFill>
                  </a:tcPr>
                </a:tc>
                <a:tc>
                  <a:txBody>
                    <a:bodyPr/>
                    <a:lstStyle/>
                    <a:p>
                      <a:r>
                        <a:rPr lang="tr-TR" sz="2400" b="1" dirty="0"/>
                        <a:t>711. </a:t>
                      </a:r>
                      <a:r>
                        <a:rPr lang="tr-TR" b="1" dirty="0"/>
                        <a:t>D. İLK MD. </a:t>
                      </a:r>
                      <a:r>
                        <a:rPr lang="tr-TR" b="1" dirty="0" err="1"/>
                        <a:t>MLZ</a:t>
                      </a:r>
                      <a:r>
                        <a:rPr lang="tr-TR" b="1" dirty="0"/>
                        <a:t>. </a:t>
                      </a:r>
                      <a:r>
                        <a:rPr lang="tr-TR" b="1" dirty="0" err="1"/>
                        <a:t>GİD</a:t>
                      </a:r>
                      <a:r>
                        <a:rPr lang="tr-TR" b="1" dirty="0"/>
                        <a:t>.</a:t>
                      </a:r>
                      <a:r>
                        <a:rPr lang="tr-TR" b="1" baseline="0" dirty="0"/>
                        <a:t> </a:t>
                      </a:r>
                      <a:r>
                        <a:rPr lang="tr-TR" b="1" dirty="0"/>
                        <a:t>YANSITMA</a:t>
                      </a:r>
                    </a:p>
                  </a:txBody>
                  <a:tcPr anchor="ctr">
                    <a:solidFill>
                      <a:schemeClr val="accent5">
                        <a:lumMod val="20000"/>
                        <a:lumOff val="80000"/>
                      </a:schemeClr>
                    </a:solidFill>
                  </a:tcPr>
                </a:tc>
                <a:tc>
                  <a:txBody>
                    <a:bodyPr/>
                    <a:lstStyle/>
                    <a:p>
                      <a:pPr algn="r"/>
                      <a:endParaRPr lang="tr-TR" b="1" dirty="0"/>
                    </a:p>
                  </a:txBody>
                  <a:tcPr anchor="ctr">
                    <a:solidFill>
                      <a:schemeClr val="accent1">
                        <a:lumMod val="20000"/>
                        <a:lumOff val="80000"/>
                      </a:schemeClr>
                    </a:solidFill>
                  </a:tcPr>
                </a:tc>
                <a:tc>
                  <a:txBody>
                    <a:bodyPr/>
                    <a:lstStyle/>
                    <a:p>
                      <a:pPr algn="r"/>
                      <a:r>
                        <a:rPr lang="tr-TR" b="1" dirty="0"/>
                        <a:t>6.000.000</a:t>
                      </a:r>
                    </a:p>
                  </a:txBody>
                  <a:tcPr anchor="ctr">
                    <a:solidFill>
                      <a:schemeClr val="tx2">
                        <a:lumMod val="20000"/>
                        <a:lumOff val="80000"/>
                      </a:schemeClr>
                    </a:solidFill>
                  </a:tcPr>
                </a:tc>
                <a:extLst>
                  <a:ext uri="{0D108BD9-81ED-4DB2-BD59-A6C34878D82A}">
                    <a16:rowId xmlns:a16="http://schemas.microsoft.com/office/drawing/2014/main" val="10002"/>
                  </a:ext>
                </a:extLst>
              </a:tr>
              <a:tr h="372899">
                <a:tc>
                  <a:txBody>
                    <a:bodyPr/>
                    <a:lstStyle/>
                    <a:p>
                      <a:endParaRPr lang="tr-TR" b="1"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a:t>721. </a:t>
                      </a:r>
                      <a:r>
                        <a:rPr lang="tr-TR" b="1" dirty="0"/>
                        <a:t>D. İŞÇİLİK </a:t>
                      </a:r>
                      <a:r>
                        <a:rPr lang="tr-TR" b="1" dirty="0" err="1"/>
                        <a:t>GİD</a:t>
                      </a:r>
                      <a:r>
                        <a:rPr lang="tr-TR" b="1" dirty="0"/>
                        <a:t>. YANSITMA</a:t>
                      </a:r>
                    </a:p>
                  </a:txBody>
                  <a:tcPr anchor="ctr">
                    <a:solidFill>
                      <a:schemeClr val="accent5">
                        <a:lumMod val="20000"/>
                        <a:lumOff val="80000"/>
                      </a:schemeClr>
                    </a:solidFill>
                  </a:tcPr>
                </a:tc>
                <a:tc>
                  <a:txBody>
                    <a:bodyPr/>
                    <a:lstStyle/>
                    <a:p>
                      <a:pPr algn="r"/>
                      <a:endParaRPr lang="tr-TR" b="1" dirty="0"/>
                    </a:p>
                  </a:txBody>
                  <a:tcPr anchor="ctr">
                    <a:solidFill>
                      <a:schemeClr val="accent1">
                        <a:lumMod val="20000"/>
                        <a:lumOff val="80000"/>
                      </a:schemeClr>
                    </a:solidFill>
                  </a:tcPr>
                </a:tc>
                <a:tc>
                  <a:txBody>
                    <a:bodyPr/>
                    <a:lstStyle/>
                    <a:p>
                      <a:pPr algn="r"/>
                      <a:r>
                        <a:rPr lang="tr-TR" b="1" dirty="0"/>
                        <a:t>3.000.000</a:t>
                      </a:r>
                    </a:p>
                  </a:txBody>
                  <a:tcPr anchor="ctr">
                    <a:solidFill>
                      <a:schemeClr val="tx2">
                        <a:lumMod val="20000"/>
                        <a:lumOff val="80000"/>
                      </a:schemeClr>
                    </a:solidFill>
                  </a:tcPr>
                </a:tc>
                <a:extLst>
                  <a:ext uri="{0D108BD9-81ED-4DB2-BD59-A6C34878D82A}">
                    <a16:rowId xmlns:a16="http://schemas.microsoft.com/office/drawing/2014/main" val="10003"/>
                  </a:ext>
                </a:extLst>
              </a:tr>
              <a:tr h="372899">
                <a:tc>
                  <a:txBody>
                    <a:bodyPr/>
                    <a:lstStyle/>
                    <a:p>
                      <a:endParaRPr lang="tr-TR" b="1"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a:t>731. </a:t>
                      </a:r>
                      <a:r>
                        <a:rPr lang="tr-TR" b="1" dirty="0"/>
                        <a:t>GENEL ÜRETİM </a:t>
                      </a:r>
                      <a:r>
                        <a:rPr lang="tr-TR" b="1" dirty="0" err="1"/>
                        <a:t>GİD</a:t>
                      </a:r>
                      <a:r>
                        <a:rPr lang="tr-TR" b="1" dirty="0"/>
                        <a:t>. YANSITMA</a:t>
                      </a:r>
                    </a:p>
                  </a:txBody>
                  <a:tcPr anchor="ctr">
                    <a:solidFill>
                      <a:schemeClr val="accent5">
                        <a:lumMod val="20000"/>
                        <a:lumOff val="80000"/>
                      </a:schemeClr>
                    </a:solidFill>
                  </a:tcPr>
                </a:tc>
                <a:tc>
                  <a:txBody>
                    <a:bodyPr/>
                    <a:lstStyle/>
                    <a:p>
                      <a:pPr algn="r"/>
                      <a:endParaRPr lang="tr-TR" b="1" dirty="0"/>
                    </a:p>
                  </a:txBody>
                  <a:tcPr anchor="ctr">
                    <a:solidFill>
                      <a:schemeClr val="accent1">
                        <a:lumMod val="20000"/>
                        <a:lumOff val="80000"/>
                      </a:schemeClr>
                    </a:solidFill>
                  </a:tcPr>
                </a:tc>
                <a:tc>
                  <a:txBody>
                    <a:bodyPr/>
                    <a:lstStyle/>
                    <a:p>
                      <a:pPr algn="r"/>
                      <a:r>
                        <a:rPr lang="tr-TR" b="1" dirty="0"/>
                        <a:t>1.000.000</a:t>
                      </a:r>
                    </a:p>
                  </a:txBody>
                  <a:tcPr anchor="ctr">
                    <a:solidFill>
                      <a:schemeClr val="tx2">
                        <a:lumMod val="20000"/>
                        <a:lumOff val="80000"/>
                      </a:schemeClr>
                    </a:solidFill>
                  </a:tcPr>
                </a:tc>
                <a:extLst>
                  <a:ext uri="{0D108BD9-81ED-4DB2-BD59-A6C34878D82A}">
                    <a16:rowId xmlns:a16="http://schemas.microsoft.com/office/drawing/2014/main" val="10004"/>
                  </a:ext>
                </a:extLst>
              </a:tr>
              <a:tr h="298319">
                <a:tc gridSpan="4">
                  <a:txBody>
                    <a:bodyPr/>
                    <a:lstStyle/>
                    <a:p>
                      <a:r>
                        <a:rPr lang="tr-TR" b="0" dirty="0"/>
                        <a:t>İnşaat</a:t>
                      </a:r>
                      <a:r>
                        <a:rPr lang="tr-TR" b="0" baseline="0" dirty="0"/>
                        <a:t> maliyetlerinin </a:t>
                      </a:r>
                      <a:r>
                        <a:rPr lang="tr-TR" b="0" baseline="0" dirty="0" err="1"/>
                        <a:t>yarımamul</a:t>
                      </a:r>
                      <a:r>
                        <a:rPr lang="tr-TR" b="0" baseline="0" dirty="0"/>
                        <a:t> hesabına yansıtılması</a:t>
                      </a:r>
                      <a:endParaRPr lang="tr-TR" b="0" dirty="0"/>
                    </a:p>
                  </a:txBody>
                  <a:tcPr>
                    <a:solidFill>
                      <a:schemeClr val="bg1">
                        <a:lumMod val="95000"/>
                      </a:schemeClr>
                    </a:solidFill>
                  </a:tcPr>
                </a:tc>
                <a:tc hMerge="1">
                  <a:txBody>
                    <a:bodyPr/>
                    <a:lstStyle/>
                    <a:p>
                      <a:endParaRPr lang="tr-TR" b="1" dirty="0"/>
                    </a:p>
                  </a:txBody>
                  <a:tcPr anchor="ctr">
                    <a:solidFill>
                      <a:schemeClr val="accent5">
                        <a:lumMod val="20000"/>
                        <a:lumOff val="80000"/>
                      </a:schemeClr>
                    </a:solidFill>
                  </a:tcPr>
                </a:tc>
                <a:tc hMerge="1">
                  <a:txBody>
                    <a:bodyPr/>
                    <a:lstStyle/>
                    <a:p>
                      <a:pPr algn="r"/>
                      <a:endParaRPr lang="tr-TR" b="1" dirty="0"/>
                    </a:p>
                  </a:txBody>
                  <a:tcPr anchor="ctr">
                    <a:solidFill>
                      <a:schemeClr val="accent1">
                        <a:lumMod val="20000"/>
                        <a:lumOff val="80000"/>
                      </a:schemeClr>
                    </a:solidFill>
                  </a:tcPr>
                </a:tc>
                <a:tc hMerge="1">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6" name="Tablo 5"/>
          <p:cNvGraphicFramePr>
            <a:graphicFrameLocks noGrp="1"/>
          </p:cNvGraphicFramePr>
          <p:nvPr>
            <p:extLst/>
          </p:nvPr>
        </p:nvGraphicFramePr>
        <p:xfrm>
          <a:off x="467544" y="3212976"/>
          <a:ext cx="8208912" cy="3229704"/>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161638">
                  <a:extLst>
                    <a:ext uri="{9D8B030D-6E8A-4147-A177-3AD203B41FA5}">
                      <a16:colId xmlns:a16="http://schemas.microsoft.com/office/drawing/2014/main" val="20000"/>
                    </a:ext>
                  </a:extLst>
                </a:gridCol>
                <a:gridCol w="4181899">
                  <a:extLst>
                    <a:ext uri="{9D8B030D-6E8A-4147-A177-3AD203B41FA5}">
                      <a16:colId xmlns:a16="http://schemas.microsoft.com/office/drawing/2014/main" val="20001"/>
                    </a:ext>
                  </a:extLst>
                </a:gridCol>
                <a:gridCol w="1471409">
                  <a:extLst>
                    <a:ext uri="{9D8B030D-6E8A-4147-A177-3AD203B41FA5}">
                      <a16:colId xmlns:a16="http://schemas.microsoft.com/office/drawing/2014/main" val="20002"/>
                    </a:ext>
                  </a:extLst>
                </a:gridCol>
                <a:gridCol w="1393966">
                  <a:extLst>
                    <a:ext uri="{9D8B030D-6E8A-4147-A177-3AD203B41FA5}">
                      <a16:colId xmlns:a16="http://schemas.microsoft.com/office/drawing/2014/main" val="20003"/>
                    </a:ext>
                  </a:extLst>
                </a:gridCol>
              </a:tblGrid>
              <a:tr h="288032">
                <a:tc gridSpan="2">
                  <a:txBody>
                    <a:bodyPr/>
                    <a:lstStyle/>
                    <a:p>
                      <a:pPr algn="ctr"/>
                      <a:r>
                        <a:rPr lang="tr-TR" sz="1800" dirty="0"/>
                        <a:t>Açıklama</a:t>
                      </a:r>
                    </a:p>
                  </a:txBody>
                  <a:tcPr anchor="ctr"/>
                </a:tc>
                <a:tc hMerge="1">
                  <a:txBody>
                    <a:bodyPr/>
                    <a:lstStyle/>
                    <a:p>
                      <a:endParaRPr lang="tr-TR"/>
                    </a:p>
                  </a:txBody>
                  <a:tcPr/>
                </a:tc>
                <a:tc>
                  <a:txBody>
                    <a:bodyPr/>
                    <a:lstStyle/>
                    <a:p>
                      <a:pPr algn="ctr"/>
                      <a:r>
                        <a:rPr lang="tr-TR" sz="1800" dirty="0"/>
                        <a:t>Borç</a:t>
                      </a:r>
                    </a:p>
                  </a:txBody>
                  <a:tcPr anchor="ctr"/>
                </a:tc>
                <a:tc>
                  <a:txBody>
                    <a:bodyPr/>
                    <a:lstStyle/>
                    <a:p>
                      <a:pPr algn="ctr"/>
                      <a:r>
                        <a:rPr lang="tr-TR" sz="1800" dirty="0"/>
                        <a:t>Alacak</a:t>
                      </a:r>
                    </a:p>
                  </a:txBody>
                  <a:tcPr anchor="ctr"/>
                </a:tc>
                <a:extLst>
                  <a:ext uri="{0D108BD9-81ED-4DB2-BD59-A6C34878D82A}">
                    <a16:rowId xmlns:a16="http://schemas.microsoft.com/office/drawing/2014/main" val="10000"/>
                  </a:ext>
                </a:extLst>
              </a:tr>
              <a:tr h="42632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a:t>711. </a:t>
                      </a:r>
                      <a:r>
                        <a:rPr lang="tr-TR" sz="1600" b="1"/>
                        <a:t>D. İLK MD. MLZ. GİD.</a:t>
                      </a:r>
                      <a:r>
                        <a:rPr lang="tr-TR" sz="1600" b="1" baseline="0"/>
                        <a:t> </a:t>
                      </a:r>
                      <a:r>
                        <a:rPr lang="tr-TR" sz="1600" b="1"/>
                        <a:t>YANSITMA</a:t>
                      </a:r>
                    </a:p>
                  </a:txBody>
                  <a:tcPr anchor="ctr">
                    <a:solidFill>
                      <a:schemeClr val="accent5">
                        <a:lumMod val="20000"/>
                        <a:lumOff val="80000"/>
                      </a:schemeClr>
                    </a:solidFill>
                  </a:tcPr>
                </a:tc>
                <a:tc hMerge="1">
                  <a:txBody>
                    <a:bodyPr/>
                    <a:lstStyle/>
                    <a:p>
                      <a:endParaRPr lang="tr-TR"/>
                    </a:p>
                  </a:txBody>
                  <a:tcPr/>
                </a:tc>
                <a:tc>
                  <a:txBody>
                    <a:bodyPr/>
                    <a:lstStyle/>
                    <a:p>
                      <a:pPr algn="r"/>
                      <a:r>
                        <a:rPr lang="tr-TR" sz="1600" b="1" dirty="0"/>
                        <a:t>6.000.000</a:t>
                      </a:r>
                    </a:p>
                  </a:txBody>
                  <a:tcPr anchor="ctr">
                    <a:solidFill>
                      <a:schemeClr val="accent1">
                        <a:lumMod val="20000"/>
                        <a:lumOff val="80000"/>
                      </a:schemeClr>
                    </a:solidFill>
                  </a:tcPr>
                </a:tc>
                <a:tc>
                  <a:txBody>
                    <a:bodyPr/>
                    <a:lstStyle/>
                    <a:p>
                      <a:pPr algn="r"/>
                      <a:endParaRPr lang="tr-TR" sz="1600" b="1" dirty="0"/>
                    </a:p>
                  </a:txBody>
                  <a:tcPr anchor="ctr">
                    <a:solidFill>
                      <a:schemeClr val="tx2">
                        <a:lumMod val="20000"/>
                        <a:lumOff val="80000"/>
                      </a:schemeClr>
                    </a:solidFill>
                  </a:tcPr>
                </a:tc>
                <a:extLst>
                  <a:ext uri="{0D108BD9-81ED-4DB2-BD59-A6C34878D82A}">
                    <a16:rowId xmlns:a16="http://schemas.microsoft.com/office/drawing/2014/main" val="10001"/>
                  </a:ext>
                </a:extLst>
              </a:tr>
              <a:tr h="42632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a:t>721. </a:t>
                      </a:r>
                      <a:r>
                        <a:rPr lang="tr-TR" sz="1600" b="1" dirty="0"/>
                        <a:t>D. İŞÇİLİK </a:t>
                      </a:r>
                      <a:r>
                        <a:rPr lang="tr-TR" sz="1600" b="1" dirty="0" err="1"/>
                        <a:t>GİD</a:t>
                      </a:r>
                      <a:r>
                        <a:rPr lang="tr-TR" sz="1600" b="1" dirty="0"/>
                        <a:t>. YANSITMA</a:t>
                      </a:r>
                    </a:p>
                  </a:txBody>
                  <a:tcPr anchor="ctr">
                    <a:solidFill>
                      <a:schemeClr val="accent5">
                        <a:lumMod val="20000"/>
                        <a:lumOff val="80000"/>
                      </a:schemeClr>
                    </a:solidFill>
                  </a:tcPr>
                </a:tc>
                <a:tc hMerge="1">
                  <a:txBody>
                    <a:bodyPr/>
                    <a:lstStyle/>
                    <a:p>
                      <a:endParaRPr lang="tr-TR"/>
                    </a:p>
                  </a:txBody>
                  <a:tcPr/>
                </a:tc>
                <a:tc>
                  <a:txBody>
                    <a:bodyPr/>
                    <a:lstStyle/>
                    <a:p>
                      <a:pPr algn="r"/>
                      <a:r>
                        <a:rPr lang="tr-TR" sz="1600" b="1" dirty="0"/>
                        <a:t>3.000.000</a:t>
                      </a:r>
                    </a:p>
                  </a:txBody>
                  <a:tcPr anchor="ctr">
                    <a:solidFill>
                      <a:schemeClr val="accent1">
                        <a:lumMod val="20000"/>
                        <a:lumOff val="80000"/>
                      </a:schemeClr>
                    </a:solidFill>
                  </a:tcPr>
                </a:tc>
                <a:tc>
                  <a:txBody>
                    <a:bodyPr/>
                    <a:lstStyle/>
                    <a:p>
                      <a:pPr algn="r"/>
                      <a:endParaRPr lang="tr-TR" sz="1600" b="1" dirty="0"/>
                    </a:p>
                  </a:txBody>
                  <a:tcPr anchor="ctr">
                    <a:solidFill>
                      <a:schemeClr val="tx2">
                        <a:lumMod val="20000"/>
                        <a:lumOff val="80000"/>
                      </a:schemeClr>
                    </a:solidFill>
                  </a:tcPr>
                </a:tc>
                <a:extLst>
                  <a:ext uri="{0D108BD9-81ED-4DB2-BD59-A6C34878D82A}">
                    <a16:rowId xmlns:a16="http://schemas.microsoft.com/office/drawing/2014/main" val="10002"/>
                  </a:ext>
                </a:extLst>
              </a:tr>
              <a:tr h="42632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a:t>731. </a:t>
                      </a:r>
                      <a:r>
                        <a:rPr lang="tr-TR" sz="1600" b="1" dirty="0"/>
                        <a:t>GENEL ÜRETİM </a:t>
                      </a:r>
                      <a:r>
                        <a:rPr lang="tr-TR" sz="1600" b="1" dirty="0" err="1"/>
                        <a:t>GİD</a:t>
                      </a:r>
                      <a:r>
                        <a:rPr lang="tr-TR" sz="1600" b="1" dirty="0"/>
                        <a:t>. YANSITMA</a:t>
                      </a:r>
                    </a:p>
                  </a:txBody>
                  <a:tcPr anchor="ctr">
                    <a:solidFill>
                      <a:schemeClr val="accent5">
                        <a:lumMod val="20000"/>
                        <a:lumOff val="80000"/>
                      </a:schemeClr>
                    </a:solidFill>
                  </a:tcPr>
                </a:tc>
                <a:tc hMerge="1">
                  <a:txBody>
                    <a:bodyPr/>
                    <a:lstStyle/>
                    <a:p>
                      <a:endParaRPr lang="tr-TR" dirty="0"/>
                    </a:p>
                  </a:txBody>
                  <a:tcPr/>
                </a:tc>
                <a:tc>
                  <a:txBody>
                    <a:bodyPr/>
                    <a:lstStyle/>
                    <a:p>
                      <a:pPr algn="r"/>
                      <a:r>
                        <a:rPr lang="tr-TR" sz="1600" b="1" dirty="0"/>
                        <a:t>1.000.000</a:t>
                      </a:r>
                    </a:p>
                  </a:txBody>
                  <a:tcPr anchor="ctr">
                    <a:solidFill>
                      <a:schemeClr val="accent1">
                        <a:lumMod val="20000"/>
                        <a:lumOff val="80000"/>
                      </a:schemeClr>
                    </a:solidFill>
                  </a:tcPr>
                </a:tc>
                <a:tc>
                  <a:txBody>
                    <a:bodyPr/>
                    <a:lstStyle/>
                    <a:p>
                      <a:pPr algn="r"/>
                      <a:endParaRPr lang="tr-TR" sz="1600" b="1" dirty="0"/>
                    </a:p>
                  </a:txBody>
                  <a:tcPr anchor="ctr">
                    <a:solidFill>
                      <a:schemeClr val="tx2">
                        <a:lumMod val="20000"/>
                        <a:lumOff val="80000"/>
                      </a:schemeClr>
                    </a:solidFill>
                  </a:tcPr>
                </a:tc>
                <a:extLst>
                  <a:ext uri="{0D108BD9-81ED-4DB2-BD59-A6C34878D82A}">
                    <a16:rowId xmlns:a16="http://schemas.microsoft.com/office/drawing/2014/main" val="10003"/>
                  </a:ext>
                </a:extLst>
              </a:tr>
              <a:tr h="360040">
                <a:tc>
                  <a:txBody>
                    <a:bodyPr/>
                    <a:lstStyle/>
                    <a:p>
                      <a:endParaRPr lang="tr-TR" sz="1600" b="1"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a:t>710. </a:t>
                      </a:r>
                      <a:r>
                        <a:rPr lang="tr-TR" sz="1600" b="1" dirty="0"/>
                        <a:t>D. İLK MD. </a:t>
                      </a:r>
                      <a:r>
                        <a:rPr lang="tr-TR" sz="1600" b="1" dirty="0" err="1"/>
                        <a:t>MLZ</a:t>
                      </a:r>
                      <a:r>
                        <a:rPr lang="tr-TR" sz="1600" b="1" dirty="0"/>
                        <a:t>. </a:t>
                      </a:r>
                      <a:r>
                        <a:rPr lang="tr-TR" sz="1600" b="1" dirty="0" err="1"/>
                        <a:t>GİD</a:t>
                      </a:r>
                      <a:r>
                        <a:rPr lang="tr-TR" sz="1600" b="1" dirty="0"/>
                        <a:t>.</a:t>
                      </a:r>
                      <a:r>
                        <a:rPr lang="tr-TR" sz="1600" b="1" baseline="0" dirty="0"/>
                        <a:t> </a:t>
                      </a:r>
                      <a:endParaRPr lang="tr-TR" sz="1600" b="1" dirty="0"/>
                    </a:p>
                  </a:txBody>
                  <a:tcPr anchor="ctr">
                    <a:solidFill>
                      <a:schemeClr val="accent5">
                        <a:lumMod val="20000"/>
                        <a:lumOff val="80000"/>
                      </a:schemeClr>
                    </a:solidFill>
                  </a:tcPr>
                </a:tc>
                <a:tc>
                  <a:txBody>
                    <a:bodyPr/>
                    <a:lstStyle/>
                    <a:p>
                      <a:pPr algn="r"/>
                      <a:endParaRPr lang="tr-TR" sz="1600" b="1" dirty="0"/>
                    </a:p>
                  </a:txBody>
                  <a:tcPr anchor="ctr">
                    <a:solidFill>
                      <a:schemeClr val="accent1">
                        <a:lumMod val="20000"/>
                        <a:lumOff val="80000"/>
                      </a:schemeClr>
                    </a:solidFill>
                  </a:tcPr>
                </a:tc>
                <a:tc>
                  <a:txBody>
                    <a:bodyPr/>
                    <a:lstStyle/>
                    <a:p>
                      <a:pPr algn="r"/>
                      <a:r>
                        <a:rPr lang="tr-TR" sz="1600" b="1" dirty="0"/>
                        <a:t>6.000.000</a:t>
                      </a:r>
                    </a:p>
                  </a:txBody>
                  <a:tcPr anchor="ctr">
                    <a:solidFill>
                      <a:schemeClr val="tx2">
                        <a:lumMod val="20000"/>
                        <a:lumOff val="80000"/>
                      </a:schemeClr>
                    </a:solidFill>
                  </a:tcPr>
                </a:tc>
                <a:extLst>
                  <a:ext uri="{0D108BD9-81ED-4DB2-BD59-A6C34878D82A}">
                    <a16:rowId xmlns:a16="http://schemas.microsoft.com/office/drawing/2014/main" val="10004"/>
                  </a:ext>
                </a:extLst>
              </a:tr>
              <a:tr h="360040">
                <a:tc>
                  <a:txBody>
                    <a:bodyPr/>
                    <a:lstStyle/>
                    <a:p>
                      <a:endParaRPr lang="tr-TR" sz="1600" b="1"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a:t>720. </a:t>
                      </a:r>
                      <a:r>
                        <a:rPr lang="tr-TR" sz="1600" b="1" dirty="0"/>
                        <a:t>D. İŞÇİLİK </a:t>
                      </a:r>
                      <a:r>
                        <a:rPr lang="tr-TR" sz="1600" b="1" dirty="0" err="1"/>
                        <a:t>GİD</a:t>
                      </a:r>
                      <a:r>
                        <a:rPr lang="tr-TR" sz="1600" b="1" dirty="0"/>
                        <a:t>. </a:t>
                      </a:r>
                    </a:p>
                  </a:txBody>
                  <a:tcPr anchor="ctr">
                    <a:solidFill>
                      <a:schemeClr val="accent5">
                        <a:lumMod val="20000"/>
                        <a:lumOff val="80000"/>
                      </a:schemeClr>
                    </a:solidFill>
                  </a:tcPr>
                </a:tc>
                <a:tc>
                  <a:txBody>
                    <a:bodyPr/>
                    <a:lstStyle/>
                    <a:p>
                      <a:pPr algn="r"/>
                      <a:endParaRPr lang="tr-TR" sz="1600" b="1" dirty="0"/>
                    </a:p>
                  </a:txBody>
                  <a:tcPr anchor="ctr">
                    <a:solidFill>
                      <a:schemeClr val="accent1">
                        <a:lumMod val="20000"/>
                        <a:lumOff val="80000"/>
                      </a:schemeClr>
                    </a:solidFill>
                  </a:tcPr>
                </a:tc>
                <a:tc>
                  <a:txBody>
                    <a:bodyPr/>
                    <a:lstStyle/>
                    <a:p>
                      <a:pPr algn="r"/>
                      <a:r>
                        <a:rPr lang="tr-TR" sz="1600" b="1" dirty="0"/>
                        <a:t>3.000.000</a:t>
                      </a:r>
                    </a:p>
                  </a:txBody>
                  <a:tcPr anchor="ctr">
                    <a:solidFill>
                      <a:schemeClr val="tx2">
                        <a:lumMod val="20000"/>
                        <a:lumOff val="80000"/>
                      </a:schemeClr>
                    </a:solidFill>
                  </a:tcPr>
                </a:tc>
                <a:extLst>
                  <a:ext uri="{0D108BD9-81ED-4DB2-BD59-A6C34878D82A}">
                    <a16:rowId xmlns:a16="http://schemas.microsoft.com/office/drawing/2014/main" val="10005"/>
                  </a:ext>
                </a:extLst>
              </a:tr>
              <a:tr h="360040">
                <a:tc>
                  <a:txBody>
                    <a:bodyPr/>
                    <a:lstStyle/>
                    <a:p>
                      <a:endParaRPr lang="tr-TR" sz="1600" b="1"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a:t>730. </a:t>
                      </a:r>
                      <a:r>
                        <a:rPr lang="tr-TR" sz="1600" b="1"/>
                        <a:t>GENEL ÜRETİM GİD. </a:t>
                      </a:r>
                    </a:p>
                  </a:txBody>
                  <a:tcPr anchor="ctr">
                    <a:solidFill>
                      <a:schemeClr val="accent5">
                        <a:lumMod val="20000"/>
                        <a:lumOff val="80000"/>
                      </a:schemeClr>
                    </a:solidFill>
                  </a:tcPr>
                </a:tc>
                <a:tc>
                  <a:txBody>
                    <a:bodyPr/>
                    <a:lstStyle/>
                    <a:p>
                      <a:pPr algn="r"/>
                      <a:endParaRPr lang="tr-TR" sz="1600" b="1" dirty="0"/>
                    </a:p>
                  </a:txBody>
                  <a:tcPr anchor="ctr">
                    <a:solidFill>
                      <a:schemeClr val="accent1">
                        <a:lumMod val="20000"/>
                        <a:lumOff val="80000"/>
                      </a:schemeClr>
                    </a:solidFill>
                  </a:tcPr>
                </a:tc>
                <a:tc>
                  <a:txBody>
                    <a:bodyPr/>
                    <a:lstStyle/>
                    <a:p>
                      <a:pPr algn="r"/>
                      <a:r>
                        <a:rPr lang="tr-TR" sz="1600" b="1" dirty="0"/>
                        <a:t>1.000.000</a:t>
                      </a:r>
                    </a:p>
                  </a:txBody>
                  <a:tcPr anchor="ctr">
                    <a:solidFill>
                      <a:schemeClr val="tx2">
                        <a:lumMod val="20000"/>
                        <a:lumOff val="80000"/>
                      </a:schemeClr>
                    </a:solidFill>
                  </a:tcPr>
                </a:tc>
                <a:extLst>
                  <a:ext uri="{0D108BD9-81ED-4DB2-BD59-A6C34878D82A}">
                    <a16:rowId xmlns:a16="http://schemas.microsoft.com/office/drawing/2014/main" val="10006"/>
                  </a:ext>
                </a:extLst>
              </a:tr>
              <a:tr h="360040">
                <a:tc gridSpan="4">
                  <a:txBody>
                    <a:bodyPr/>
                    <a:lstStyle/>
                    <a:p>
                      <a:r>
                        <a:rPr lang="tr-TR" sz="2000" b="0" dirty="0"/>
                        <a:t>Yansıtma ve ilgili maliyet hesaplarının</a:t>
                      </a:r>
                      <a:r>
                        <a:rPr lang="tr-TR" sz="2000" b="0" baseline="0" dirty="0"/>
                        <a:t> kapatılması</a:t>
                      </a:r>
                      <a:endParaRPr lang="tr-TR" sz="2000" b="0" dirty="0"/>
                    </a:p>
                  </a:txBody>
                  <a:tcPr>
                    <a:solidFill>
                      <a:schemeClr val="bg1">
                        <a:lumMod val="95000"/>
                      </a:schemeClr>
                    </a:solidFill>
                  </a:tcPr>
                </a:tc>
                <a:tc hMerge="1">
                  <a:txBody>
                    <a:bodyPr/>
                    <a:lstStyle/>
                    <a:p>
                      <a:endParaRPr lang="tr-TR" b="1" dirty="0"/>
                    </a:p>
                  </a:txBody>
                  <a:tcPr anchor="ctr">
                    <a:solidFill>
                      <a:schemeClr val="accent5">
                        <a:lumMod val="20000"/>
                        <a:lumOff val="80000"/>
                      </a:schemeClr>
                    </a:solidFill>
                  </a:tcPr>
                </a:tc>
                <a:tc hMerge="1">
                  <a:txBody>
                    <a:bodyPr/>
                    <a:lstStyle/>
                    <a:p>
                      <a:pPr algn="r"/>
                      <a:endParaRPr lang="tr-TR" b="1" dirty="0"/>
                    </a:p>
                  </a:txBody>
                  <a:tcPr anchor="ctr">
                    <a:solidFill>
                      <a:schemeClr val="accent1">
                        <a:lumMod val="20000"/>
                        <a:lumOff val="80000"/>
                      </a:schemeClr>
                    </a:solidFill>
                  </a:tcPr>
                </a:tc>
                <a:tc hMerge="1">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030316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346050"/>
          </a:xfrm>
        </p:spPr>
        <p:txBody>
          <a:bodyPr>
            <a:noAutofit/>
          </a:bodyPr>
          <a:lstStyle/>
          <a:p>
            <a:pPr algn="l"/>
            <a:r>
              <a:rPr lang="tr-TR" sz="2400" b="1" dirty="0">
                <a:solidFill>
                  <a:srgbClr val="C00000"/>
                </a:solidFill>
              </a:rPr>
              <a:t>Örnek Uygulama :</a:t>
            </a:r>
          </a:p>
        </p:txBody>
      </p:sp>
      <p:graphicFrame>
        <p:nvGraphicFramePr>
          <p:cNvPr id="4" name="Tablo 3"/>
          <p:cNvGraphicFramePr>
            <a:graphicFrameLocks noGrp="1"/>
          </p:cNvGraphicFramePr>
          <p:nvPr>
            <p:extLst/>
          </p:nvPr>
        </p:nvGraphicFramePr>
        <p:xfrm>
          <a:off x="395536" y="764704"/>
          <a:ext cx="8208912" cy="157162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161638">
                  <a:extLst>
                    <a:ext uri="{9D8B030D-6E8A-4147-A177-3AD203B41FA5}">
                      <a16:colId xmlns:a16="http://schemas.microsoft.com/office/drawing/2014/main" val="20000"/>
                    </a:ext>
                  </a:extLst>
                </a:gridCol>
                <a:gridCol w="4181899">
                  <a:extLst>
                    <a:ext uri="{9D8B030D-6E8A-4147-A177-3AD203B41FA5}">
                      <a16:colId xmlns:a16="http://schemas.microsoft.com/office/drawing/2014/main" val="20001"/>
                    </a:ext>
                  </a:extLst>
                </a:gridCol>
                <a:gridCol w="1471409">
                  <a:extLst>
                    <a:ext uri="{9D8B030D-6E8A-4147-A177-3AD203B41FA5}">
                      <a16:colId xmlns:a16="http://schemas.microsoft.com/office/drawing/2014/main" val="20002"/>
                    </a:ext>
                  </a:extLst>
                </a:gridCol>
                <a:gridCol w="1393966">
                  <a:extLst>
                    <a:ext uri="{9D8B030D-6E8A-4147-A177-3AD203B41FA5}">
                      <a16:colId xmlns:a16="http://schemas.microsoft.com/office/drawing/2014/main" val="20003"/>
                    </a:ext>
                  </a:extLst>
                </a:gridCol>
              </a:tblGrid>
              <a:tr h="288032">
                <a:tc gridSpan="2">
                  <a:txBody>
                    <a:bodyPr/>
                    <a:lstStyle/>
                    <a:p>
                      <a:pPr algn="ctr"/>
                      <a:r>
                        <a:rPr lang="tr-TR" dirty="0"/>
                        <a:t>Açıklama</a:t>
                      </a:r>
                    </a:p>
                  </a:txBody>
                  <a:tcPr anchor="ctr"/>
                </a:tc>
                <a:tc hMerge="1">
                  <a:txBody>
                    <a:bodyPr/>
                    <a:lstStyle/>
                    <a:p>
                      <a:endParaRPr lang="tr-TR"/>
                    </a:p>
                  </a:txBody>
                  <a:tcPr/>
                </a:tc>
                <a:tc>
                  <a:txBody>
                    <a:bodyPr/>
                    <a:lstStyle/>
                    <a:p>
                      <a:pPr algn="ctr"/>
                      <a:r>
                        <a:rPr lang="tr-TR" dirty="0"/>
                        <a:t>Borç</a:t>
                      </a:r>
                    </a:p>
                  </a:txBody>
                  <a:tcPr anchor="ctr"/>
                </a:tc>
                <a:tc>
                  <a:txBody>
                    <a:bodyPr/>
                    <a:lstStyle/>
                    <a:p>
                      <a:pPr algn="ctr"/>
                      <a:r>
                        <a:rPr lang="tr-TR" dirty="0"/>
                        <a:t>Alacak</a:t>
                      </a:r>
                    </a:p>
                  </a:txBody>
                  <a:tcPr anchor="ctr"/>
                </a:tc>
                <a:extLst>
                  <a:ext uri="{0D108BD9-81ED-4DB2-BD59-A6C34878D82A}">
                    <a16:rowId xmlns:a16="http://schemas.microsoft.com/office/drawing/2014/main" val="10000"/>
                  </a:ext>
                </a:extLst>
              </a:tr>
              <a:tr h="426328">
                <a:tc gridSpan="2">
                  <a:txBody>
                    <a:bodyPr/>
                    <a:lstStyle/>
                    <a:p>
                      <a:pPr marL="0" indent="0">
                        <a:buNone/>
                      </a:pPr>
                      <a:r>
                        <a:rPr lang="tr-TR" sz="2400" b="1" dirty="0"/>
                        <a:t>152.</a:t>
                      </a:r>
                      <a:r>
                        <a:rPr lang="tr-TR" b="1" dirty="0"/>
                        <a:t> MAMULLER</a:t>
                      </a:r>
                    </a:p>
                  </a:txBody>
                  <a:tcPr anchor="ctr">
                    <a:solidFill>
                      <a:schemeClr val="accent5">
                        <a:lumMod val="20000"/>
                        <a:lumOff val="80000"/>
                      </a:schemeClr>
                    </a:solidFill>
                  </a:tcPr>
                </a:tc>
                <a:tc hMerge="1">
                  <a:txBody>
                    <a:bodyPr/>
                    <a:lstStyle/>
                    <a:p>
                      <a:endParaRPr lang="tr-TR"/>
                    </a:p>
                  </a:txBody>
                  <a:tcPr/>
                </a:tc>
                <a:tc>
                  <a:txBody>
                    <a:bodyPr/>
                    <a:lstStyle/>
                    <a:p>
                      <a:pPr algn="r"/>
                      <a:r>
                        <a:rPr lang="tr-TR" b="1" dirty="0"/>
                        <a:t>10.000.000</a:t>
                      </a:r>
                    </a:p>
                  </a:txBody>
                  <a:tcPr anchor="ctr">
                    <a:solidFill>
                      <a:schemeClr val="accent1">
                        <a:lumMod val="20000"/>
                        <a:lumOff val="80000"/>
                      </a:schemeClr>
                    </a:solidFill>
                  </a:tcPr>
                </a:tc>
                <a:tc>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1"/>
                  </a:ext>
                </a:extLst>
              </a:tr>
              <a:tr h="360040">
                <a:tc>
                  <a:txBody>
                    <a:bodyPr/>
                    <a:lstStyle/>
                    <a:p>
                      <a:endParaRPr lang="tr-TR" b="1" dirty="0"/>
                    </a:p>
                  </a:txBody>
                  <a:tcPr>
                    <a:solidFill>
                      <a:schemeClr val="accent5">
                        <a:lumMod val="20000"/>
                        <a:lumOff val="80000"/>
                      </a:schemeClr>
                    </a:solidFill>
                  </a:tcPr>
                </a:tc>
                <a:tc>
                  <a:txBody>
                    <a:bodyPr/>
                    <a:lstStyle/>
                    <a:p>
                      <a:r>
                        <a:rPr lang="tr-TR" sz="2400" b="1" dirty="0"/>
                        <a:t>151. </a:t>
                      </a:r>
                      <a:r>
                        <a:rPr lang="tr-TR" b="1" dirty="0"/>
                        <a:t>YARI MAMULLER ÜRETİM</a:t>
                      </a:r>
                    </a:p>
                  </a:txBody>
                  <a:tcPr anchor="ctr">
                    <a:solidFill>
                      <a:schemeClr val="accent5">
                        <a:lumMod val="20000"/>
                        <a:lumOff val="80000"/>
                      </a:schemeClr>
                    </a:solidFill>
                  </a:tcPr>
                </a:tc>
                <a:tc>
                  <a:txBody>
                    <a:bodyPr/>
                    <a:lstStyle/>
                    <a:p>
                      <a:pPr algn="r"/>
                      <a:endParaRPr lang="tr-TR" b="1" dirty="0"/>
                    </a:p>
                  </a:txBody>
                  <a:tcPr anchor="ctr">
                    <a:solidFill>
                      <a:schemeClr val="accent1">
                        <a:lumMod val="20000"/>
                        <a:lumOff val="80000"/>
                      </a:schemeClr>
                    </a:solidFill>
                  </a:tcPr>
                </a:tc>
                <a:tc>
                  <a:txBody>
                    <a:bodyPr/>
                    <a:lstStyle/>
                    <a:p>
                      <a:pPr algn="r"/>
                      <a:r>
                        <a:rPr lang="tr-TR" b="1" dirty="0"/>
                        <a:t>10.000.000</a:t>
                      </a:r>
                    </a:p>
                  </a:txBody>
                  <a:tcPr anchor="ctr">
                    <a:solidFill>
                      <a:schemeClr val="tx2">
                        <a:lumMod val="20000"/>
                        <a:lumOff val="80000"/>
                      </a:schemeClr>
                    </a:solidFill>
                  </a:tcPr>
                </a:tc>
                <a:extLst>
                  <a:ext uri="{0D108BD9-81ED-4DB2-BD59-A6C34878D82A}">
                    <a16:rowId xmlns:a16="http://schemas.microsoft.com/office/drawing/2014/main" val="10002"/>
                  </a:ext>
                </a:extLst>
              </a:tr>
              <a:tr h="360040">
                <a:tc gridSpan="4">
                  <a:txBody>
                    <a:bodyPr/>
                    <a:lstStyle/>
                    <a:p>
                      <a:r>
                        <a:rPr lang="tr-TR" b="0" dirty="0"/>
                        <a:t>İnşaatların tamamlanması üzerine </a:t>
                      </a:r>
                      <a:r>
                        <a:rPr lang="tr-TR" b="0" dirty="0" err="1"/>
                        <a:t>yarımamul</a:t>
                      </a:r>
                      <a:r>
                        <a:rPr lang="tr-TR" b="0" dirty="0"/>
                        <a:t> hesabının mamul hesabına aktarılması</a:t>
                      </a:r>
                    </a:p>
                  </a:txBody>
                  <a:tcPr>
                    <a:solidFill>
                      <a:schemeClr val="bg1">
                        <a:lumMod val="95000"/>
                      </a:schemeClr>
                    </a:solidFill>
                  </a:tcPr>
                </a:tc>
                <a:tc hMerge="1">
                  <a:txBody>
                    <a:bodyPr/>
                    <a:lstStyle/>
                    <a:p>
                      <a:endParaRPr lang="tr-TR" b="1" dirty="0"/>
                    </a:p>
                  </a:txBody>
                  <a:tcPr anchor="ctr">
                    <a:solidFill>
                      <a:schemeClr val="accent5">
                        <a:lumMod val="20000"/>
                        <a:lumOff val="80000"/>
                      </a:schemeClr>
                    </a:solidFill>
                  </a:tcPr>
                </a:tc>
                <a:tc hMerge="1">
                  <a:txBody>
                    <a:bodyPr/>
                    <a:lstStyle/>
                    <a:p>
                      <a:pPr algn="r"/>
                      <a:endParaRPr lang="tr-TR" b="1" dirty="0"/>
                    </a:p>
                  </a:txBody>
                  <a:tcPr anchor="ctr">
                    <a:solidFill>
                      <a:schemeClr val="accent1">
                        <a:lumMod val="20000"/>
                        <a:lumOff val="80000"/>
                      </a:schemeClr>
                    </a:solidFill>
                  </a:tcPr>
                </a:tc>
                <a:tc hMerge="1">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5" name="İçerik Yer Tutucusu 2"/>
          <p:cNvSpPr>
            <a:spLocks noGrp="1"/>
          </p:cNvSpPr>
          <p:nvPr>
            <p:ph idx="1"/>
          </p:nvPr>
        </p:nvSpPr>
        <p:spPr>
          <a:xfrm>
            <a:off x="323528" y="2852936"/>
            <a:ext cx="8229600" cy="648072"/>
          </a:xfrm>
        </p:spPr>
        <p:txBody>
          <a:bodyPr>
            <a:normAutofit/>
          </a:bodyPr>
          <a:lstStyle/>
          <a:p>
            <a:pPr marL="0" indent="0">
              <a:buNone/>
            </a:pPr>
            <a:r>
              <a:rPr lang="tr-TR" sz="2400" dirty="0"/>
              <a:t>Mevcut Aşama İtibariyle İlgili Hesapların Defter-i Kebir Kayıtları:</a:t>
            </a:r>
          </a:p>
        </p:txBody>
      </p:sp>
      <p:graphicFrame>
        <p:nvGraphicFramePr>
          <p:cNvPr id="6" name="Tablo 5"/>
          <p:cNvGraphicFramePr>
            <a:graphicFrameLocks noGrp="1"/>
          </p:cNvGraphicFramePr>
          <p:nvPr>
            <p:extLst/>
          </p:nvPr>
        </p:nvGraphicFramePr>
        <p:xfrm>
          <a:off x="179512" y="3501008"/>
          <a:ext cx="2016224" cy="109728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370840">
                <a:tc gridSpan="2">
                  <a:txBody>
                    <a:bodyPr/>
                    <a:lstStyle/>
                    <a:p>
                      <a:pPr algn="ctr"/>
                      <a:r>
                        <a:rPr lang="tr-TR" sz="3200" dirty="0">
                          <a:solidFill>
                            <a:schemeClr val="bg1"/>
                          </a:solidFill>
                        </a:rPr>
                        <a:t>150</a:t>
                      </a:r>
                    </a:p>
                  </a:txBody>
                  <a:tcPr>
                    <a:solidFill>
                      <a:srgbClr val="00B050"/>
                    </a:solidFill>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r"/>
                      <a:r>
                        <a:rPr lang="tr-TR" sz="1400" b="1" dirty="0"/>
                        <a:t>6.000.000</a:t>
                      </a:r>
                    </a:p>
                    <a:p>
                      <a:pPr algn="r"/>
                      <a:endParaRPr lang="tr-TR" sz="1400" b="1" dirty="0"/>
                    </a:p>
                  </a:txBody>
                  <a:tcPr>
                    <a:solidFill>
                      <a:schemeClr val="accent3">
                        <a:lumMod val="60000"/>
                        <a:lumOff val="40000"/>
                      </a:schemeClr>
                    </a:solidFill>
                  </a:tcPr>
                </a:tc>
                <a:tc>
                  <a:txBody>
                    <a:bodyPr/>
                    <a:lstStyle/>
                    <a:p>
                      <a:pPr algn="r"/>
                      <a:r>
                        <a:rPr lang="tr-TR" sz="1400" b="1" dirty="0"/>
                        <a:t>6.000.000</a:t>
                      </a:r>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7" name="Tablo 6"/>
          <p:cNvGraphicFramePr>
            <a:graphicFrameLocks noGrp="1"/>
          </p:cNvGraphicFramePr>
          <p:nvPr>
            <p:extLst/>
          </p:nvPr>
        </p:nvGraphicFramePr>
        <p:xfrm>
          <a:off x="2411760" y="3501008"/>
          <a:ext cx="2016224" cy="109728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370840">
                <a:tc gridSpan="2">
                  <a:txBody>
                    <a:bodyPr/>
                    <a:lstStyle/>
                    <a:p>
                      <a:pPr algn="ctr"/>
                      <a:r>
                        <a:rPr lang="tr-TR" sz="3200" dirty="0">
                          <a:solidFill>
                            <a:schemeClr val="bg1"/>
                          </a:solidFill>
                        </a:rPr>
                        <a:t>710</a:t>
                      </a:r>
                    </a:p>
                  </a:txBody>
                  <a:tcPr>
                    <a:solidFill>
                      <a:srgbClr val="00B050"/>
                    </a:solidFill>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r"/>
                      <a:r>
                        <a:rPr lang="tr-TR" sz="1400" b="1" dirty="0"/>
                        <a:t>6.000.000</a:t>
                      </a:r>
                    </a:p>
                    <a:p>
                      <a:pPr algn="r"/>
                      <a:endParaRPr lang="tr-TR" sz="1400" b="1" dirty="0"/>
                    </a:p>
                  </a:txBody>
                  <a:tcPr>
                    <a:solidFill>
                      <a:schemeClr val="accent3">
                        <a:lumMod val="60000"/>
                        <a:lumOff val="40000"/>
                      </a:schemeClr>
                    </a:solidFill>
                  </a:tcPr>
                </a:tc>
                <a:tc>
                  <a:txBody>
                    <a:bodyPr/>
                    <a:lstStyle/>
                    <a:p>
                      <a:pPr algn="r"/>
                      <a:r>
                        <a:rPr lang="tr-TR" sz="1400" b="1" dirty="0"/>
                        <a:t>6.000.000</a:t>
                      </a:r>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8" name="Tablo 7"/>
          <p:cNvGraphicFramePr>
            <a:graphicFrameLocks noGrp="1"/>
          </p:cNvGraphicFramePr>
          <p:nvPr>
            <p:extLst/>
          </p:nvPr>
        </p:nvGraphicFramePr>
        <p:xfrm>
          <a:off x="6876256" y="3501008"/>
          <a:ext cx="2016224" cy="109728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370840">
                <a:tc gridSpan="2">
                  <a:txBody>
                    <a:bodyPr/>
                    <a:lstStyle/>
                    <a:p>
                      <a:pPr algn="ctr"/>
                      <a:r>
                        <a:rPr lang="tr-TR" sz="3200" dirty="0">
                          <a:solidFill>
                            <a:schemeClr val="bg1"/>
                          </a:solidFill>
                        </a:rPr>
                        <a:t>720</a:t>
                      </a:r>
                    </a:p>
                  </a:txBody>
                  <a:tcPr>
                    <a:solidFill>
                      <a:srgbClr val="00B050"/>
                    </a:solidFill>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r"/>
                      <a:r>
                        <a:rPr lang="tr-TR" sz="1400" b="1" dirty="0"/>
                        <a:t>3.000.000</a:t>
                      </a:r>
                    </a:p>
                    <a:p>
                      <a:pPr algn="r"/>
                      <a:endParaRPr lang="tr-TR" sz="1400" b="1" dirty="0"/>
                    </a:p>
                  </a:txBody>
                  <a:tcPr>
                    <a:solidFill>
                      <a:schemeClr val="accent3">
                        <a:lumMod val="60000"/>
                        <a:lumOff val="40000"/>
                      </a:schemeClr>
                    </a:solidFill>
                  </a:tcPr>
                </a:tc>
                <a:tc>
                  <a:txBody>
                    <a:bodyPr/>
                    <a:lstStyle/>
                    <a:p>
                      <a:pPr algn="r"/>
                      <a:r>
                        <a:rPr lang="tr-TR" sz="1400" b="1" dirty="0"/>
                        <a:t>3.000.000</a:t>
                      </a:r>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9" name="Tablo 8"/>
          <p:cNvGraphicFramePr>
            <a:graphicFrameLocks noGrp="1"/>
          </p:cNvGraphicFramePr>
          <p:nvPr>
            <p:extLst/>
          </p:nvPr>
        </p:nvGraphicFramePr>
        <p:xfrm>
          <a:off x="4644008" y="3501008"/>
          <a:ext cx="2016224" cy="109728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370840">
                <a:tc gridSpan="2">
                  <a:txBody>
                    <a:bodyPr/>
                    <a:lstStyle/>
                    <a:p>
                      <a:pPr algn="ctr"/>
                      <a:r>
                        <a:rPr lang="tr-TR" sz="3200" dirty="0">
                          <a:solidFill>
                            <a:schemeClr val="bg1"/>
                          </a:solidFill>
                        </a:rPr>
                        <a:t>730</a:t>
                      </a:r>
                    </a:p>
                  </a:txBody>
                  <a:tcPr>
                    <a:solidFill>
                      <a:srgbClr val="00B050"/>
                    </a:solidFill>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r"/>
                      <a:r>
                        <a:rPr lang="tr-TR" sz="1400" b="1" dirty="0"/>
                        <a:t>1.000.000</a:t>
                      </a:r>
                    </a:p>
                    <a:p>
                      <a:pPr algn="r"/>
                      <a:endParaRPr lang="tr-TR" sz="1400" b="1" dirty="0"/>
                    </a:p>
                  </a:txBody>
                  <a:tcPr>
                    <a:solidFill>
                      <a:schemeClr val="accent3">
                        <a:lumMod val="60000"/>
                        <a:lumOff val="40000"/>
                      </a:schemeClr>
                    </a:solidFill>
                  </a:tcPr>
                </a:tc>
                <a:tc>
                  <a:txBody>
                    <a:bodyPr/>
                    <a:lstStyle/>
                    <a:p>
                      <a:pPr algn="r"/>
                      <a:r>
                        <a:rPr lang="tr-TR" sz="1400" b="1" dirty="0"/>
                        <a:t>1.000.000</a:t>
                      </a:r>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10" name="Tablo 9"/>
          <p:cNvGraphicFramePr>
            <a:graphicFrameLocks noGrp="1"/>
          </p:cNvGraphicFramePr>
          <p:nvPr>
            <p:extLst/>
          </p:nvPr>
        </p:nvGraphicFramePr>
        <p:xfrm>
          <a:off x="179512" y="4941168"/>
          <a:ext cx="2016224" cy="109728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370840">
                <a:tc gridSpan="2">
                  <a:txBody>
                    <a:bodyPr/>
                    <a:lstStyle/>
                    <a:p>
                      <a:pPr algn="ctr"/>
                      <a:r>
                        <a:rPr lang="tr-TR" sz="3200" dirty="0">
                          <a:solidFill>
                            <a:schemeClr val="bg1"/>
                          </a:solidFill>
                        </a:rPr>
                        <a:t>151</a:t>
                      </a:r>
                    </a:p>
                  </a:txBody>
                  <a:tcPr>
                    <a:solidFill>
                      <a:srgbClr val="00B050"/>
                    </a:solidFill>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r"/>
                      <a:r>
                        <a:rPr lang="tr-TR" sz="1400" b="1" dirty="0"/>
                        <a:t>10.000.000</a:t>
                      </a:r>
                    </a:p>
                    <a:p>
                      <a:pPr algn="r"/>
                      <a:endParaRPr lang="tr-TR" sz="1400" b="1" dirty="0"/>
                    </a:p>
                  </a:txBody>
                  <a:tcPr>
                    <a:solidFill>
                      <a:schemeClr val="accent3">
                        <a:lumMod val="60000"/>
                        <a:lumOff val="40000"/>
                      </a:schemeClr>
                    </a:solidFill>
                  </a:tcPr>
                </a:tc>
                <a:tc>
                  <a:txBody>
                    <a:bodyPr/>
                    <a:lstStyle/>
                    <a:p>
                      <a:pPr algn="r"/>
                      <a:r>
                        <a:rPr lang="tr-TR" sz="1400" b="1" dirty="0"/>
                        <a:t>10.000.000</a:t>
                      </a:r>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11" name="Tablo 10"/>
          <p:cNvGraphicFramePr>
            <a:graphicFrameLocks noGrp="1"/>
          </p:cNvGraphicFramePr>
          <p:nvPr>
            <p:extLst/>
          </p:nvPr>
        </p:nvGraphicFramePr>
        <p:xfrm>
          <a:off x="2411760" y="4941168"/>
          <a:ext cx="6480720" cy="131064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324036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370840">
                <a:tc gridSpan="2">
                  <a:txBody>
                    <a:bodyPr/>
                    <a:lstStyle/>
                    <a:p>
                      <a:pPr algn="ctr"/>
                      <a:r>
                        <a:rPr lang="tr-TR" sz="3200" dirty="0">
                          <a:solidFill>
                            <a:schemeClr val="bg1"/>
                          </a:solidFill>
                        </a:rPr>
                        <a:t>152</a:t>
                      </a:r>
                    </a:p>
                  </a:txBody>
                  <a:tcPr>
                    <a:solidFill>
                      <a:srgbClr val="00B050"/>
                    </a:solidFill>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r"/>
                      <a:r>
                        <a:rPr lang="tr-TR" sz="2800" b="1" dirty="0"/>
                        <a:t>10.000.000</a:t>
                      </a:r>
                    </a:p>
                    <a:p>
                      <a:pPr algn="r"/>
                      <a:endParaRPr lang="tr-TR" sz="1400" b="1" dirty="0"/>
                    </a:p>
                  </a:txBody>
                  <a:tcPr>
                    <a:solidFill>
                      <a:schemeClr val="accent3">
                        <a:lumMod val="60000"/>
                        <a:lumOff val="40000"/>
                      </a:schemeClr>
                    </a:solidFill>
                  </a:tcPr>
                </a:tc>
                <a:tc>
                  <a:txBody>
                    <a:bodyPr/>
                    <a:lstStyle/>
                    <a:p>
                      <a:pPr algn="r"/>
                      <a:endParaRPr lang="tr-TR" sz="1400" b="1" dirty="0"/>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846049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346050"/>
          </a:xfrm>
        </p:spPr>
        <p:txBody>
          <a:bodyPr>
            <a:noAutofit/>
          </a:bodyPr>
          <a:lstStyle/>
          <a:p>
            <a:pPr algn="l"/>
            <a:r>
              <a:rPr lang="tr-TR" sz="2400" b="1" dirty="0">
                <a:solidFill>
                  <a:srgbClr val="C00000"/>
                </a:solidFill>
              </a:rPr>
              <a:t>Örnek Uygulama :</a:t>
            </a:r>
          </a:p>
        </p:txBody>
      </p:sp>
      <p:sp>
        <p:nvSpPr>
          <p:cNvPr id="3" name="İçerik Yer Tutucusu 2"/>
          <p:cNvSpPr>
            <a:spLocks noGrp="1"/>
          </p:cNvSpPr>
          <p:nvPr>
            <p:ph idx="1"/>
          </p:nvPr>
        </p:nvSpPr>
        <p:spPr>
          <a:xfrm>
            <a:off x="457200" y="620688"/>
            <a:ext cx="8229600" cy="1008112"/>
          </a:xfrm>
        </p:spPr>
        <p:txBody>
          <a:bodyPr>
            <a:normAutofit lnSpcReduction="10000"/>
          </a:bodyPr>
          <a:lstStyle/>
          <a:p>
            <a:pPr marL="0" indent="0">
              <a:buNone/>
            </a:pPr>
            <a:r>
              <a:rPr lang="tr-TR" sz="1800" b="1" dirty="0">
                <a:solidFill>
                  <a:srgbClr val="002060"/>
                </a:solidFill>
              </a:rPr>
              <a:t>ARSA MALİYETİNİN KAYITLARA ALINMASI :</a:t>
            </a:r>
          </a:p>
          <a:p>
            <a:r>
              <a:rPr lang="tr-TR" sz="1800" dirty="0"/>
              <a:t>Arsa Sahibine Bırakılan Dairelerin Toplam Emsal Bedeli </a:t>
            </a:r>
          </a:p>
          <a:p>
            <a:pPr marL="0" indent="0">
              <a:buNone/>
            </a:pPr>
            <a:r>
              <a:rPr lang="tr-TR" sz="1800" dirty="0"/>
              <a:t>      = </a:t>
            </a:r>
            <a:r>
              <a:rPr lang="tr-TR" sz="1800" b="1" dirty="0"/>
              <a:t>4.200.000 TL (</a:t>
            </a:r>
            <a:r>
              <a:rPr lang="tr-TR" sz="1800" dirty="0"/>
              <a:t>(40 x 100.000 TL)* 1,05</a:t>
            </a:r>
            <a:r>
              <a:rPr lang="tr-TR" sz="1800" b="1" dirty="0"/>
              <a:t>)</a:t>
            </a:r>
            <a:r>
              <a:rPr lang="tr-TR" sz="1800" dirty="0"/>
              <a:t> </a:t>
            </a:r>
          </a:p>
        </p:txBody>
      </p:sp>
      <p:graphicFrame>
        <p:nvGraphicFramePr>
          <p:cNvPr id="6" name="Tablo 5"/>
          <p:cNvGraphicFramePr>
            <a:graphicFrameLocks noGrp="1"/>
          </p:cNvGraphicFramePr>
          <p:nvPr>
            <p:extLst/>
          </p:nvPr>
        </p:nvGraphicFramePr>
        <p:xfrm>
          <a:off x="383366" y="1809777"/>
          <a:ext cx="8208912" cy="249936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161638">
                  <a:extLst>
                    <a:ext uri="{9D8B030D-6E8A-4147-A177-3AD203B41FA5}">
                      <a16:colId xmlns:a16="http://schemas.microsoft.com/office/drawing/2014/main" val="20000"/>
                    </a:ext>
                  </a:extLst>
                </a:gridCol>
                <a:gridCol w="4181899">
                  <a:extLst>
                    <a:ext uri="{9D8B030D-6E8A-4147-A177-3AD203B41FA5}">
                      <a16:colId xmlns:a16="http://schemas.microsoft.com/office/drawing/2014/main" val="20001"/>
                    </a:ext>
                  </a:extLst>
                </a:gridCol>
                <a:gridCol w="1471409">
                  <a:extLst>
                    <a:ext uri="{9D8B030D-6E8A-4147-A177-3AD203B41FA5}">
                      <a16:colId xmlns:a16="http://schemas.microsoft.com/office/drawing/2014/main" val="20002"/>
                    </a:ext>
                  </a:extLst>
                </a:gridCol>
                <a:gridCol w="1393966">
                  <a:extLst>
                    <a:ext uri="{9D8B030D-6E8A-4147-A177-3AD203B41FA5}">
                      <a16:colId xmlns:a16="http://schemas.microsoft.com/office/drawing/2014/main" val="20003"/>
                    </a:ext>
                  </a:extLst>
                </a:gridCol>
              </a:tblGrid>
              <a:tr h="312309">
                <a:tc gridSpan="2">
                  <a:txBody>
                    <a:bodyPr/>
                    <a:lstStyle/>
                    <a:p>
                      <a:pPr algn="ctr"/>
                      <a:r>
                        <a:rPr lang="tr-TR" sz="1600" dirty="0"/>
                        <a:t>Açıklama</a:t>
                      </a:r>
                    </a:p>
                  </a:txBody>
                  <a:tcPr anchor="ctr"/>
                </a:tc>
                <a:tc hMerge="1">
                  <a:txBody>
                    <a:bodyPr/>
                    <a:lstStyle/>
                    <a:p>
                      <a:endParaRPr lang="tr-TR"/>
                    </a:p>
                  </a:txBody>
                  <a:tcPr/>
                </a:tc>
                <a:tc>
                  <a:txBody>
                    <a:bodyPr/>
                    <a:lstStyle/>
                    <a:p>
                      <a:pPr algn="ctr"/>
                      <a:r>
                        <a:rPr lang="tr-TR" sz="1600" dirty="0"/>
                        <a:t>Borç</a:t>
                      </a:r>
                    </a:p>
                  </a:txBody>
                  <a:tcPr anchor="ctr"/>
                </a:tc>
                <a:tc>
                  <a:txBody>
                    <a:bodyPr/>
                    <a:lstStyle/>
                    <a:p>
                      <a:pPr algn="ctr"/>
                      <a:r>
                        <a:rPr lang="tr-TR" sz="1600" dirty="0"/>
                        <a:t>Alacak</a:t>
                      </a:r>
                    </a:p>
                  </a:txBody>
                  <a:tcPr anchor="ctr"/>
                </a:tc>
                <a:extLst>
                  <a:ext uri="{0D108BD9-81ED-4DB2-BD59-A6C34878D82A}">
                    <a16:rowId xmlns:a16="http://schemas.microsoft.com/office/drawing/2014/main" val="10000"/>
                  </a:ext>
                </a:extLst>
              </a:tr>
              <a:tr h="322409">
                <a:tc gridSpan="2">
                  <a:txBody>
                    <a:bodyPr/>
                    <a:lstStyle/>
                    <a:p>
                      <a:pPr marL="0" indent="0">
                        <a:buNone/>
                      </a:pPr>
                      <a:r>
                        <a:rPr lang="tr-TR" sz="2000" b="1" baseline="0" dirty="0"/>
                        <a:t>120.</a:t>
                      </a:r>
                      <a:r>
                        <a:rPr lang="tr-TR" sz="1600" b="1" baseline="0" dirty="0"/>
                        <a:t> ALICILAR     (Arsa Sahibi)</a:t>
                      </a:r>
                    </a:p>
                  </a:txBody>
                  <a:tcPr anchor="ctr">
                    <a:solidFill>
                      <a:schemeClr val="accent5">
                        <a:lumMod val="20000"/>
                        <a:lumOff val="80000"/>
                      </a:schemeClr>
                    </a:solidFill>
                  </a:tcPr>
                </a:tc>
                <a:tc hMerge="1">
                  <a:txBody>
                    <a:bodyPr/>
                    <a:lstStyle/>
                    <a:p>
                      <a:endParaRPr lang="tr-TR"/>
                    </a:p>
                  </a:txBody>
                  <a:tcPr/>
                </a:tc>
                <a:tc>
                  <a:txBody>
                    <a:bodyPr/>
                    <a:lstStyle/>
                    <a:p>
                      <a:pPr algn="r"/>
                      <a:r>
                        <a:rPr lang="tr-TR" sz="1800" b="1" dirty="0"/>
                        <a:t>4.200.000</a:t>
                      </a:r>
                    </a:p>
                  </a:txBody>
                  <a:tcPr anchor="ctr">
                    <a:solidFill>
                      <a:schemeClr val="accent1">
                        <a:lumMod val="20000"/>
                        <a:lumOff val="80000"/>
                      </a:schemeClr>
                    </a:solidFill>
                  </a:tcPr>
                </a:tc>
                <a:tc>
                  <a:txBody>
                    <a:bodyPr/>
                    <a:lstStyle/>
                    <a:p>
                      <a:pPr algn="r"/>
                      <a:endParaRPr lang="tr-TR" sz="1800" b="1" dirty="0"/>
                    </a:p>
                  </a:txBody>
                  <a:tcPr anchor="ctr">
                    <a:solidFill>
                      <a:schemeClr val="tx2">
                        <a:lumMod val="20000"/>
                        <a:lumOff val="80000"/>
                      </a:schemeClr>
                    </a:solidFill>
                  </a:tcPr>
                </a:tc>
                <a:extLst>
                  <a:ext uri="{0D108BD9-81ED-4DB2-BD59-A6C34878D82A}">
                    <a16:rowId xmlns:a16="http://schemas.microsoft.com/office/drawing/2014/main" val="10001"/>
                  </a:ext>
                </a:extLst>
              </a:tr>
              <a:tr h="3116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baseline="0" dirty="0"/>
                        <a:t>659/689</a:t>
                      </a:r>
                      <a:r>
                        <a:rPr lang="tr-TR" sz="1600" b="1" baseline="0" dirty="0"/>
                        <a:t>. ….. ZARAR (</a:t>
                      </a:r>
                      <a:r>
                        <a:rPr lang="tr-TR" sz="1600" b="1" baseline="0" dirty="0" err="1"/>
                        <a:t>KKEG</a:t>
                      </a:r>
                      <a:r>
                        <a:rPr lang="tr-TR" sz="1600" b="1" baseline="0" dirty="0"/>
                        <a:t>)**</a:t>
                      </a:r>
                      <a:endParaRPr lang="tr-TR" sz="1600" b="1" dirty="0"/>
                    </a:p>
                  </a:txBody>
                  <a:tcPr anchor="ctr">
                    <a:solidFill>
                      <a:schemeClr val="accent5">
                        <a:lumMod val="20000"/>
                        <a:lumOff val="80000"/>
                      </a:schemeClr>
                    </a:solidFill>
                  </a:tcPr>
                </a:tc>
                <a:tc hMerge="1">
                  <a:txBody>
                    <a:bodyPr/>
                    <a:lstStyle/>
                    <a:p>
                      <a:endParaRPr lang="tr-T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800" b="1" dirty="0">
                          <a:solidFill>
                            <a:srgbClr val="C00000"/>
                          </a:solidFill>
                        </a:rPr>
                        <a:t>42.000</a:t>
                      </a:r>
                    </a:p>
                  </a:txBody>
                  <a:tcPr anchor="ctr">
                    <a:solidFill>
                      <a:schemeClr val="accent1">
                        <a:lumMod val="20000"/>
                        <a:lumOff val="80000"/>
                      </a:schemeClr>
                    </a:solidFill>
                  </a:tcPr>
                </a:tc>
                <a:tc>
                  <a:txBody>
                    <a:bodyPr/>
                    <a:lstStyle/>
                    <a:p>
                      <a:endParaRPr lang="tr-TR" sz="1800" dirty="0"/>
                    </a:p>
                  </a:txBody>
                  <a:tcPr anchor="ctr">
                    <a:solidFill>
                      <a:schemeClr val="tx2">
                        <a:lumMod val="20000"/>
                        <a:lumOff val="80000"/>
                      </a:schemeClr>
                    </a:solidFill>
                  </a:tcPr>
                </a:tc>
                <a:extLst>
                  <a:ext uri="{0D108BD9-81ED-4DB2-BD59-A6C34878D82A}">
                    <a16:rowId xmlns:a16="http://schemas.microsoft.com/office/drawing/2014/main" val="618610096"/>
                  </a:ext>
                </a:extLst>
              </a:tr>
              <a:tr h="152274">
                <a:tc>
                  <a:txBody>
                    <a:bodyPr/>
                    <a:lstStyle/>
                    <a:p>
                      <a:endParaRPr lang="tr-TR" sz="1600" b="1" dirty="0"/>
                    </a:p>
                  </a:txBody>
                  <a:tcPr>
                    <a:solidFill>
                      <a:schemeClr val="accent5">
                        <a:lumMod val="20000"/>
                        <a:lumOff val="80000"/>
                      </a:schemeClr>
                    </a:solidFill>
                  </a:tcPr>
                </a:tc>
                <a:tc>
                  <a:txBody>
                    <a:bodyPr/>
                    <a:lstStyle/>
                    <a:p>
                      <a:r>
                        <a:rPr lang="tr-TR" sz="2000" b="1" dirty="0"/>
                        <a:t>600. </a:t>
                      </a:r>
                      <a:r>
                        <a:rPr lang="tr-TR" sz="1600" b="1" dirty="0"/>
                        <a:t>YURT İÇİ SATIŞLAR</a:t>
                      </a:r>
                    </a:p>
                    <a:p>
                      <a:r>
                        <a:rPr lang="tr-TR" sz="1600" b="1" dirty="0"/>
                        <a:t>           (Arsa sahibine</a:t>
                      </a:r>
                      <a:r>
                        <a:rPr lang="tr-TR" sz="1600" b="1" baseline="0" dirty="0"/>
                        <a:t> yapılan teslimler)</a:t>
                      </a:r>
                      <a:endParaRPr lang="tr-TR" sz="1600" b="1" dirty="0"/>
                    </a:p>
                  </a:txBody>
                  <a:tcPr anchor="ctr">
                    <a:solidFill>
                      <a:schemeClr val="accent5">
                        <a:lumMod val="20000"/>
                        <a:lumOff val="80000"/>
                      </a:schemeClr>
                    </a:solidFill>
                  </a:tcPr>
                </a:tc>
                <a:tc>
                  <a:txBody>
                    <a:bodyPr/>
                    <a:lstStyle/>
                    <a:p>
                      <a:pPr algn="r"/>
                      <a:endParaRPr lang="tr-TR" sz="1800" b="1" dirty="0"/>
                    </a:p>
                  </a:txBody>
                  <a:tcPr anchor="ctr">
                    <a:solidFill>
                      <a:schemeClr val="accent1">
                        <a:lumMod val="20000"/>
                        <a:lumOff val="80000"/>
                      </a:schemeClr>
                    </a:solidFill>
                  </a:tcPr>
                </a:tc>
                <a:tc>
                  <a:txBody>
                    <a:bodyPr/>
                    <a:lstStyle/>
                    <a:p>
                      <a:pPr algn="r"/>
                      <a:r>
                        <a:rPr lang="tr-TR" sz="1800" b="1" dirty="0"/>
                        <a:t>4.200.000</a:t>
                      </a:r>
                    </a:p>
                  </a:txBody>
                  <a:tcPr anchor="ctr">
                    <a:solidFill>
                      <a:schemeClr val="tx2">
                        <a:lumMod val="20000"/>
                        <a:lumOff val="80000"/>
                      </a:schemeClr>
                    </a:solidFill>
                  </a:tcPr>
                </a:tc>
                <a:extLst>
                  <a:ext uri="{0D108BD9-81ED-4DB2-BD59-A6C34878D82A}">
                    <a16:rowId xmlns:a16="http://schemas.microsoft.com/office/drawing/2014/main" val="10002"/>
                  </a:ext>
                </a:extLst>
              </a:tr>
              <a:tr h="260090">
                <a:tc>
                  <a:txBody>
                    <a:bodyPr/>
                    <a:lstStyle/>
                    <a:p>
                      <a:endParaRPr lang="tr-TR" sz="1600" b="1"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a:t>391. </a:t>
                      </a:r>
                      <a:r>
                        <a:rPr lang="tr-TR" sz="1600" b="1" dirty="0"/>
                        <a:t>HESAPLANAN</a:t>
                      </a:r>
                      <a:r>
                        <a:rPr lang="tr-TR" sz="1600" b="1" baseline="0" dirty="0"/>
                        <a:t> KDV</a:t>
                      </a:r>
                      <a:endParaRPr lang="tr-TR" sz="1600" b="1" dirty="0"/>
                    </a:p>
                  </a:txBody>
                  <a:tcPr anchor="ctr">
                    <a:solidFill>
                      <a:schemeClr val="accent5">
                        <a:lumMod val="20000"/>
                        <a:lumOff val="80000"/>
                      </a:schemeClr>
                    </a:solidFill>
                  </a:tcPr>
                </a:tc>
                <a:tc>
                  <a:txBody>
                    <a:bodyPr/>
                    <a:lstStyle/>
                    <a:p>
                      <a:pPr algn="r"/>
                      <a:endParaRPr lang="tr-TR" sz="1800" b="1" dirty="0"/>
                    </a:p>
                  </a:txBody>
                  <a:tcPr anchor="ctr">
                    <a:solidFill>
                      <a:schemeClr val="accent1">
                        <a:lumMod val="20000"/>
                        <a:lumOff val="80000"/>
                      </a:schemeClr>
                    </a:solidFill>
                  </a:tcPr>
                </a:tc>
                <a:tc>
                  <a:txBody>
                    <a:bodyPr/>
                    <a:lstStyle/>
                    <a:p>
                      <a:pPr algn="r"/>
                      <a:r>
                        <a:rPr lang="tr-TR" sz="1800" b="1" dirty="0">
                          <a:solidFill>
                            <a:srgbClr val="C00000"/>
                          </a:solidFill>
                        </a:rPr>
                        <a:t>42.000</a:t>
                      </a:r>
                    </a:p>
                  </a:txBody>
                  <a:tcPr anchor="ctr">
                    <a:solidFill>
                      <a:schemeClr val="tx2">
                        <a:lumMod val="20000"/>
                        <a:lumOff val="80000"/>
                      </a:schemeClr>
                    </a:solidFill>
                  </a:tcPr>
                </a:tc>
                <a:extLst>
                  <a:ext uri="{0D108BD9-81ED-4DB2-BD59-A6C34878D82A}">
                    <a16:rowId xmlns:a16="http://schemas.microsoft.com/office/drawing/2014/main" val="10003"/>
                  </a:ext>
                </a:extLst>
              </a:tr>
              <a:tr h="298319">
                <a:tc gridSpan="4">
                  <a:txBody>
                    <a:bodyPr/>
                    <a:lstStyle/>
                    <a:p>
                      <a:r>
                        <a:rPr lang="tr-TR" sz="1600" b="0" dirty="0"/>
                        <a:t>Arsa sahibine dairelerin teslimi</a:t>
                      </a:r>
                    </a:p>
                  </a:txBody>
                  <a:tcPr>
                    <a:solidFill>
                      <a:schemeClr val="bg1">
                        <a:lumMod val="95000"/>
                      </a:schemeClr>
                    </a:solidFill>
                  </a:tcPr>
                </a:tc>
                <a:tc hMerge="1">
                  <a:txBody>
                    <a:bodyPr/>
                    <a:lstStyle/>
                    <a:p>
                      <a:endParaRPr lang="tr-TR" b="1" dirty="0"/>
                    </a:p>
                  </a:txBody>
                  <a:tcPr anchor="ctr">
                    <a:solidFill>
                      <a:schemeClr val="accent5">
                        <a:lumMod val="20000"/>
                        <a:lumOff val="80000"/>
                      </a:schemeClr>
                    </a:solidFill>
                  </a:tcPr>
                </a:tc>
                <a:tc hMerge="1">
                  <a:txBody>
                    <a:bodyPr/>
                    <a:lstStyle/>
                    <a:p>
                      <a:pPr algn="r"/>
                      <a:endParaRPr lang="tr-TR" b="1" dirty="0"/>
                    </a:p>
                  </a:txBody>
                  <a:tcPr anchor="ctr">
                    <a:solidFill>
                      <a:schemeClr val="accent1">
                        <a:lumMod val="20000"/>
                        <a:lumOff val="80000"/>
                      </a:schemeClr>
                    </a:solidFill>
                  </a:tcPr>
                </a:tc>
                <a:tc hMerge="1">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7" name="Tablo 6"/>
          <p:cNvGraphicFramePr>
            <a:graphicFrameLocks noGrp="1"/>
          </p:cNvGraphicFramePr>
          <p:nvPr>
            <p:extLst/>
          </p:nvPr>
        </p:nvGraphicFramePr>
        <p:xfrm>
          <a:off x="395536" y="4437112"/>
          <a:ext cx="8208912" cy="1517888"/>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161638">
                  <a:extLst>
                    <a:ext uri="{9D8B030D-6E8A-4147-A177-3AD203B41FA5}">
                      <a16:colId xmlns:a16="http://schemas.microsoft.com/office/drawing/2014/main" val="20000"/>
                    </a:ext>
                  </a:extLst>
                </a:gridCol>
                <a:gridCol w="4181899">
                  <a:extLst>
                    <a:ext uri="{9D8B030D-6E8A-4147-A177-3AD203B41FA5}">
                      <a16:colId xmlns:a16="http://schemas.microsoft.com/office/drawing/2014/main" val="20001"/>
                    </a:ext>
                  </a:extLst>
                </a:gridCol>
                <a:gridCol w="1471409">
                  <a:extLst>
                    <a:ext uri="{9D8B030D-6E8A-4147-A177-3AD203B41FA5}">
                      <a16:colId xmlns:a16="http://schemas.microsoft.com/office/drawing/2014/main" val="20002"/>
                    </a:ext>
                  </a:extLst>
                </a:gridCol>
                <a:gridCol w="1393966">
                  <a:extLst>
                    <a:ext uri="{9D8B030D-6E8A-4147-A177-3AD203B41FA5}">
                      <a16:colId xmlns:a16="http://schemas.microsoft.com/office/drawing/2014/main" val="20003"/>
                    </a:ext>
                  </a:extLst>
                </a:gridCol>
              </a:tblGrid>
              <a:tr h="288032">
                <a:tc gridSpan="2">
                  <a:txBody>
                    <a:bodyPr/>
                    <a:lstStyle/>
                    <a:p>
                      <a:pPr algn="ctr"/>
                      <a:r>
                        <a:rPr lang="tr-TR" sz="1600" dirty="0"/>
                        <a:t>Açıklama</a:t>
                      </a:r>
                    </a:p>
                  </a:txBody>
                  <a:tcPr anchor="ctr"/>
                </a:tc>
                <a:tc hMerge="1">
                  <a:txBody>
                    <a:bodyPr/>
                    <a:lstStyle/>
                    <a:p>
                      <a:endParaRPr lang="tr-TR"/>
                    </a:p>
                  </a:txBody>
                  <a:tcPr/>
                </a:tc>
                <a:tc>
                  <a:txBody>
                    <a:bodyPr/>
                    <a:lstStyle/>
                    <a:p>
                      <a:pPr algn="ctr"/>
                      <a:r>
                        <a:rPr lang="tr-TR" sz="1600" dirty="0"/>
                        <a:t>Borç</a:t>
                      </a:r>
                    </a:p>
                  </a:txBody>
                  <a:tcPr anchor="ctr"/>
                </a:tc>
                <a:tc>
                  <a:txBody>
                    <a:bodyPr/>
                    <a:lstStyle/>
                    <a:p>
                      <a:pPr algn="ctr"/>
                      <a:r>
                        <a:rPr lang="tr-TR" sz="1600" dirty="0"/>
                        <a:t>Alacak</a:t>
                      </a:r>
                    </a:p>
                  </a:txBody>
                  <a:tcPr anchor="ctr"/>
                </a:tc>
                <a:extLst>
                  <a:ext uri="{0D108BD9-81ED-4DB2-BD59-A6C34878D82A}">
                    <a16:rowId xmlns:a16="http://schemas.microsoft.com/office/drawing/2014/main" val="10000"/>
                  </a:ext>
                </a:extLst>
              </a:tr>
              <a:tr h="426328">
                <a:tc gridSpan="2">
                  <a:txBody>
                    <a:bodyPr/>
                    <a:lstStyle/>
                    <a:p>
                      <a:pPr marL="0" indent="0">
                        <a:buNone/>
                      </a:pPr>
                      <a:r>
                        <a:rPr lang="tr-TR" sz="2000" b="1" baseline="0" dirty="0"/>
                        <a:t>152.</a:t>
                      </a:r>
                      <a:r>
                        <a:rPr lang="tr-TR" sz="1600" b="1" baseline="0" dirty="0"/>
                        <a:t> MAMULLER</a:t>
                      </a:r>
                      <a:endParaRPr lang="tr-TR" sz="1600" b="1" dirty="0"/>
                    </a:p>
                  </a:txBody>
                  <a:tcPr anchor="ctr">
                    <a:solidFill>
                      <a:schemeClr val="accent5">
                        <a:lumMod val="20000"/>
                        <a:lumOff val="80000"/>
                      </a:schemeClr>
                    </a:solidFill>
                  </a:tcPr>
                </a:tc>
                <a:tc hMerge="1">
                  <a:txBody>
                    <a:bodyPr/>
                    <a:lstStyle/>
                    <a:p>
                      <a:endParaRPr lang="tr-TR"/>
                    </a:p>
                  </a:txBody>
                  <a:tcPr/>
                </a:tc>
                <a:tc>
                  <a:txBody>
                    <a:bodyPr/>
                    <a:lstStyle/>
                    <a:p>
                      <a:pPr algn="r"/>
                      <a:r>
                        <a:rPr lang="tr-TR" sz="1600" b="1" dirty="0">
                          <a:solidFill>
                            <a:srgbClr val="C00000"/>
                          </a:solidFill>
                        </a:rPr>
                        <a:t>4.200.000</a:t>
                      </a:r>
                    </a:p>
                  </a:txBody>
                  <a:tcPr anchor="ctr">
                    <a:solidFill>
                      <a:schemeClr val="accent1">
                        <a:lumMod val="20000"/>
                        <a:lumOff val="80000"/>
                      </a:schemeClr>
                    </a:solidFill>
                  </a:tcPr>
                </a:tc>
                <a:tc>
                  <a:txBody>
                    <a:bodyPr/>
                    <a:lstStyle/>
                    <a:p>
                      <a:pPr algn="r"/>
                      <a:endParaRPr lang="tr-TR" sz="1600" b="1" dirty="0">
                        <a:solidFill>
                          <a:srgbClr val="C00000"/>
                        </a:solidFill>
                      </a:endParaRPr>
                    </a:p>
                  </a:txBody>
                  <a:tcPr anchor="ctr">
                    <a:solidFill>
                      <a:schemeClr val="tx2">
                        <a:lumMod val="20000"/>
                        <a:lumOff val="80000"/>
                      </a:schemeClr>
                    </a:solidFill>
                  </a:tcPr>
                </a:tc>
                <a:extLst>
                  <a:ext uri="{0D108BD9-81ED-4DB2-BD59-A6C34878D82A}">
                    <a16:rowId xmlns:a16="http://schemas.microsoft.com/office/drawing/2014/main" val="10001"/>
                  </a:ext>
                </a:extLst>
              </a:tr>
              <a:tr h="360040">
                <a:tc>
                  <a:txBody>
                    <a:bodyPr/>
                    <a:lstStyle/>
                    <a:p>
                      <a:endParaRPr lang="tr-TR" sz="1600" b="1" dirty="0"/>
                    </a:p>
                  </a:txBody>
                  <a:tcPr>
                    <a:solidFill>
                      <a:schemeClr val="accent5">
                        <a:lumMod val="20000"/>
                        <a:lumOff val="80000"/>
                      </a:schemeClr>
                    </a:solidFill>
                  </a:tcPr>
                </a:tc>
                <a:tc>
                  <a:txBody>
                    <a:bodyPr/>
                    <a:lstStyle/>
                    <a:p>
                      <a:r>
                        <a:rPr lang="tr-TR" sz="2000" b="1" dirty="0"/>
                        <a:t>320. </a:t>
                      </a:r>
                      <a:r>
                        <a:rPr lang="tr-TR" sz="1600" b="1" dirty="0"/>
                        <a:t>SATICILAR (Arsa</a:t>
                      </a:r>
                      <a:r>
                        <a:rPr lang="tr-TR" sz="1600" b="1" baseline="0" dirty="0"/>
                        <a:t> sahibi)</a:t>
                      </a:r>
                      <a:endParaRPr lang="tr-TR" sz="1600" b="1" dirty="0"/>
                    </a:p>
                  </a:txBody>
                  <a:tcPr anchor="ctr">
                    <a:solidFill>
                      <a:schemeClr val="accent5">
                        <a:lumMod val="20000"/>
                        <a:lumOff val="80000"/>
                      </a:schemeClr>
                    </a:solidFill>
                  </a:tcPr>
                </a:tc>
                <a:tc>
                  <a:txBody>
                    <a:bodyPr/>
                    <a:lstStyle/>
                    <a:p>
                      <a:pPr algn="r"/>
                      <a:endParaRPr lang="tr-TR" sz="1600" b="1" dirty="0">
                        <a:solidFill>
                          <a:srgbClr val="C00000"/>
                        </a:solidFill>
                      </a:endParaRPr>
                    </a:p>
                  </a:txBody>
                  <a:tcPr anchor="ctr">
                    <a:solidFill>
                      <a:schemeClr val="accent1">
                        <a:lumMod val="20000"/>
                        <a:lumOff val="80000"/>
                      </a:schemeClr>
                    </a:solidFill>
                  </a:tcPr>
                </a:tc>
                <a:tc>
                  <a:txBody>
                    <a:bodyPr/>
                    <a:lstStyle/>
                    <a:p>
                      <a:pPr algn="r"/>
                      <a:r>
                        <a:rPr lang="tr-TR" sz="1600" b="1" dirty="0">
                          <a:solidFill>
                            <a:srgbClr val="C00000"/>
                          </a:solidFill>
                        </a:rPr>
                        <a:t>4.200.000</a:t>
                      </a:r>
                    </a:p>
                  </a:txBody>
                  <a:tcPr anchor="ctr">
                    <a:solidFill>
                      <a:schemeClr val="tx2">
                        <a:lumMod val="20000"/>
                        <a:lumOff val="80000"/>
                      </a:schemeClr>
                    </a:solidFill>
                  </a:tcPr>
                </a:tc>
                <a:extLst>
                  <a:ext uri="{0D108BD9-81ED-4DB2-BD59-A6C34878D82A}">
                    <a16:rowId xmlns:a16="http://schemas.microsoft.com/office/drawing/2014/main" val="10002"/>
                  </a:ext>
                </a:extLst>
              </a:tr>
              <a:tr h="360040">
                <a:tc gridSpan="4">
                  <a:txBody>
                    <a:bodyPr/>
                    <a:lstStyle/>
                    <a:p>
                      <a:r>
                        <a:rPr lang="tr-TR" sz="1600" b="0" dirty="0"/>
                        <a:t>Arsa maliyetinin kayıtlara alınması</a:t>
                      </a:r>
                    </a:p>
                  </a:txBody>
                  <a:tcPr>
                    <a:solidFill>
                      <a:schemeClr val="bg1">
                        <a:lumMod val="95000"/>
                      </a:schemeClr>
                    </a:solidFill>
                  </a:tcPr>
                </a:tc>
                <a:tc hMerge="1">
                  <a:txBody>
                    <a:bodyPr/>
                    <a:lstStyle/>
                    <a:p>
                      <a:endParaRPr lang="tr-TR" b="1" dirty="0"/>
                    </a:p>
                  </a:txBody>
                  <a:tcPr anchor="ctr">
                    <a:solidFill>
                      <a:schemeClr val="accent5">
                        <a:lumMod val="20000"/>
                        <a:lumOff val="80000"/>
                      </a:schemeClr>
                    </a:solidFill>
                  </a:tcPr>
                </a:tc>
                <a:tc hMerge="1">
                  <a:txBody>
                    <a:bodyPr/>
                    <a:lstStyle/>
                    <a:p>
                      <a:pPr algn="r"/>
                      <a:endParaRPr lang="tr-TR" b="1" dirty="0"/>
                    </a:p>
                  </a:txBody>
                  <a:tcPr anchor="ctr">
                    <a:solidFill>
                      <a:schemeClr val="accent1">
                        <a:lumMod val="20000"/>
                        <a:lumOff val="80000"/>
                      </a:schemeClr>
                    </a:solidFill>
                  </a:tcPr>
                </a:tc>
                <a:tc hMerge="1">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4" name="Metin kutusu 3">
            <a:extLst>
              <a:ext uri="{FF2B5EF4-FFF2-40B4-BE49-F238E27FC236}">
                <a16:creationId xmlns:a16="http://schemas.microsoft.com/office/drawing/2014/main" id="{B3D07217-0A40-4AD3-BCBA-845E0C89B487}"/>
              </a:ext>
            </a:extLst>
          </p:cNvPr>
          <p:cNvSpPr txBox="1"/>
          <p:nvPr/>
        </p:nvSpPr>
        <p:spPr>
          <a:xfrm>
            <a:off x="457200" y="6021288"/>
            <a:ext cx="8003232" cy="769441"/>
          </a:xfrm>
          <a:prstGeom prst="rect">
            <a:avLst/>
          </a:prstGeom>
          <a:noFill/>
        </p:spPr>
        <p:txBody>
          <a:bodyPr wrap="square" rtlCol="0">
            <a:spAutoFit/>
          </a:bodyPr>
          <a:lstStyle/>
          <a:p>
            <a:r>
              <a:rPr lang="tr-TR" sz="1600" dirty="0"/>
              <a:t>*</a:t>
            </a:r>
            <a:r>
              <a:rPr lang="tr-TR" sz="1400" dirty="0"/>
              <a:t>Bir adet dairenin inşaat maliyeti</a:t>
            </a:r>
          </a:p>
          <a:p>
            <a:r>
              <a:rPr lang="tr-TR" sz="1400" dirty="0"/>
              <a:t>** Maliye Bakanlığınca verilen </a:t>
            </a:r>
            <a:r>
              <a:rPr lang="tr-TR" sz="1400" dirty="0" err="1"/>
              <a:t>özelgede</a:t>
            </a:r>
            <a:r>
              <a:rPr lang="tr-TR" sz="1400" dirty="0"/>
              <a:t>, arsa sahibinden tahsil edilemeyen KDV’nin </a:t>
            </a:r>
            <a:r>
              <a:rPr lang="tr-TR" sz="1400" dirty="0" err="1"/>
              <a:t>KKEG</a:t>
            </a:r>
            <a:r>
              <a:rPr lang="tr-TR" sz="1400" dirty="0"/>
              <a:t> olduğuna dair görüş bildirilmiştir. </a:t>
            </a:r>
          </a:p>
        </p:txBody>
      </p:sp>
    </p:spTree>
    <p:extLst>
      <p:ext uri="{BB962C8B-B14F-4D97-AF65-F5344CB8AC3E}">
        <p14:creationId xmlns:p14="http://schemas.microsoft.com/office/powerpoint/2010/main" val="7994832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346050"/>
          </a:xfrm>
        </p:spPr>
        <p:txBody>
          <a:bodyPr>
            <a:noAutofit/>
          </a:bodyPr>
          <a:lstStyle/>
          <a:p>
            <a:pPr algn="l"/>
            <a:r>
              <a:rPr lang="tr-TR" sz="2400" b="1" dirty="0">
                <a:solidFill>
                  <a:srgbClr val="C00000"/>
                </a:solidFill>
              </a:rPr>
              <a:t>Örnek Uygulama :</a:t>
            </a:r>
          </a:p>
        </p:txBody>
      </p:sp>
      <p:graphicFrame>
        <p:nvGraphicFramePr>
          <p:cNvPr id="4" name="Tablo 3"/>
          <p:cNvGraphicFramePr>
            <a:graphicFrameLocks noGrp="1"/>
          </p:cNvGraphicFramePr>
          <p:nvPr>
            <p:extLst/>
          </p:nvPr>
        </p:nvGraphicFramePr>
        <p:xfrm>
          <a:off x="467544" y="764704"/>
          <a:ext cx="8208912" cy="157162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161638">
                  <a:extLst>
                    <a:ext uri="{9D8B030D-6E8A-4147-A177-3AD203B41FA5}">
                      <a16:colId xmlns:a16="http://schemas.microsoft.com/office/drawing/2014/main" val="20000"/>
                    </a:ext>
                  </a:extLst>
                </a:gridCol>
                <a:gridCol w="4181899">
                  <a:extLst>
                    <a:ext uri="{9D8B030D-6E8A-4147-A177-3AD203B41FA5}">
                      <a16:colId xmlns:a16="http://schemas.microsoft.com/office/drawing/2014/main" val="20001"/>
                    </a:ext>
                  </a:extLst>
                </a:gridCol>
                <a:gridCol w="1471409">
                  <a:extLst>
                    <a:ext uri="{9D8B030D-6E8A-4147-A177-3AD203B41FA5}">
                      <a16:colId xmlns:a16="http://schemas.microsoft.com/office/drawing/2014/main" val="20002"/>
                    </a:ext>
                  </a:extLst>
                </a:gridCol>
                <a:gridCol w="1393966">
                  <a:extLst>
                    <a:ext uri="{9D8B030D-6E8A-4147-A177-3AD203B41FA5}">
                      <a16:colId xmlns:a16="http://schemas.microsoft.com/office/drawing/2014/main" val="20003"/>
                    </a:ext>
                  </a:extLst>
                </a:gridCol>
              </a:tblGrid>
              <a:tr h="288032">
                <a:tc gridSpan="2">
                  <a:txBody>
                    <a:bodyPr/>
                    <a:lstStyle/>
                    <a:p>
                      <a:pPr algn="ctr"/>
                      <a:r>
                        <a:rPr lang="tr-TR" dirty="0"/>
                        <a:t>Açıklama</a:t>
                      </a:r>
                    </a:p>
                  </a:txBody>
                  <a:tcPr anchor="ctr"/>
                </a:tc>
                <a:tc hMerge="1">
                  <a:txBody>
                    <a:bodyPr/>
                    <a:lstStyle/>
                    <a:p>
                      <a:endParaRPr lang="tr-TR"/>
                    </a:p>
                  </a:txBody>
                  <a:tcPr/>
                </a:tc>
                <a:tc>
                  <a:txBody>
                    <a:bodyPr/>
                    <a:lstStyle/>
                    <a:p>
                      <a:pPr algn="ctr"/>
                      <a:r>
                        <a:rPr lang="tr-TR" dirty="0"/>
                        <a:t>Borç</a:t>
                      </a:r>
                    </a:p>
                  </a:txBody>
                  <a:tcPr anchor="ctr"/>
                </a:tc>
                <a:tc>
                  <a:txBody>
                    <a:bodyPr/>
                    <a:lstStyle/>
                    <a:p>
                      <a:pPr algn="ctr"/>
                      <a:r>
                        <a:rPr lang="tr-TR" dirty="0"/>
                        <a:t>Alacak</a:t>
                      </a:r>
                    </a:p>
                  </a:txBody>
                  <a:tcPr anchor="ctr"/>
                </a:tc>
                <a:extLst>
                  <a:ext uri="{0D108BD9-81ED-4DB2-BD59-A6C34878D82A}">
                    <a16:rowId xmlns:a16="http://schemas.microsoft.com/office/drawing/2014/main" val="10000"/>
                  </a:ext>
                </a:extLst>
              </a:tr>
              <a:tr h="426328">
                <a:tc gridSpan="2">
                  <a:txBody>
                    <a:bodyPr/>
                    <a:lstStyle/>
                    <a:p>
                      <a:r>
                        <a:rPr lang="tr-TR" sz="2400" b="1" dirty="0"/>
                        <a:t>320. </a:t>
                      </a:r>
                      <a:r>
                        <a:rPr lang="tr-TR" sz="1800" b="1" dirty="0"/>
                        <a:t>SATICILAR (Arsa</a:t>
                      </a:r>
                      <a:r>
                        <a:rPr lang="tr-TR" sz="1800" b="1" baseline="0" dirty="0"/>
                        <a:t> sahibi)</a:t>
                      </a:r>
                      <a:endParaRPr lang="tr-TR" sz="1800" b="1" dirty="0"/>
                    </a:p>
                  </a:txBody>
                  <a:tcPr anchor="ctr">
                    <a:solidFill>
                      <a:schemeClr val="accent5">
                        <a:lumMod val="20000"/>
                        <a:lumOff val="80000"/>
                      </a:schemeClr>
                    </a:solidFill>
                  </a:tcPr>
                </a:tc>
                <a:tc hMerge="1">
                  <a:txBody>
                    <a:bodyPr/>
                    <a:lstStyle/>
                    <a:p>
                      <a:endParaRPr lang="tr-TR"/>
                    </a:p>
                  </a:txBody>
                  <a:tcPr/>
                </a:tc>
                <a:tc>
                  <a:txBody>
                    <a:bodyPr/>
                    <a:lstStyle/>
                    <a:p>
                      <a:pPr algn="r"/>
                      <a:r>
                        <a:rPr lang="tr-TR" b="1" dirty="0">
                          <a:solidFill>
                            <a:srgbClr val="C00000"/>
                          </a:solidFill>
                        </a:rPr>
                        <a:t>4.200.000</a:t>
                      </a:r>
                    </a:p>
                  </a:txBody>
                  <a:tcPr anchor="ctr">
                    <a:solidFill>
                      <a:schemeClr val="accent1">
                        <a:lumMod val="20000"/>
                        <a:lumOff val="80000"/>
                      </a:schemeClr>
                    </a:solidFill>
                  </a:tcPr>
                </a:tc>
                <a:tc>
                  <a:txBody>
                    <a:bodyPr/>
                    <a:lstStyle/>
                    <a:p>
                      <a:pPr algn="r"/>
                      <a:endParaRPr lang="tr-TR" b="1" dirty="0">
                        <a:solidFill>
                          <a:srgbClr val="C00000"/>
                        </a:solidFill>
                      </a:endParaRPr>
                    </a:p>
                  </a:txBody>
                  <a:tcPr anchor="ctr">
                    <a:solidFill>
                      <a:schemeClr val="tx2">
                        <a:lumMod val="20000"/>
                        <a:lumOff val="80000"/>
                      </a:schemeClr>
                    </a:solidFill>
                  </a:tcPr>
                </a:tc>
                <a:extLst>
                  <a:ext uri="{0D108BD9-81ED-4DB2-BD59-A6C34878D82A}">
                    <a16:rowId xmlns:a16="http://schemas.microsoft.com/office/drawing/2014/main" val="10001"/>
                  </a:ext>
                </a:extLst>
              </a:tr>
              <a:tr h="360040">
                <a:tc>
                  <a:txBody>
                    <a:bodyPr/>
                    <a:lstStyle/>
                    <a:p>
                      <a:endParaRPr lang="tr-TR" b="1" dirty="0"/>
                    </a:p>
                  </a:txBody>
                  <a:tcPr>
                    <a:solidFill>
                      <a:schemeClr val="accent5">
                        <a:lumMod val="20000"/>
                        <a:lumOff val="80000"/>
                      </a:schemeClr>
                    </a:solidFill>
                  </a:tcPr>
                </a:tc>
                <a:tc>
                  <a:txBody>
                    <a:bodyPr/>
                    <a:lstStyle/>
                    <a:p>
                      <a:r>
                        <a:rPr lang="tr-TR" sz="2400" b="1" dirty="0"/>
                        <a:t>120. </a:t>
                      </a:r>
                      <a:r>
                        <a:rPr lang="tr-TR" b="1" dirty="0"/>
                        <a:t>ALICILAR (Arsa</a:t>
                      </a:r>
                      <a:r>
                        <a:rPr lang="tr-TR" b="1" baseline="0" dirty="0"/>
                        <a:t> sahibi)</a:t>
                      </a:r>
                      <a:endParaRPr lang="tr-TR" b="1" dirty="0"/>
                    </a:p>
                  </a:txBody>
                  <a:tcPr anchor="ctr">
                    <a:solidFill>
                      <a:schemeClr val="accent5">
                        <a:lumMod val="20000"/>
                        <a:lumOff val="80000"/>
                      </a:schemeClr>
                    </a:solidFill>
                  </a:tcPr>
                </a:tc>
                <a:tc>
                  <a:txBody>
                    <a:bodyPr/>
                    <a:lstStyle/>
                    <a:p>
                      <a:pPr algn="r"/>
                      <a:endParaRPr lang="tr-TR" b="1" dirty="0">
                        <a:solidFill>
                          <a:srgbClr val="C00000"/>
                        </a:solidFill>
                      </a:endParaRPr>
                    </a:p>
                  </a:txBody>
                  <a:tcPr anchor="ctr">
                    <a:solidFill>
                      <a:schemeClr val="accent1">
                        <a:lumMod val="20000"/>
                        <a:lumOff val="80000"/>
                      </a:schemeClr>
                    </a:solidFill>
                  </a:tcPr>
                </a:tc>
                <a:tc>
                  <a:txBody>
                    <a:bodyPr/>
                    <a:lstStyle/>
                    <a:p>
                      <a:pPr algn="r"/>
                      <a:r>
                        <a:rPr lang="tr-TR" b="1" dirty="0">
                          <a:solidFill>
                            <a:srgbClr val="C00000"/>
                          </a:solidFill>
                        </a:rPr>
                        <a:t>4.200.000</a:t>
                      </a:r>
                    </a:p>
                  </a:txBody>
                  <a:tcPr anchor="ctr">
                    <a:solidFill>
                      <a:schemeClr val="tx2">
                        <a:lumMod val="20000"/>
                        <a:lumOff val="80000"/>
                      </a:schemeClr>
                    </a:solidFill>
                  </a:tcPr>
                </a:tc>
                <a:extLst>
                  <a:ext uri="{0D108BD9-81ED-4DB2-BD59-A6C34878D82A}">
                    <a16:rowId xmlns:a16="http://schemas.microsoft.com/office/drawing/2014/main" val="10002"/>
                  </a:ext>
                </a:extLst>
              </a:tr>
              <a:tr h="360040">
                <a:tc gridSpan="4">
                  <a:txBody>
                    <a:bodyPr/>
                    <a:lstStyle/>
                    <a:p>
                      <a:r>
                        <a:rPr lang="tr-TR" b="0" dirty="0"/>
                        <a:t>Cari hesapların karşılıklı kapatılması</a:t>
                      </a:r>
                    </a:p>
                  </a:txBody>
                  <a:tcPr>
                    <a:solidFill>
                      <a:schemeClr val="bg1">
                        <a:lumMod val="95000"/>
                      </a:schemeClr>
                    </a:solidFill>
                  </a:tcPr>
                </a:tc>
                <a:tc hMerge="1">
                  <a:txBody>
                    <a:bodyPr/>
                    <a:lstStyle/>
                    <a:p>
                      <a:endParaRPr lang="tr-TR" b="1" dirty="0"/>
                    </a:p>
                  </a:txBody>
                  <a:tcPr anchor="ctr">
                    <a:solidFill>
                      <a:schemeClr val="accent5">
                        <a:lumMod val="20000"/>
                        <a:lumOff val="80000"/>
                      </a:schemeClr>
                    </a:solidFill>
                  </a:tcPr>
                </a:tc>
                <a:tc hMerge="1">
                  <a:txBody>
                    <a:bodyPr/>
                    <a:lstStyle/>
                    <a:p>
                      <a:pPr algn="r"/>
                      <a:endParaRPr lang="tr-TR" b="1" dirty="0"/>
                    </a:p>
                  </a:txBody>
                  <a:tcPr anchor="ctr">
                    <a:solidFill>
                      <a:schemeClr val="accent1">
                        <a:lumMod val="20000"/>
                        <a:lumOff val="80000"/>
                      </a:schemeClr>
                    </a:solidFill>
                  </a:tcPr>
                </a:tc>
                <a:tc hMerge="1">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5" name="İçerik Yer Tutucusu 2"/>
          <p:cNvSpPr txBox="1">
            <a:spLocks/>
          </p:cNvSpPr>
          <p:nvPr/>
        </p:nvSpPr>
        <p:spPr>
          <a:xfrm>
            <a:off x="454549" y="2852936"/>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400" dirty="0"/>
              <a:t>Mevcut Aşama İtibariyle İlgili Hesapların Defter-i Kebir Kayıtları:</a:t>
            </a:r>
          </a:p>
        </p:txBody>
      </p:sp>
      <p:graphicFrame>
        <p:nvGraphicFramePr>
          <p:cNvPr id="6" name="Tablo 5"/>
          <p:cNvGraphicFramePr>
            <a:graphicFrameLocks noGrp="1"/>
          </p:cNvGraphicFramePr>
          <p:nvPr>
            <p:extLst/>
          </p:nvPr>
        </p:nvGraphicFramePr>
        <p:xfrm>
          <a:off x="251520" y="3501008"/>
          <a:ext cx="4104456" cy="237744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2052228">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tblGrid>
              <a:tr h="370840">
                <a:tc gridSpan="2">
                  <a:txBody>
                    <a:bodyPr/>
                    <a:lstStyle/>
                    <a:p>
                      <a:pPr algn="ctr"/>
                      <a:r>
                        <a:rPr lang="tr-TR" sz="3200" dirty="0">
                          <a:solidFill>
                            <a:schemeClr val="bg1"/>
                          </a:solidFill>
                        </a:rPr>
                        <a:t>152</a:t>
                      </a:r>
                    </a:p>
                  </a:txBody>
                  <a:tcPr>
                    <a:solidFill>
                      <a:srgbClr val="00B050"/>
                    </a:solidFill>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r"/>
                      <a:r>
                        <a:rPr lang="tr-TR" sz="2800" b="0" dirty="0"/>
                        <a:t>10.000.000</a:t>
                      </a:r>
                    </a:p>
                    <a:p>
                      <a:pPr algn="r"/>
                      <a:r>
                        <a:rPr lang="tr-TR" sz="2800" b="0" dirty="0"/>
                        <a:t>4.200.000</a:t>
                      </a:r>
                    </a:p>
                    <a:p>
                      <a:pPr algn="r"/>
                      <a:endParaRPr lang="tr-TR" sz="2800" b="1" dirty="0"/>
                    </a:p>
                    <a:p>
                      <a:pPr algn="r"/>
                      <a:r>
                        <a:rPr lang="tr-TR" sz="2800" b="1" dirty="0">
                          <a:solidFill>
                            <a:srgbClr val="C00000"/>
                          </a:solidFill>
                        </a:rPr>
                        <a:t>14.200.000</a:t>
                      </a:r>
                    </a:p>
                  </a:txBody>
                  <a:tcPr>
                    <a:solidFill>
                      <a:schemeClr val="accent3">
                        <a:lumMod val="60000"/>
                        <a:lumOff val="40000"/>
                      </a:schemeClr>
                    </a:solidFill>
                  </a:tcPr>
                </a:tc>
                <a:tc>
                  <a:txBody>
                    <a:bodyPr/>
                    <a:lstStyle/>
                    <a:p>
                      <a:pPr algn="r"/>
                      <a:endParaRPr lang="tr-TR" sz="1400" b="1" dirty="0"/>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7" name="Tablo 6"/>
          <p:cNvGraphicFramePr>
            <a:graphicFrameLocks noGrp="1"/>
          </p:cNvGraphicFramePr>
          <p:nvPr>
            <p:extLst/>
          </p:nvPr>
        </p:nvGraphicFramePr>
        <p:xfrm>
          <a:off x="4716016" y="3501008"/>
          <a:ext cx="4104456" cy="109728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2052228">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tblGrid>
              <a:tr h="370840">
                <a:tc gridSpan="2">
                  <a:txBody>
                    <a:bodyPr/>
                    <a:lstStyle/>
                    <a:p>
                      <a:pPr algn="ctr"/>
                      <a:r>
                        <a:rPr lang="tr-TR" sz="3200" dirty="0">
                          <a:solidFill>
                            <a:schemeClr val="bg1"/>
                          </a:solidFill>
                        </a:rPr>
                        <a:t>600</a:t>
                      </a:r>
                    </a:p>
                  </a:txBody>
                  <a:tcPr>
                    <a:solidFill>
                      <a:srgbClr val="00B050"/>
                    </a:solidFill>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r"/>
                      <a:endParaRPr lang="tr-TR" sz="1400" b="1" dirty="0"/>
                    </a:p>
                    <a:p>
                      <a:pPr algn="r"/>
                      <a:endParaRPr lang="tr-TR" sz="1400" b="1" dirty="0"/>
                    </a:p>
                  </a:txBody>
                  <a:tcPr>
                    <a:solidFill>
                      <a:schemeClr val="accent3">
                        <a:lumMod val="60000"/>
                        <a:lumOff val="40000"/>
                      </a:schemeClr>
                    </a:solidFill>
                  </a:tcPr>
                </a:tc>
                <a:tc>
                  <a:txBody>
                    <a:bodyPr/>
                    <a:lstStyle/>
                    <a:p>
                      <a:pPr algn="r"/>
                      <a:r>
                        <a:rPr lang="tr-TR" sz="2800" b="1" dirty="0">
                          <a:solidFill>
                            <a:srgbClr val="C00000"/>
                          </a:solidFill>
                        </a:rPr>
                        <a:t>4.200.000</a:t>
                      </a:r>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cxnSp>
        <p:nvCxnSpPr>
          <p:cNvPr id="9" name="Düz Bağlayıcı 8"/>
          <p:cNvCxnSpPr/>
          <p:nvPr/>
        </p:nvCxnSpPr>
        <p:spPr>
          <a:xfrm>
            <a:off x="454549" y="5229200"/>
            <a:ext cx="1885203"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021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346050"/>
          </a:xfrm>
        </p:spPr>
        <p:txBody>
          <a:bodyPr>
            <a:noAutofit/>
          </a:bodyPr>
          <a:lstStyle/>
          <a:p>
            <a:pPr algn="l"/>
            <a:r>
              <a:rPr lang="tr-TR" sz="2400" b="1" dirty="0">
                <a:solidFill>
                  <a:srgbClr val="C00000"/>
                </a:solidFill>
              </a:rPr>
              <a:t>Örnek Uygulama :</a:t>
            </a:r>
          </a:p>
        </p:txBody>
      </p:sp>
      <p:graphicFrame>
        <p:nvGraphicFramePr>
          <p:cNvPr id="4" name="Tablo 3"/>
          <p:cNvGraphicFramePr>
            <a:graphicFrameLocks noGrp="1"/>
          </p:cNvGraphicFramePr>
          <p:nvPr>
            <p:extLst/>
          </p:nvPr>
        </p:nvGraphicFramePr>
        <p:xfrm>
          <a:off x="457200" y="1343778"/>
          <a:ext cx="8208912" cy="230314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161638">
                  <a:extLst>
                    <a:ext uri="{9D8B030D-6E8A-4147-A177-3AD203B41FA5}">
                      <a16:colId xmlns:a16="http://schemas.microsoft.com/office/drawing/2014/main" val="20000"/>
                    </a:ext>
                  </a:extLst>
                </a:gridCol>
                <a:gridCol w="4181899">
                  <a:extLst>
                    <a:ext uri="{9D8B030D-6E8A-4147-A177-3AD203B41FA5}">
                      <a16:colId xmlns:a16="http://schemas.microsoft.com/office/drawing/2014/main" val="20001"/>
                    </a:ext>
                  </a:extLst>
                </a:gridCol>
                <a:gridCol w="1471409">
                  <a:extLst>
                    <a:ext uri="{9D8B030D-6E8A-4147-A177-3AD203B41FA5}">
                      <a16:colId xmlns:a16="http://schemas.microsoft.com/office/drawing/2014/main" val="20002"/>
                    </a:ext>
                  </a:extLst>
                </a:gridCol>
                <a:gridCol w="1393966">
                  <a:extLst>
                    <a:ext uri="{9D8B030D-6E8A-4147-A177-3AD203B41FA5}">
                      <a16:colId xmlns:a16="http://schemas.microsoft.com/office/drawing/2014/main" val="20003"/>
                    </a:ext>
                  </a:extLst>
                </a:gridCol>
              </a:tblGrid>
              <a:tr h="288032">
                <a:tc gridSpan="2">
                  <a:txBody>
                    <a:bodyPr/>
                    <a:lstStyle/>
                    <a:p>
                      <a:pPr algn="ctr"/>
                      <a:r>
                        <a:rPr lang="tr-TR" dirty="0"/>
                        <a:t>Açıklama</a:t>
                      </a:r>
                    </a:p>
                  </a:txBody>
                  <a:tcPr anchor="ctr"/>
                </a:tc>
                <a:tc hMerge="1">
                  <a:txBody>
                    <a:bodyPr/>
                    <a:lstStyle/>
                    <a:p>
                      <a:endParaRPr lang="tr-TR"/>
                    </a:p>
                  </a:txBody>
                  <a:tcPr/>
                </a:tc>
                <a:tc>
                  <a:txBody>
                    <a:bodyPr/>
                    <a:lstStyle/>
                    <a:p>
                      <a:pPr algn="ctr"/>
                      <a:r>
                        <a:rPr lang="tr-TR" dirty="0"/>
                        <a:t>Borç</a:t>
                      </a:r>
                    </a:p>
                  </a:txBody>
                  <a:tcPr anchor="ctr"/>
                </a:tc>
                <a:tc>
                  <a:txBody>
                    <a:bodyPr/>
                    <a:lstStyle/>
                    <a:p>
                      <a:pPr algn="ctr"/>
                      <a:r>
                        <a:rPr lang="tr-TR" dirty="0"/>
                        <a:t>Alacak</a:t>
                      </a:r>
                    </a:p>
                  </a:txBody>
                  <a:tcPr anchor="ctr"/>
                </a:tc>
                <a:extLst>
                  <a:ext uri="{0D108BD9-81ED-4DB2-BD59-A6C34878D82A}">
                    <a16:rowId xmlns:a16="http://schemas.microsoft.com/office/drawing/2014/main" val="10000"/>
                  </a:ext>
                </a:extLst>
              </a:tr>
              <a:tr h="426328">
                <a:tc gridSpan="2">
                  <a:txBody>
                    <a:bodyPr/>
                    <a:lstStyle/>
                    <a:p>
                      <a:r>
                        <a:rPr lang="tr-TR" sz="2400" b="1" dirty="0"/>
                        <a:t>120. </a:t>
                      </a:r>
                      <a:r>
                        <a:rPr lang="tr-TR" sz="1800" b="1" dirty="0"/>
                        <a:t>ALICILAR (Diğer Alıcılar</a:t>
                      </a:r>
                      <a:r>
                        <a:rPr lang="tr-TR" sz="1800" b="1" baseline="0" dirty="0"/>
                        <a:t>)</a:t>
                      </a:r>
                      <a:endParaRPr lang="tr-TR" sz="1800" b="1" dirty="0"/>
                    </a:p>
                  </a:txBody>
                  <a:tcPr anchor="ctr">
                    <a:solidFill>
                      <a:schemeClr val="accent5">
                        <a:lumMod val="20000"/>
                        <a:lumOff val="80000"/>
                      </a:schemeClr>
                    </a:solidFill>
                  </a:tcPr>
                </a:tc>
                <a:tc hMerge="1">
                  <a:txBody>
                    <a:bodyPr/>
                    <a:lstStyle/>
                    <a:p>
                      <a:endParaRPr lang="tr-TR"/>
                    </a:p>
                  </a:txBody>
                  <a:tcPr/>
                </a:tc>
                <a:tc>
                  <a:txBody>
                    <a:bodyPr/>
                    <a:lstStyle/>
                    <a:p>
                      <a:pPr algn="r"/>
                      <a:r>
                        <a:rPr lang="tr-TR" b="1" dirty="0">
                          <a:solidFill>
                            <a:schemeClr val="tx1"/>
                          </a:solidFill>
                        </a:rPr>
                        <a:t>12.120.000</a:t>
                      </a:r>
                    </a:p>
                  </a:txBody>
                  <a:tcPr anchor="ctr">
                    <a:solidFill>
                      <a:schemeClr val="accent1">
                        <a:lumMod val="20000"/>
                        <a:lumOff val="80000"/>
                      </a:schemeClr>
                    </a:solidFill>
                  </a:tcPr>
                </a:tc>
                <a:tc>
                  <a:txBody>
                    <a:bodyPr/>
                    <a:lstStyle/>
                    <a:p>
                      <a:pPr algn="r"/>
                      <a:endParaRPr lang="tr-TR" b="1" dirty="0">
                        <a:solidFill>
                          <a:schemeClr val="tx1"/>
                        </a:solidFill>
                      </a:endParaRPr>
                    </a:p>
                  </a:txBody>
                  <a:tcPr anchor="ctr">
                    <a:solidFill>
                      <a:schemeClr val="tx2">
                        <a:lumMod val="20000"/>
                        <a:lumOff val="80000"/>
                      </a:schemeClr>
                    </a:solidFill>
                  </a:tcPr>
                </a:tc>
                <a:extLst>
                  <a:ext uri="{0D108BD9-81ED-4DB2-BD59-A6C34878D82A}">
                    <a16:rowId xmlns:a16="http://schemas.microsoft.com/office/drawing/2014/main" val="10001"/>
                  </a:ext>
                </a:extLst>
              </a:tr>
              <a:tr h="360040">
                <a:tc>
                  <a:txBody>
                    <a:bodyPr/>
                    <a:lstStyle/>
                    <a:p>
                      <a:endParaRPr lang="tr-TR" b="1" dirty="0"/>
                    </a:p>
                  </a:txBody>
                  <a:tcPr>
                    <a:solidFill>
                      <a:schemeClr val="accent5">
                        <a:lumMod val="20000"/>
                        <a:lumOff val="80000"/>
                      </a:schemeClr>
                    </a:solidFill>
                  </a:tcPr>
                </a:tc>
                <a:tc>
                  <a:txBody>
                    <a:bodyPr/>
                    <a:lstStyle/>
                    <a:p>
                      <a:r>
                        <a:rPr lang="tr-TR" sz="2400" b="1" dirty="0"/>
                        <a:t>600. </a:t>
                      </a:r>
                      <a:r>
                        <a:rPr lang="tr-TR" sz="1800" b="1" dirty="0"/>
                        <a:t>YURT</a:t>
                      </a:r>
                      <a:r>
                        <a:rPr lang="tr-TR" sz="1800" b="1" baseline="0" dirty="0"/>
                        <a:t> İÇİ SATIŞLAR</a:t>
                      </a:r>
                    </a:p>
                    <a:p>
                      <a:r>
                        <a:rPr lang="tr-TR" sz="1800" b="1" baseline="0" dirty="0"/>
                        <a:t>           (Diğer Alıcılara Yapılan Satışlar)</a:t>
                      </a:r>
                      <a:endParaRPr lang="tr-TR" b="1" dirty="0"/>
                    </a:p>
                  </a:txBody>
                  <a:tcPr anchor="ctr">
                    <a:solidFill>
                      <a:schemeClr val="accent5">
                        <a:lumMod val="20000"/>
                        <a:lumOff val="80000"/>
                      </a:schemeClr>
                    </a:solidFill>
                  </a:tcPr>
                </a:tc>
                <a:tc>
                  <a:txBody>
                    <a:bodyPr/>
                    <a:lstStyle/>
                    <a:p>
                      <a:pPr algn="r"/>
                      <a:endParaRPr lang="tr-TR" b="1" dirty="0">
                        <a:solidFill>
                          <a:schemeClr val="tx1"/>
                        </a:solidFill>
                      </a:endParaRPr>
                    </a:p>
                  </a:txBody>
                  <a:tcPr anchor="ctr">
                    <a:solidFill>
                      <a:schemeClr val="accent1">
                        <a:lumMod val="20000"/>
                        <a:lumOff val="80000"/>
                      </a:schemeClr>
                    </a:solidFill>
                  </a:tcPr>
                </a:tc>
                <a:tc>
                  <a:txBody>
                    <a:bodyPr/>
                    <a:lstStyle/>
                    <a:p>
                      <a:pPr algn="r"/>
                      <a:r>
                        <a:rPr lang="tr-TR" b="1" dirty="0">
                          <a:solidFill>
                            <a:schemeClr val="tx1"/>
                          </a:solidFill>
                        </a:rPr>
                        <a:t>12.000.000</a:t>
                      </a:r>
                    </a:p>
                  </a:txBody>
                  <a:tcPr anchor="ctr">
                    <a:solidFill>
                      <a:schemeClr val="tx2">
                        <a:lumMod val="20000"/>
                        <a:lumOff val="80000"/>
                      </a:schemeClr>
                    </a:solidFill>
                  </a:tcPr>
                </a:tc>
                <a:extLst>
                  <a:ext uri="{0D108BD9-81ED-4DB2-BD59-A6C34878D82A}">
                    <a16:rowId xmlns:a16="http://schemas.microsoft.com/office/drawing/2014/main" val="10002"/>
                  </a:ext>
                </a:extLst>
              </a:tr>
              <a:tr h="360040">
                <a:tc>
                  <a:txBody>
                    <a:bodyPr/>
                    <a:lstStyle/>
                    <a:p>
                      <a:endParaRPr lang="tr-TR" b="1"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a:t>391. </a:t>
                      </a:r>
                      <a:r>
                        <a:rPr lang="tr-TR" sz="1800" b="1" dirty="0"/>
                        <a:t>HESAPLANAN</a:t>
                      </a:r>
                      <a:r>
                        <a:rPr lang="tr-TR" sz="1800" b="1" baseline="0" dirty="0"/>
                        <a:t> KDV</a:t>
                      </a:r>
                      <a:endParaRPr lang="tr-TR" sz="1800" b="1" dirty="0"/>
                    </a:p>
                  </a:txBody>
                  <a:tcPr anchor="ctr">
                    <a:solidFill>
                      <a:schemeClr val="accent5">
                        <a:lumMod val="20000"/>
                        <a:lumOff val="80000"/>
                      </a:schemeClr>
                    </a:solidFill>
                  </a:tcPr>
                </a:tc>
                <a:tc>
                  <a:txBody>
                    <a:bodyPr/>
                    <a:lstStyle/>
                    <a:p>
                      <a:pPr algn="r"/>
                      <a:endParaRPr lang="tr-TR" b="1" dirty="0">
                        <a:solidFill>
                          <a:schemeClr val="tx1"/>
                        </a:solidFill>
                      </a:endParaRPr>
                    </a:p>
                  </a:txBody>
                  <a:tcPr anchor="ctr">
                    <a:solidFill>
                      <a:schemeClr val="accent1">
                        <a:lumMod val="20000"/>
                        <a:lumOff val="80000"/>
                      </a:schemeClr>
                    </a:solidFill>
                  </a:tcPr>
                </a:tc>
                <a:tc>
                  <a:txBody>
                    <a:bodyPr/>
                    <a:lstStyle/>
                    <a:p>
                      <a:pPr algn="r"/>
                      <a:r>
                        <a:rPr lang="tr-TR" b="1" dirty="0">
                          <a:solidFill>
                            <a:schemeClr val="tx1"/>
                          </a:solidFill>
                        </a:rPr>
                        <a:t>120.000</a:t>
                      </a:r>
                    </a:p>
                  </a:txBody>
                  <a:tcPr anchor="ctr">
                    <a:solidFill>
                      <a:schemeClr val="tx2">
                        <a:lumMod val="20000"/>
                        <a:lumOff val="80000"/>
                      </a:schemeClr>
                    </a:solidFill>
                  </a:tcPr>
                </a:tc>
                <a:extLst>
                  <a:ext uri="{0D108BD9-81ED-4DB2-BD59-A6C34878D82A}">
                    <a16:rowId xmlns:a16="http://schemas.microsoft.com/office/drawing/2014/main" val="10003"/>
                  </a:ext>
                </a:extLst>
              </a:tr>
              <a:tr h="360040">
                <a:tc gridSpan="4">
                  <a:txBody>
                    <a:bodyPr/>
                    <a:lstStyle/>
                    <a:p>
                      <a:r>
                        <a:rPr lang="tr-TR" b="0" dirty="0"/>
                        <a:t>Üçüncü kişilere yapılan daire</a:t>
                      </a:r>
                      <a:r>
                        <a:rPr lang="tr-TR" b="0" baseline="0" dirty="0"/>
                        <a:t> satışlarının kaydı</a:t>
                      </a:r>
                      <a:endParaRPr lang="tr-TR" b="0" dirty="0"/>
                    </a:p>
                  </a:txBody>
                  <a:tcPr>
                    <a:solidFill>
                      <a:schemeClr val="bg1">
                        <a:lumMod val="95000"/>
                      </a:schemeClr>
                    </a:solidFill>
                  </a:tcPr>
                </a:tc>
                <a:tc hMerge="1">
                  <a:txBody>
                    <a:bodyPr/>
                    <a:lstStyle/>
                    <a:p>
                      <a:endParaRPr lang="tr-TR" b="1" dirty="0"/>
                    </a:p>
                  </a:txBody>
                  <a:tcPr anchor="ctr">
                    <a:solidFill>
                      <a:schemeClr val="accent5">
                        <a:lumMod val="20000"/>
                        <a:lumOff val="80000"/>
                      </a:schemeClr>
                    </a:solidFill>
                  </a:tcPr>
                </a:tc>
                <a:tc hMerge="1">
                  <a:txBody>
                    <a:bodyPr/>
                    <a:lstStyle/>
                    <a:p>
                      <a:pPr algn="r"/>
                      <a:endParaRPr lang="tr-TR" b="1" dirty="0"/>
                    </a:p>
                  </a:txBody>
                  <a:tcPr anchor="ctr">
                    <a:solidFill>
                      <a:schemeClr val="accent1">
                        <a:lumMod val="20000"/>
                        <a:lumOff val="80000"/>
                      </a:schemeClr>
                    </a:solidFill>
                  </a:tcPr>
                </a:tc>
                <a:tc hMerge="1">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4"/>
                  </a:ext>
                </a:extLst>
              </a:tr>
            </a:tbl>
          </a:graphicData>
        </a:graphic>
      </p:graphicFrame>
      <p:sp>
        <p:nvSpPr>
          <p:cNvPr id="5" name="İçerik Yer Tutucusu 2"/>
          <p:cNvSpPr txBox="1">
            <a:spLocks/>
          </p:cNvSpPr>
          <p:nvPr/>
        </p:nvSpPr>
        <p:spPr>
          <a:xfrm>
            <a:off x="457200" y="620688"/>
            <a:ext cx="8229600" cy="72008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000" b="1" dirty="0">
                <a:solidFill>
                  <a:srgbClr val="002060"/>
                </a:solidFill>
              </a:rPr>
              <a:t>Müteahhide Ait Olup, Üçüncü Kişilere Yapılan Satışlar:</a:t>
            </a:r>
          </a:p>
          <a:p>
            <a:r>
              <a:rPr lang="tr-TR" sz="2000" dirty="0"/>
              <a:t>Toplam Satış Bedeli = </a:t>
            </a:r>
            <a:r>
              <a:rPr lang="tr-TR" sz="2000" b="1" dirty="0"/>
              <a:t>12.000.000 TL </a:t>
            </a:r>
            <a:r>
              <a:rPr lang="tr-TR" sz="2000" dirty="0"/>
              <a:t>(60 x 200.000 TL)</a:t>
            </a:r>
          </a:p>
        </p:txBody>
      </p:sp>
      <p:graphicFrame>
        <p:nvGraphicFramePr>
          <p:cNvPr id="6" name="Tablo 5"/>
          <p:cNvGraphicFramePr>
            <a:graphicFrameLocks noGrp="1"/>
          </p:cNvGraphicFramePr>
          <p:nvPr>
            <p:extLst/>
          </p:nvPr>
        </p:nvGraphicFramePr>
        <p:xfrm>
          <a:off x="457200" y="4005064"/>
          <a:ext cx="8208912" cy="212026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161638">
                  <a:extLst>
                    <a:ext uri="{9D8B030D-6E8A-4147-A177-3AD203B41FA5}">
                      <a16:colId xmlns:a16="http://schemas.microsoft.com/office/drawing/2014/main" val="20000"/>
                    </a:ext>
                  </a:extLst>
                </a:gridCol>
                <a:gridCol w="4181899">
                  <a:extLst>
                    <a:ext uri="{9D8B030D-6E8A-4147-A177-3AD203B41FA5}">
                      <a16:colId xmlns:a16="http://schemas.microsoft.com/office/drawing/2014/main" val="20001"/>
                    </a:ext>
                  </a:extLst>
                </a:gridCol>
                <a:gridCol w="1471409">
                  <a:extLst>
                    <a:ext uri="{9D8B030D-6E8A-4147-A177-3AD203B41FA5}">
                      <a16:colId xmlns:a16="http://schemas.microsoft.com/office/drawing/2014/main" val="20002"/>
                    </a:ext>
                  </a:extLst>
                </a:gridCol>
                <a:gridCol w="1393966">
                  <a:extLst>
                    <a:ext uri="{9D8B030D-6E8A-4147-A177-3AD203B41FA5}">
                      <a16:colId xmlns:a16="http://schemas.microsoft.com/office/drawing/2014/main" val="20003"/>
                    </a:ext>
                  </a:extLst>
                </a:gridCol>
              </a:tblGrid>
              <a:tr h="288032">
                <a:tc gridSpan="2">
                  <a:txBody>
                    <a:bodyPr/>
                    <a:lstStyle/>
                    <a:p>
                      <a:pPr algn="ctr"/>
                      <a:r>
                        <a:rPr lang="tr-TR" dirty="0"/>
                        <a:t>Açıklama</a:t>
                      </a:r>
                    </a:p>
                  </a:txBody>
                  <a:tcPr anchor="ctr"/>
                </a:tc>
                <a:tc hMerge="1">
                  <a:txBody>
                    <a:bodyPr/>
                    <a:lstStyle/>
                    <a:p>
                      <a:endParaRPr lang="tr-TR"/>
                    </a:p>
                  </a:txBody>
                  <a:tcPr/>
                </a:tc>
                <a:tc>
                  <a:txBody>
                    <a:bodyPr/>
                    <a:lstStyle/>
                    <a:p>
                      <a:pPr algn="ctr"/>
                      <a:r>
                        <a:rPr lang="tr-TR" dirty="0"/>
                        <a:t>Borç</a:t>
                      </a:r>
                    </a:p>
                  </a:txBody>
                  <a:tcPr anchor="ctr"/>
                </a:tc>
                <a:tc>
                  <a:txBody>
                    <a:bodyPr/>
                    <a:lstStyle/>
                    <a:p>
                      <a:pPr algn="ctr"/>
                      <a:r>
                        <a:rPr lang="tr-TR" dirty="0"/>
                        <a:t>Alacak</a:t>
                      </a:r>
                    </a:p>
                  </a:txBody>
                  <a:tcPr anchor="ctr"/>
                </a:tc>
                <a:extLst>
                  <a:ext uri="{0D108BD9-81ED-4DB2-BD59-A6C34878D82A}">
                    <a16:rowId xmlns:a16="http://schemas.microsoft.com/office/drawing/2014/main" val="10000"/>
                  </a:ext>
                </a:extLst>
              </a:tr>
              <a:tr h="426328">
                <a:tc gridSpan="2">
                  <a:txBody>
                    <a:bodyPr/>
                    <a:lstStyle/>
                    <a:p>
                      <a:r>
                        <a:rPr lang="tr-TR" sz="2400" b="1" dirty="0"/>
                        <a:t>620. </a:t>
                      </a:r>
                      <a:r>
                        <a:rPr lang="tr-TR" sz="1800" b="1" dirty="0"/>
                        <a:t>SATILAN MAMUL MALİYETİ </a:t>
                      </a:r>
                      <a:r>
                        <a:rPr lang="tr-TR" sz="1800" b="0" dirty="0"/>
                        <a:t>(100 adet daire)</a:t>
                      </a:r>
                      <a:endParaRPr lang="tr-TR" sz="1800" b="1" dirty="0"/>
                    </a:p>
                    <a:p>
                      <a:r>
                        <a:rPr lang="tr-TR" sz="1800" b="0" dirty="0"/>
                        <a:t>İnşaat Maliyeti   : 10.000.000</a:t>
                      </a:r>
                    </a:p>
                    <a:p>
                      <a:r>
                        <a:rPr lang="tr-TR" sz="1800" b="0" dirty="0"/>
                        <a:t>Arsa Maliyeti      :   4.200.000</a:t>
                      </a:r>
                    </a:p>
                  </a:txBody>
                  <a:tcPr anchor="ctr">
                    <a:solidFill>
                      <a:schemeClr val="accent5">
                        <a:lumMod val="20000"/>
                        <a:lumOff val="80000"/>
                      </a:schemeClr>
                    </a:solidFill>
                  </a:tcPr>
                </a:tc>
                <a:tc hMerge="1">
                  <a:txBody>
                    <a:bodyPr/>
                    <a:lstStyle/>
                    <a:p>
                      <a:endParaRPr lang="tr-TR"/>
                    </a:p>
                  </a:txBody>
                  <a:tcPr/>
                </a:tc>
                <a:tc>
                  <a:txBody>
                    <a:bodyPr/>
                    <a:lstStyle/>
                    <a:p>
                      <a:pPr algn="r"/>
                      <a:r>
                        <a:rPr lang="tr-TR" b="1" dirty="0">
                          <a:solidFill>
                            <a:schemeClr val="tx1"/>
                          </a:solidFill>
                        </a:rPr>
                        <a:t>14.200.000</a:t>
                      </a:r>
                    </a:p>
                  </a:txBody>
                  <a:tcPr anchor="ctr">
                    <a:solidFill>
                      <a:schemeClr val="accent1">
                        <a:lumMod val="20000"/>
                        <a:lumOff val="80000"/>
                      </a:schemeClr>
                    </a:solidFill>
                  </a:tcPr>
                </a:tc>
                <a:tc>
                  <a:txBody>
                    <a:bodyPr/>
                    <a:lstStyle/>
                    <a:p>
                      <a:pPr algn="r"/>
                      <a:endParaRPr lang="tr-TR" b="1" dirty="0">
                        <a:solidFill>
                          <a:schemeClr val="tx1"/>
                        </a:solidFill>
                      </a:endParaRPr>
                    </a:p>
                  </a:txBody>
                  <a:tcPr anchor="ctr">
                    <a:solidFill>
                      <a:schemeClr val="tx2">
                        <a:lumMod val="20000"/>
                        <a:lumOff val="80000"/>
                      </a:schemeClr>
                    </a:solidFill>
                  </a:tcPr>
                </a:tc>
                <a:extLst>
                  <a:ext uri="{0D108BD9-81ED-4DB2-BD59-A6C34878D82A}">
                    <a16:rowId xmlns:a16="http://schemas.microsoft.com/office/drawing/2014/main" val="10001"/>
                  </a:ext>
                </a:extLst>
              </a:tr>
              <a:tr h="360040">
                <a:tc>
                  <a:txBody>
                    <a:bodyPr/>
                    <a:lstStyle/>
                    <a:p>
                      <a:endParaRPr lang="tr-TR" b="1"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a:t>152. </a:t>
                      </a:r>
                      <a:r>
                        <a:rPr lang="tr-TR" sz="1800" b="1" dirty="0"/>
                        <a:t>MAMULLER</a:t>
                      </a:r>
                    </a:p>
                  </a:txBody>
                  <a:tcPr anchor="ctr">
                    <a:solidFill>
                      <a:schemeClr val="accent5">
                        <a:lumMod val="20000"/>
                        <a:lumOff val="80000"/>
                      </a:schemeClr>
                    </a:solidFill>
                  </a:tcPr>
                </a:tc>
                <a:tc>
                  <a:txBody>
                    <a:bodyPr/>
                    <a:lstStyle/>
                    <a:p>
                      <a:pPr algn="r"/>
                      <a:endParaRPr lang="tr-TR" b="1" dirty="0">
                        <a:solidFill>
                          <a:schemeClr val="tx1"/>
                        </a:solidFill>
                      </a:endParaRPr>
                    </a:p>
                  </a:txBody>
                  <a:tcPr anchor="ctr">
                    <a:solidFill>
                      <a:schemeClr val="accent1">
                        <a:lumMod val="20000"/>
                        <a:lumOff val="80000"/>
                      </a:schemeClr>
                    </a:solidFill>
                  </a:tcPr>
                </a:tc>
                <a:tc>
                  <a:txBody>
                    <a:bodyPr/>
                    <a:lstStyle/>
                    <a:p>
                      <a:pPr algn="r"/>
                      <a:r>
                        <a:rPr lang="tr-TR" b="1" dirty="0">
                          <a:solidFill>
                            <a:schemeClr val="tx1"/>
                          </a:solidFill>
                        </a:rPr>
                        <a:t>14.200.000</a:t>
                      </a:r>
                    </a:p>
                  </a:txBody>
                  <a:tcPr anchor="ctr">
                    <a:solidFill>
                      <a:schemeClr val="tx2">
                        <a:lumMod val="20000"/>
                        <a:lumOff val="80000"/>
                      </a:schemeClr>
                    </a:solidFill>
                  </a:tcPr>
                </a:tc>
                <a:extLst>
                  <a:ext uri="{0D108BD9-81ED-4DB2-BD59-A6C34878D82A}">
                    <a16:rowId xmlns:a16="http://schemas.microsoft.com/office/drawing/2014/main" val="10002"/>
                  </a:ext>
                </a:extLst>
              </a:tr>
              <a:tr h="360040">
                <a:tc gridSpan="4">
                  <a:txBody>
                    <a:bodyPr/>
                    <a:lstStyle/>
                    <a:p>
                      <a:r>
                        <a:rPr lang="tr-TR" b="0" dirty="0"/>
                        <a:t>Satılan mamulün maliyet kaydı</a:t>
                      </a:r>
                    </a:p>
                  </a:txBody>
                  <a:tcPr>
                    <a:solidFill>
                      <a:schemeClr val="bg1">
                        <a:lumMod val="95000"/>
                      </a:schemeClr>
                    </a:solidFill>
                  </a:tcPr>
                </a:tc>
                <a:tc hMerge="1">
                  <a:txBody>
                    <a:bodyPr/>
                    <a:lstStyle/>
                    <a:p>
                      <a:endParaRPr lang="tr-TR" b="1" dirty="0"/>
                    </a:p>
                  </a:txBody>
                  <a:tcPr anchor="ctr">
                    <a:solidFill>
                      <a:schemeClr val="accent5">
                        <a:lumMod val="20000"/>
                        <a:lumOff val="80000"/>
                      </a:schemeClr>
                    </a:solidFill>
                  </a:tcPr>
                </a:tc>
                <a:tc hMerge="1">
                  <a:txBody>
                    <a:bodyPr/>
                    <a:lstStyle/>
                    <a:p>
                      <a:pPr algn="r"/>
                      <a:endParaRPr lang="tr-TR" b="1" dirty="0"/>
                    </a:p>
                  </a:txBody>
                  <a:tcPr anchor="ctr">
                    <a:solidFill>
                      <a:schemeClr val="accent1">
                        <a:lumMod val="20000"/>
                        <a:lumOff val="80000"/>
                      </a:schemeClr>
                    </a:solidFill>
                  </a:tcPr>
                </a:tc>
                <a:tc hMerge="1">
                  <a:txBody>
                    <a:bodyPr/>
                    <a:lstStyle/>
                    <a:p>
                      <a:pPr algn="r"/>
                      <a:endParaRPr lang="tr-TR" b="1" dirty="0"/>
                    </a:p>
                  </a:txBody>
                  <a:tcPr anchor="ctr">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301366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346050"/>
          </a:xfrm>
        </p:spPr>
        <p:txBody>
          <a:bodyPr>
            <a:noAutofit/>
          </a:bodyPr>
          <a:lstStyle/>
          <a:p>
            <a:pPr algn="l"/>
            <a:r>
              <a:rPr lang="tr-TR" sz="2400" b="1" dirty="0">
                <a:solidFill>
                  <a:srgbClr val="C00000"/>
                </a:solidFill>
              </a:rPr>
              <a:t>Örnek Uygulama :</a:t>
            </a:r>
          </a:p>
        </p:txBody>
      </p:sp>
      <p:sp>
        <p:nvSpPr>
          <p:cNvPr id="3" name="İçerik Yer Tutucusu 2"/>
          <p:cNvSpPr>
            <a:spLocks noGrp="1"/>
          </p:cNvSpPr>
          <p:nvPr>
            <p:ph idx="1"/>
          </p:nvPr>
        </p:nvSpPr>
        <p:spPr>
          <a:xfrm>
            <a:off x="454548" y="4005064"/>
            <a:ext cx="8229600" cy="2376264"/>
          </a:xfrm>
        </p:spPr>
        <p:txBody>
          <a:bodyPr/>
          <a:lstStyle/>
          <a:p>
            <a:pPr marL="0" indent="0">
              <a:buNone/>
            </a:pPr>
            <a:r>
              <a:rPr lang="tr-TR" b="1" dirty="0"/>
              <a:t>Bu verilere göre;</a:t>
            </a:r>
          </a:p>
          <a:p>
            <a:r>
              <a:rPr lang="tr-TR" dirty="0"/>
              <a:t>Satış Hasılatı		: 16.200.000 TL</a:t>
            </a:r>
          </a:p>
          <a:p>
            <a:r>
              <a:rPr lang="tr-TR" dirty="0"/>
              <a:t>Satış Maliyet		: 14.200.000 TL</a:t>
            </a:r>
          </a:p>
          <a:p>
            <a:r>
              <a:rPr lang="tr-TR" b="1" dirty="0"/>
              <a:t>Satış Kârı		:   2.000.000 TL</a:t>
            </a:r>
          </a:p>
        </p:txBody>
      </p:sp>
      <p:sp>
        <p:nvSpPr>
          <p:cNvPr id="4" name="İçerik Yer Tutucusu 2"/>
          <p:cNvSpPr txBox="1">
            <a:spLocks/>
          </p:cNvSpPr>
          <p:nvPr/>
        </p:nvSpPr>
        <p:spPr>
          <a:xfrm>
            <a:off x="454549" y="620688"/>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400" dirty="0"/>
              <a:t>Mevcut Aşama İtibariyle İlgili Hesapların Defter-i Kebir Kayıtları:</a:t>
            </a:r>
          </a:p>
        </p:txBody>
      </p:sp>
      <p:graphicFrame>
        <p:nvGraphicFramePr>
          <p:cNvPr id="5" name="Tablo 4"/>
          <p:cNvGraphicFramePr>
            <a:graphicFrameLocks noGrp="1"/>
          </p:cNvGraphicFramePr>
          <p:nvPr>
            <p:extLst/>
          </p:nvPr>
        </p:nvGraphicFramePr>
        <p:xfrm>
          <a:off x="251520" y="1268760"/>
          <a:ext cx="4104456" cy="237744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2052228">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tblGrid>
              <a:tr h="370840">
                <a:tc gridSpan="2">
                  <a:txBody>
                    <a:bodyPr/>
                    <a:lstStyle/>
                    <a:p>
                      <a:pPr algn="ctr"/>
                      <a:r>
                        <a:rPr lang="tr-TR" sz="3200" dirty="0">
                          <a:solidFill>
                            <a:schemeClr val="bg1"/>
                          </a:solidFill>
                        </a:rPr>
                        <a:t>620</a:t>
                      </a:r>
                    </a:p>
                  </a:txBody>
                  <a:tcPr>
                    <a:solidFill>
                      <a:srgbClr val="00B050"/>
                    </a:solidFill>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r"/>
                      <a:r>
                        <a:rPr lang="tr-TR" sz="2800" b="0" dirty="0"/>
                        <a:t>10.000.000</a:t>
                      </a:r>
                    </a:p>
                    <a:p>
                      <a:pPr algn="r"/>
                      <a:r>
                        <a:rPr lang="tr-TR" sz="2800" b="0" dirty="0"/>
                        <a:t>4.200.000</a:t>
                      </a:r>
                    </a:p>
                    <a:p>
                      <a:pPr algn="r"/>
                      <a:endParaRPr lang="tr-TR" sz="2800" b="1" dirty="0"/>
                    </a:p>
                    <a:p>
                      <a:pPr algn="r"/>
                      <a:r>
                        <a:rPr lang="tr-TR" sz="2800" b="1" dirty="0">
                          <a:solidFill>
                            <a:srgbClr val="C00000"/>
                          </a:solidFill>
                        </a:rPr>
                        <a:t>14.200.000</a:t>
                      </a:r>
                    </a:p>
                  </a:txBody>
                  <a:tcPr>
                    <a:solidFill>
                      <a:schemeClr val="accent3">
                        <a:lumMod val="60000"/>
                        <a:lumOff val="40000"/>
                      </a:schemeClr>
                    </a:solidFill>
                  </a:tcPr>
                </a:tc>
                <a:tc>
                  <a:txBody>
                    <a:bodyPr/>
                    <a:lstStyle/>
                    <a:p>
                      <a:pPr algn="r"/>
                      <a:endParaRPr lang="tr-TR" sz="1400" b="1" dirty="0"/>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6" name="Tablo 5"/>
          <p:cNvGraphicFramePr>
            <a:graphicFrameLocks noGrp="1"/>
          </p:cNvGraphicFramePr>
          <p:nvPr>
            <p:extLst/>
          </p:nvPr>
        </p:nvGraphicFramePr>
        <p:xfrm>
          <a:off x="4716016" y="1268760"/>
          <a:ext cx="4104456" cy="237744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2052228">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tblGrid>
              <a:tr h="370840">
                <a:tc gridSpan="2">
                  <a:txBody>
                    <a:bodyPr/>
                    <a:lstStyle/>
                    <a:p>
                      <a:pPr algn="ctr"/>
                      <a:r>
                        <a:rPr lang="tr-TR" sz="3200" dirty="0">
                          <a:solidFill>
                            <a:schemeClr val="bg1"/>
                          </a:solidFill>
                        </a:rPr>
                        <a:t>600</a:t>
                      </a:r>
                    </a:p>
                  </a:txBody>
                  <a:tcPr>
                    <a:solidFill>
                      <a:srgbClr val="00B050"/>
                    </a:solidFill>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r"/>
                      <a:endParaRPr lang="tr-TR" sz="1400" b="1" dirty="0"/>
                    </a:p>
                    <a:p>
                      <a:pPr algn="r"/>
                      <a:endParaRPr lang="tr-TR" sz="1400" b="1" dirty="0"/>
                    </a:p>
                  </a:txBody>
                  <a:tcPr>
                    <a:solidFill>
                      <a:schemeClr val="accent3">
                        <a:lumMod val="60000"/>
                        <a:lumOff val="40000"/>
                      </a:schemeClr>
                    </a:solidFill>
                  </a:tcPr>
                </a:tc>
                <a:tc>
                  <a:txBody>
                    <a:bodyPr/>
                    <a:lstStyle/>
                    <a:p>
                      <a:pPr algn="r"/>
                      <a:r>
                        <a:rPr lang="tr-TR" sz="2800" b="0" dirty="0">
                          <a:solidFill>
                            <a:schemeClr val="tx1"/>
                          </a:solidFill>
                        </a:rPr>
                        <a:t>4.200.000</a:t>
                      </a:r>
                    </a:p>
                    <a:p>
                      <a:pPr algn="r"/>
                      <a:r>
                        <a:rPr lang="tr-TR" sz="2800" b="0" dirty="0">
                          <a:solidFill>
                            <a:schemeClr val="tx1"/>
                          </a:solidFill>
                        </a:rPr>
                        <a:t>12.000.000</a:t>
                      </a:r>
                    </a:p>
                    <a:p>
                      <a:pPr algn="r"/>
                      <a:endParaRPr lang="tr-TR" sz="2800" b="1" dirty="0">
                        <a:solidFill>
                          <a:srgbClr val="C00000"/>
                        </a:solidFill>
                      </a:endParaRPr>
                    </a:p>
                    <a:p>
                      <a:pPr algn="r"/>
                      <a:r>
                        <a:rPr lang="tr-TR" sz="2800" b="1" dirty="0">
                          <a:solidFill>
                            <a:srgbClr val="C00000"/>
                          </a:solidFill>
                        </a:rPr>
                        <a:t>16.200.000</a:t>
                      </a:r>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cxnSp>
        <p:nvCxnSpPr>
          <p:cNvPr id="7" name="Düz Bağlayıcı 6"/>
          <p:cNvCxnSpPr/>
          <p:nvPr/>
        </p:nvCxnSpPr>
        <p:spPr>
          <a:xfrm>
            <a:off x="454548" y="2996952"/>
            <a:ext cx="188520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a:off x="6798946" y="2996952"/>
            <a:ext cx="1885203"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7758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346050"/>
          </a:xfrm>
        </p:spPr>
        <p:txBody>
          <a:bodyPr>
            <a:noAutofit/>
          </a:bodyPr>
          <a:lstStyle/>
          <a:p>
            <a:pPr algn="l"/>
            <a:r>
              <a:rPr lang="tr-TR" sz="2400" b="1" dirty="0">
                <a:solidFill>
                  <a:srgbClr val="C00000"/>
                </a:solidFill>
              </a:rPr>
              <a:t>Örnek Uygulama :</a:t>
            </a:r>
          </a:p>
        </p:txBody>
      </p:sp>
      <p:sp>
        <p:nvSpPr>
          <p:cNvPr id="3" name="İçerik Yer Tutucusu 2"/>
          <p:cNvSpPr>
            <a:spLocks noGrp="1"/>
          </p:cNvSpPr>
          <p:nvPr>
            <p:ph idx="1"/>
          </p:nvPr>
        </p:nvSpPr>
        <p:spPr>
          <a:xfrm>
            <a:off x="457200" y="620688"/>
            <a:ext cx="8229600" cy="5688632"/>
          </a:xfrm>
        </p:spPr>
        <p:txBody>
          <a:bodyPr/>
          <a:lstStyle/>
          <a:p>
            <a:pPr marL="0" indent="0">
              <a:buNone/>
            </a:pPr>
            <a:r>
              <a:rPr lang="tr-TR" b="1" dirty="0">
                <a:solidFill>
                  <a:srgbClr val="0070C0"/>
                </a:solidFill>
                <a:effectLst>
                  <a:outerShdw blurRad="38100" dist="38100" dir="2700000" algn="tl">
                    <a:srgbClr val="000000">
                      <a:alpha val="43137"/>
                    </a:srgbClr>
                  </a:outerShdw>
                </a:effectLst>
              </a:rPr>
              <a:t>SAĞLAMA :</a:t>
            </a:r>
          </a:p>
          <a:p>
            <a:endParaRPr lang="tr-TR" dirty="0"/>
          </a:p>
        </p:txBody>
      </p:sp>
      <p:graphicFrame>
        <p:nvGraphicFramePr>
          <p:cNvPr id="4" name="Tablo 3"/>
          <p:cNvGraphicFramePr>
            <a:graphicFrameLocks noGrp="1"/>
          </p:cNvGraphicFramePr>
          <p:nvPr>
            <p:extLst/>
          </p:nvPr>
        </p:nvGraphicFramePr>
        <p:xfrm>
          <a:off x="467544" y="1556793"/>
          <a:ext cx="8136905" cy="3672408"/>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504056">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gridCol w="2160241">
                  <a:extLst>
                    <a:ext uri="{9D8B030D-6E8A-4147-A177-3AD203B41FA5}">
                      <a16:colId xmlns:a16="http://schemas.microsoft.com/office/drawing/2014/main" val="20002"/>
                    </a:ext>
                  </a:extLst>
                </a:gridCol>
              </a:tblGrid>
              <a:tr h="816438">
                <a:tc>
                  <a:txBody>
                    <a:bodyPr/>
                    <a:lstStyle/>
                    <a:p>
                      <a:r>
                        <a:rPr lang="tr-TR" sz="3200" b="1" dirty="0">
                          <a:solidFill>
                            <a:schemeClr val="tx1"/>
                          </a:solidFill>
                        </a:rPr>
                        <a:t>A</a:t>
                      </a:r>
                    </a:p>
                  </a:txBody>
                  <a:tcPr anchor="ctr">
                    <a:solidFill>
                      <a:schemeClr val="accent1">
                        <a:lumMod val="20000"/>
                        <a:lumOff val="80000"/>
                      </a:schemeClr>
                    </a:solidFill>
                  </a:tcPr>
                </a:tc>
                <a:tc>
                  <a:txBody>
                    <a:bodyPr/>
                    <a:lstStyle/>
                    <a:p>
                      <a:r>
                        <a:rPr lang="tr-TR" sz="2000" b="0" dirty="0">
                          <a:solidFill>
                            <a:schemeClr val="tx1"/>
                          </a:solidFill>
                        </a:rPr>
                        <a:t>Müteahhidin Daire Satışlarından Elde Ettiği  Hasılat</a:t>
                      </a:r>
                    </a:p>
                  </a:txBody>
                  <a:tcPr anchor="ctr">
                    <a:solidFill>
                      <a:schemeClr val="accent1">
                        <a:lumMod val="20000"/>
                        <a:lumOff val="80000"/>
                      </a:schemeClr>
                    </a:solidFill>
                  </a:tcPr>
                </a:tc>
                <a:tc>
                  <a:txBody>
                    <a:bodyPr/>
                    <a:lstStyle/>
                    <a:p>
                      <a:pPr algn="r"/>
                      <a:r>
                        <a:rPr lang="tr-TR" sz="2400" b="1" dirty="0">
                          <a:solidFill>
                            <a:schemeClr val="tx1"/>
                          </a:solidFill>
                        </a:rPr>
                        <a:t>12.000.000 TL</a:t>
                      </a:r>
                    </a:p>
                  </a:txBody>
                  <a:tcPr anchor="ctr">
                    <a:solidFill>
                      <a:schemeClr val="accent1">
                        <a:lumMod val="20000"/>
                        <a:lumOff val="80000"/>
                      </a:schemeClr>
                    </a:solidFill>
                  </a:tcPr>
                </a:tc>
                <a:extLst>
                  <a:ext uri="{0D108BD9-81ED-4DB2-BD59-A6C34878D82A}">
                    <a16:rowId xmlns:a16="http://schemas.microsoft.com/office/drawing/2014/main" val="10000"/>
                  </a:ext>
                </a:extLst>
              </a:tr>
              <a:tr h="816438">
                <a:tc>
                  <a:txBody>
                    <a:bodyPr/>
                    <a:lstStyle/>
                    <a:p>
                      <a:r>
                        <a:rPr lang="tr-TR" sz="3200" b="1" dirty="0">
                          <a:solidFill>
                            <a:schemeClr val="tx1"/>
                          </a:solidFill>
                        </a:rPr>
                        <a:t>B</a:t>
                      </a:r>
                    </a:p>
                  </a:txBody>
                  <a:tcPr anchor="ctr">
                    <a:solidFill>
                      <a:schemeClr val="accent1">
                        <a:lumMod val="20000"/>
                        <a:lumOff val="80000"/>
                      </a:schemeClr>
                    </a:solidFill>
                  </a:tcPr>
                </a:tc>
                <a:tc>
                  <a:txBody>
                    <a:bodyPr/>
                    <a:lstStyle/>
                    <a:p>
                      <a:r>
                        <a:rPr lang="tr-TR" sz="2000" b="0" dirty="0">
                          <a:solidFill>
                            <a:schemeClr val="tx1"/>
                          </a:solidFill>
                        </a:rPr>
                        <a:t>Müteahhidin Katlandığı Toplam Maliyet</a:t>
                      </a:r>
                    </a:p>
                  </a:txBody>
                  <a:tcPr anchor="ctr">
                    <a:solidFill>
                      <a:schemeClr val="accent1">
                        <a:lumMod val="20000"/>
                        <a:lumOff val="80000"/>
                      </a:schemeClr>
                    </a:solidFill>
                  </a:tcPr>
                </a:tc>
                <a:tc>
                  <a:txBody>
                    <a:bodyPr/>
                    <a:lstStyle/>
                    <a:p>
                      <a:pPr algn="r"/>
                      <a:r>
                        <a:rPr lang="tr-TR" sz="2400" b="1" dirty="0">
                          <a:solidFill>
                            <a:schemeClr val="tx1"/>
                          </a:solidFill>
                        </a:rPr>
                        <a:t>10.000.000 TL</a:t>
                      </a:r>
                    </a:p>
                  </a:txBody>
                  <a:tcPr anchor="ctr">
                    <a:solidFill>
                      <a:schemeClr val="accent1">
                        <a:lumMod val="20000"/>
                        <a:lumOff val="80000"/>
                      </a:schemeClr>
                    </a:solidFill>
                  </a:tcPr>
                </a:tc>
                <a:extLst>
                  <a:ext uri="{0D108BD9-81ED-4DB2-BD59-A6C34878D82A}">
                    <a16:rowId xmlns:a16="http://schemas.microsoft.com/office/drawing/2014/main" val="10001"/>
                  </a:ext>
                </a:extLst>
              </a:tr>
              <a:tr h="868689">
                <a:tc>
                  <a:txBody>
                    <a:bodyPr/>
                    <a:lstStyle/>
                    <a:p>
                      <a:r>
                        <a:rPr lang="tr-TR" sz="3200" b="1" dirty="0">
                          <a:solidFill>
                            <a:schemeClr val="tx1"/>
                          </a:solidFill>
                        </a:rPr>
                        <a:t>C</a:t>
                      </a:r>
                    </a:p>
                  </a:txBody>
                  <a:tcPr anchor="ctr">
                    <a:solidFill>
                      <a:schemeClr val="accent1">
                        <a:lumMod val="20000"/>
                        <a:lumOff val="80000"/>
                      </a:schemeClr>
                    </a:solidFill>
                  </a:tcPr>
                </a:tc>
                <a:tc>
                  <a:txBody>
                    <a:bodyPr/>
                    <a:lstStyle/>
                    <a:p>
                      <a:r>
                        <a:rPr lang="tr-TR" sz="2000" b="0" dirty="0">
                          <a:solidFill>
                            <a:schemeClr val="tx1"/>
                          </a:solidFill>
                        </a:rPr>
                        <a:t>Müteahhidin Kazancı  </a:t>
                      </a:r>
                    </a:p>
                  </a:txBody>
                  <a:tcPr anchor="ctr">
                    <a:solidFill>
                      <a:schemeClr val="accent1">
                        <a:lumMod val="20000"/>
                        <a:lumOff val="80000"/>
                      </a:schemeClr>
                    </a:solidFill>
                  </a:tcPr>
                </a:tc>
                <a:tc>
                  <a:txBody>
                    <a:bodyPr/>
                    <a:lstStyle/>
                    <a:p>
                      <a:pPr algn="r"/>
                      <a:r>
                        <a:rPr lang="tr-TR" sz="2400" b="1" dirty="0">
                          <a:solidFill>
                            <a:srgbClr val="C00000"/>
                          </a:solidFill>
                        </a:rPr>
                        <a:t>2.000.000 TL</a:t>
                      </a:r>
                    </a:p>
                  </a:txBody>
                  <a:tcPr anchor="ctr">
                    <a:solidFill>
                      <a:schemeClr val="accent1">
                        <a:lumMod val="20000"/>
                        <a:lumOff val="80000"/>
                      </a:schemeClr>
                    </a:solidFill>
                  </a:tcPr>
                </a:tc>
                <a:extLst>
                  <a:ext uri="{0D108BD9-81ED-4DB2-BD59-A6C34878D82A}">
                    <a16:rowId xmlns:a16="http://schemas.microsoft.com/office/drawing/2014/main" val="10002"/>
                  </a:ext>
                </a:extLst>
              </a:tr>
              <a:tr h="1170843">
                <a:tc gridSpan="3">
                  <a:txBody>
                    <a:bodyPr/>
                    <a:lstStyle/>
                    <a:p>
                      <a:r>
                        <a:rPr lang="tr-TR" sz="1800" b="0" dirty="0">
                          <a:solidFill>
                            <a:schemeClr val="tx1"/>
                          </a:solidFill>
                        </a:rPr>
                        <a:t>Bu maliyetin yanı sıra, arsa sahibinden tahsil edilemeyen 40.000 TL KDV bulunmaktadır. Maliye Bakanlığı görüşlerine göre söz konusu tutar </a:t>
                      </a:r>
                      <a:r>
                        <a:rPr lang="tr-TR" sz="1800" b="0" dirty="0" err="1">
                          <a:solidFill>
                            <a:schemeClr val="tx1"/>
                          </a:solidFill>
                        </a:rPr>
                        <a:t>KKEG</a:t>
                      </a:r>
                      <a:r>
                        <a:rPr lang="tr-TR" sz="1800" b="0" dirty="0">
                          <a:solidFill>
                            <a:schemeClr val="tx1"/>
                          </a:solidFill>
                        </a:rPr>
                        <a:t> mahiyetindedir.</a:t>
                      </a:r>
                    </a:p>
                  </a:txBody>
                  <a:tcPr anchor="ctr">
                    <a:solidFill>
                      <a:schemeClr val="accent1">
                        <a:lumMod val="20000"/>
                        <a:lumOff val="80000"/>
                      </a:schemeClr>
                    </a:solidFill>
                  </a:tcPr>
                </a:tc>
                <a:tc hMerge="1">
                  <a:txBody>
                    <a:bodyPr/>
                    <a:lstStyle/>
                    <a:p>
                      <a:endParaRPr lang="tr-TR" sz="2800" b="0" dirty="0">
                        <a:solidFill>
                          <a:schemeClr val="tx1"/>
                        </a:solidFill>
                      </a:endParaRPr>
                    </a:p>
                  </a:txBody>
                  <a:tcPr anchor="ctr">
                    <a:solidFill>
                      <a:schemeClr val="accent1">
                        <a:lumMod val="20000"/>
                        <a:lumOff val="80000"/>
                      </a:schemeClr>
                    </a:solidFill>
                  </a:tcPr>
                </a:tc>
                <a:tc hMerge="1">
                  <a:txBody>
                    <a:bodyPr/>
                    <a:lstStyle/>
                    <a:p>
                      <a:pPr algn="r"/>
                      <a:endParaRPr lang="tr-TR" sz="2800" b="1" dirty="0">
                        <a:solidFill>
                          <a:srgbClr val="C00000"/>
                        </a:solidFill>
                      </a:endParaRPr>
                    </a:p>
                  </a:txBody>
                  <a:tcPr anchor="c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8" name="AutoShape 8" descr="data:image/jpeg;base64,/9j/4AAQSkZJRgABAQAAAQABAAD/2wCEAAkGBxQTEhUTEhQVFBQWFxoYFhgWFBQVGRkcFBQXHBYdFRgfHCgiHh8lHBQXIzEhJSktMC4wGCA2ODYsNyg5Li4BCgoKDg0OGxAQGywkICQ0LCwtLCwtLCwsLCwsLCwsLDQwLCwsLCwsMiwsLCw0LCwsLCwsLCwsLCwsLCwsLCwsLP/AABEIAGYAZgMBEQACEQEDEQH/xAAbAAABBQEBAAAAAAAAAAAAAAAAAgMEBQYHAf/EADsQAAIBAgIHBAgEBQUAAAAAAAECAAMEBREGEiExQVFhInGBkRMyUnKCobHBM7LR8AdCYqLhFCRTkpP/xAAZAQACAwEAAAAAAAAAAAAAAAAAAwIEBQH/xAArEQACAgEEAQIFBAMAAAAAAAAAAQIDEQQSITFBUYETIjNhkRRCsdEyYnH/2gAMAwEAAhEDEQA/AO4wAIAEACADdeuqDWdlUc2IA8zONpdnHJLllNcaX2ib6wPugt9BFO+teREtVUvJHGnNn7bf+bfpI/qa/Uj+sq9SfaaSWtTYtZM+ROr9YxXQfTGR1FcumWoMYOPYAEACABAAgAQARWrKilnIVQMyScgO+cbS5ZxtJZZkbrSatcMUskyQbDWcbPhH77pVlfKTxD8lGWplN4qXuMUtGkZte5qPXfmxIA7hykFVl5k8kFRl5m8st7eypJ6lNF7lH1jVCK6Q1QiukSDyM6TIN3hNCp69JD1CgHzEi64vwLlVCXaK5MIq2/as6zKP+J+0h7uUgoSh/g/YWq51/TfsW2D6Th3FG4X0FbgCew/uH7Rtd6b2y4ZYq1Kk9s+GaKWC0EACABABFesqKWYhVUZkncAJxvCyzjaSyzB3Fw2IPrNmlqp7C7jUI4tKMpO1/YzZzd7/ANf5LuioUBVAAG4DYI1cDVhLCHQ06SyK1oHchrToZAtOBkQzwItkPEbNKylHGfI8QeYMhKKkuSE4qaww0exd6VQWtw2tn+DVP8w9luslVa09kvZk6Lmn8OfszWS0XQgAQAxemV6a1VbNDko7dYjlwX98xKeonl7F7mfq7HKSrXuPUAFAVRkAMgJxcEY8LCJCtJExYadO5PdaAZDWgdyea23IbSdwgcyWtnYBe0+1vkI6NeOWWIVY5ZUXNTN2P9RiJPlleTzJlZitqKqFdxG1TxDDcRFzWUJmtyL7RTFTXo9v8WmdSoOo3HxH3lmmzfHnsu6e34kOe12XUcPG7msERnbcoLHuAzM43hZOSeFlnOMDcvr139eqxY9BnsAmbF5bk/Jjwbk3J+S5RoxMamPK0lknkWGncnchrwyGQapDIZLrDLLUGs3rn5dJYrhjl9lqqvby+yfGDjJVW7Te8frKT7ZmvtjDvINkWyPglx6K+X2bhSp99Rmp8csvGdpltsx6hp57bcepvJfNQotNq+pZVeoC/wDYgRN7xWyvqnipmVseyijkB9JQj0ZkHwTkeMTGpjoeSySyKWpDJ1MV6SdyGSywK11j6Vtw2IPvG0xz8zH6eGfnfsX0slwYu7tKYzc5cuZ7hIymorLITnGCyzKXVwHdmUEBjnt+cpSlltozpyUpNoi1HkGyDZW39XVak43pVQ/3CRziSYvdiSf3OnAzUNszf8QR/sn95PziI1P02VdZ9J+xjrG+DAbcjy/SZykZUZllTqZkBQWY7gBmYxPwhqfhGgw/ACcmrHL+gH8x/SWoUN8yLlemb5n+BvSCzFNldBkh7JA3Ajd5/acuhteV0c1FexqS6IFvSNR1pjjvPIDeYqK3PahMYuclFGzpUwoCjYAMh4S+lhYRqJJLCImK4ktFcztY+qvP/EhZYoIXbaq19zKVq7O2u5zb5DulJycnlmdKTk8yG2ecyRbI1WpINkGymxG8ByRdubLt+ISGcsVuy+DrtMbB3CbCN9dFXpVbektKyjfqEj4dv2i7lmDQrUR3VtHJLZpjswJGj0bx02pINNXQnMsNlQePEdI+i/4fj+yzptT8Lx/Z0TDsRp1016TBhx5g8mHAzShZGazE2K7Y2LMWKvrUVKbIeI38jwPnOzjujg7ZBTi4sq9F8PamrPUBDkldvAKcvmdvdlE6etxTb7K+lqcU3Lsn4tiSUKZdz0UcWPACMssUI5Y662NUdzMRWvi7Go5JY/IcAJnue55ZlOxye6XY2130nN5FzI1W7PdIOTIObK65qk7znFt5EN5GsIt/S3NFOdQeQOZ+QMZVHMkh9Ed00js82DfPCIAcaxnDzbXD0uAOa9VPq/p4TIthsk0YF9eybiFF4kR0T7C7ei4qUjk3EcGHJhGQnKDzEbXZKt7onRMCxpLlMx2XHrId47uY6zTpuVi47NqjURtXHfoT69ZUUuxyVRmTyAjW0lljpSUVlnOsUxFrir6Q7FGymvIcz1MyrLHZLP4MS212z3PrwRiZEWIZpw4R6ryLZBshV3kURRpf4b4brVXuCNiDVX3m3+Q+svaSHO40tDXzv9DosvmoEAMtp1gJr0xVpjOrTB2D+ZeI7xvHjzlbUVb1ldoqaujfHcu0c3oVZmNGK0TqVScTOJkq1u3pOKlI5OPIjiCJOMnF7kMhNwluj2XGP6R/6lUpoCq5a1XPnnsXu4+UffqPiJJe5a1Oq+KlGPXkqteIKuTwvDIZGXqTjZFsi1asj2R7GbS2evUWlTGbMcu7mT0EZCDk8IbXW5yUUdgwfDlt6KUk3KNp5k7ST3ma0IKEcI3q61XFRRNkyYQAIAYbTDRAsTXth2jtemOPVOvSU79Pn5omfqdLn5ofgw6VSDkdhG8GZ7RluJJStOER0VYZDIr0sMhuENWhkMjNStDAYEWltUruKdJSzHlw6k8BGQg5PCG11ym8JHUNF9HEtUzPaqt6zfZen1mnTSq19zZooVS+5exxYCABAAgAQAo8d0WoXPaI1KntrsPxDcYmyiM/+le3TQs5fZicR0LuqW1AKy81IDeKn7ZynPSzXXJn2aKyPXJS1raqhyelUU9UYfaIdcl2itKqS7TGwzey3kZHayOxkm2wu4q/h0ah+EgeZyEnGqT6QyNE5dJmiwrQGo2RuHCD2UOs3idw+csw0j/cW69C/wB/BuMLwqlbrqUkCjid5PVjvMuQhGCwjRrrjWsRRNkyYQAIAEACABAAgAQACIAJFMch5QwcwKgdCABAAgAQAIAf/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https://encrypted-tbn0.gstatic.com/images?q=tbn:ANd9GcQFFB5sSWB4ZLkVN2036U1AI54HXVYEVAEWFrgHMcPHVbvK_XU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5445224"/>
            <a:ext cx="2575174" cy="127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88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p:cTn id="7" dur="1000" fill="hold"/>
                                        <p:tgtEl>
                                          <p:spTgt spid="1034"/>
                                        </p:tgtEl>
                                        <p:attrNameLst>
                                          <p:attrName>ppt_w</p:attrName>
                                        </p:attrNameLst>
                                      </p:cBhvr>
                                      <p:tavLst>
                                        <p:tav tm="0">
                                          <p:val>
                                            <p:fltVal val="0"/>
                                          </p:val>
                                        </p:tav>
                                        <p:tav tm="100000">
                                          <p:val>
                                            <p:strVal val="#ppt_w"/>
                                          </p:val>
                                        </p:tav>
                                      </p:tavLst>
                                    </p:anim>
                                    <p:anim calcmode="lin" valueType="num">
                                      <p:cBhvr>
                                        <p:cTn id="8" dur="1000" fill="hold"/>
                                        <p:tgtEl>
                                          <p:spTgt spid="1034"/>
                                        </p:tgtEl>
                                        <p:attrNameLst>
                                          <p:attrName>ppt_h</p:attrName>
                                        </p:attrNameLst>
                                      </p:cBhvr>
                                      <p:tavLst>
                                        <p:tav tm="0">
                                          <p:val>
                                            <p:fltVal val="0"/>
                                          </p:val>
                                        </p:tav>
                                        <p:tav tm="100000">
                                          <p:val>
                                            <p:strVal val="#ppt_h"/>
                                          </p:val>
                                        </p:tav>
                                      </p:tavLst>
                                    </p:anim>
                                    <p:anim calcmode="lin" valueType="num">
                                      <p:cBhvr>
                                        <p:cTn id="9" dur="1000" fill="hold"/>
                                        <p:tgtEl>
                                          <p:spTgt spid="1034"/>
                                        </p:tgtEl>
                                        <p:attrNameLst>
                                          <p:attrName>style.rotation</p:attrName>
                                        </p:attrNameLst>
                                      </p:cBhvr>
                                      <p:tavLst>
                                        <p:tav tm="0">
                                          <p:val>
                                            <p:fltVal val="90"/>
                                          </p:val>
                                        </p:tav>
                                        <p:tav tm="100000">
                                          <p:val>
                                            <p:fltVal val="0"/>
                                          </p:val>
                                        </p:tav>
                                      </p:tavLst>
                                    </p:anim>
                                    <p:animEffect transition="in" filter="fade">
                                      <p:cBhvr>
                                        <p:cTn id="10" dur="1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solidFill>
                  <a:srgbClr val="C00000"/>
                </a:solidFill>
                <a:effectLst>
                  <a:outerShdw blurRad="38100" dist="38100" dir="2700000" algn="tl">
                    <a:srgbClr val="000000">
                      <a:alpha val="43137"/>
                    </a:srgbClr>
                  </a:outerShdw>
                </a:effectLst>
              </a:rPr>
              <a:t>İNŞAAT DEVAM EDERKEN YAPILAN SATIŞLARIN DURUMU</a:t>
            </a:r>
          </a:p>
        </p:txBody>
      </p:sp>
      <p:sp>
        <p:nvSpPr>
          <p:cNvPr id="3" name="İçerik Yer Tutucusu 2"/>
          <p:cNvSpPr>
            <a:spLocks noGrp="1"/>
          </p:cNvSpPr>
          <p:nvPr>
            <p:ph idx="1"/>
          </p:nvPr>
        </p:nvSpPr>
        <p:spPr>
          <a:xfrm>
            <a:off x="457200" y="1600201"/>
            <a:ext cx="8229600" cy="3196951"/>
          </a:xfrm>
        </p:spPr>
        <p:txBody>
          <a:bodyPr>
            <a:normAutofit/>
          </a:bodyPr>
          <a:lstStyle/>
          <a:p>
            <a:r>
              <a:rPr lang="tr-TR" dirty="0"/>
              <a:t>İnşaat devam ederken satış bedeli olarak yapılan ödemeler karşılığında fatura  düzenlenmesine gerek yoktur.</a:t>
            </a:r>
          </a:p>
          <a:p>
            <a:endParaRPr lang="tr-TR" dirty="0"/>
          </a:p>
          <a:p>
            <a:r>
              <a:rPr lang="tr-TR" dirty="0"/>
              <a:t>Bu bedellerin kayıtlara avans olarak intikal </a:t>
            </a:r>
            <a:r>
              <a:rPr lang="fi-FI" dirty="0"/>
              <a:t>ettirilmesi, </a:t>
            </a:r>
            <a:r>
              <a:rPr lang="fi-FI" b="1" dirty="0"/>
              <a:t>tapu</a:t>
            </a:r>
            <a:r>
              <a:rPr lang="tr-TR" b="1" dirty="0"/>
              <a:t>ya</a:t>
            </a:r>
            <a:r>
              <a:rPr lang="fi-FI" b="1" dirty="0"/>
              <a:t> tescil ettirildiği tarih </a:t>
            </a:r>
            <a:r>
              <a:rPr lang="fi-FI" dirty="0"/>
              <a:t>veya</a:t>
            </a:r>
            <a:r>
              <a:rPr lang="tr-TR" dirty="0"/>
              <a:t> tapuya tescilinden önce dairelerin hak sahiplerinin kullanımına tahsis edildiği durumda </a:t>
            </a:r>
            <a:r>
              <a:rPr lang="tr-TR" b="1" dirty="0"/>
              <a:t>tahsis edildiği tarihten itibaren yedi gün içerisinde </a:t>
            </a:r>
            <a:r>
              <a:rPr lang="tr-TR" dirty="0"/>
              <a:t>gerçek satış bedeli üzerinden fatura </a:t>
            </a:r>
            <a:r>
              <a:rPr lang="nn-NO" dirty="0"/>
              <a:t>düzenlemeleri gerekmekte olup bilahare ek bir</a:t>
            </a:r>
            <a:r>
              <a:rPr lang="tr-TR" dirty="0"/>
              <a:t> bedel alınması halinde ek fatura kesilmesi gerekir.</a:t>
            </a:r>
          </a:p>
        </p:txBody>
      </p:sp>
      <p:graphicFrame>
        <p:nvGraphicFramePr>
          <p:cNvPr id="4" name="Tablo 3"/>
          <p:cNvGraphicFramePr>
            <a:graphicFrameLocks noGrp="1"/>
          </p:cNvGraphicFramePr>
          <p:nvPr>
            <p:extLst/>
          </p:nvPr>
        </p:nvGraphicFramePr>
        <p:xfrm>
          <a:off x="539552" y="4581128"/>
          <a:ext cx="8208912" cy="121158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161638">
                  <a:extLst>
                    <a:ext uri="{9D8B030D-6E8A-4147-A177-3AD203B41FA5}">
                      <a16:colId xmlns:a16="http://schemas.microsoft.com/office/drawing/2014/main" val="20000"/>
                    </a:ext>
                  </a:extLst>
                </a:gridCol>
                <a:gridCol w="4181899">
                  <a:extLst>
                    <a:ext uri="{9D8B030D-6E8A-4147-A177-3AD203B41FA5}">
                      <a16:colId xmlns:a16="http://schemas.microsoft.com/office/drawing/2014/main" val="20001"/>
                    </a:ext>
                  </a:extLst>
                </a:gridCol>
                <a:gridCol w="1471409">
                  <a:extLst>
                    <a:ext uri="{9D8B030D-6E8A-4147-A177-3AD203B41FA5}">
                      <a16:colId xmlns:a16="http://schemas.microsoft.com/office/drawing/2014/main" val="20002"/>
                    </a:ext>
                  </a:extLst>
                </a:gridCol>
                <a:gridCol w="1393966">
                  <a:extLst>
                    <a:ext uri="{9D8B030D-6E8A-4147-A177-3AD203B41FA5}">
                      <a16:colId xmlns:a16="http://schemas.microsoft.com/office/drawing/2014/main" val="20003"/>
                    </a:ext>
                  </a:extLst>
                </a:gridCol>
              </a:tblGrid>
              <a:tr h="288032">
                <a:tc gridSpan="2">
                  <a:txBody>
                    <a:bodyPr/>
                    <a:lstStyle/>
                    <a:p>
                      <a:pPr algn="ctr"/>
                      <a:r>
                        <a:rPr lang="tr-TR" dirty="0"/>
                        <a:t>Açıklama</a:t>
                      </a:r>
                    </a:p>
                  </a:txBody>
                  <a:tcPr anchor="ctr"/>
                </a:tc>
                <a:tc hMerge="1">
                  <a:txBody>
                    <a:bodyPr/>
                    <a:lstStyle/>
                    <a:p>
                      <a:endParaRPr lang="tr-TR"/>
                    </a:p>
                  </a:txBody>
                  <a:tcPr/>
                </a:tc>
                <a:tc>
                  <a:txBody>
                    <a:bodyPr/>
                    <a:lstStyle/>
                    <a:p>
                      <a:pPr algn="ctr"/>
                      <a:r>
                        <a:rPr lang="tr-TR" dirty="0"/>
                        <a:t>Borç</a:t>
                      </a:r>
                    </a:p>
                  </a:txBody>
                  <a:tcPr anchor="ctr"/>
                </a:tc>
                <a:tc>
                  <a:txBody>
                    <a:bodyPr/>
                    <a:lstStyle/>
                    <a:p>
                      <a:pPr algn="ctr"/>
                      <a:r>
                        <a:rPr lang="tr-TR" dirty="0"/>
                        <a:t>Alacak</a:t>
                      </a:r>
                    </a:p>
                  </a:txBody>
                  <a:tcPr anchor="ctr"/>
                </a:tc>
                <a:extLst>
                  <a:ext uri="{0D108BD9-81ED-4DB2-BD59-A6C34878D82A}">
                    <a16:rowId xmlns:a16="http://schemas.microsoft.com/office/drawing/2014/main" val="10000"/>
                  </a:ext>
                </a:extLst>
              </a:tr>
              <a:tr h="426328">
                <a:tc gridSpan="2">
                  <a:txBody>
                    <a:bodyPr/>
                    <a:lstStyle/>
                    <a:p>
                      <a:r>
                        <a:rPr lang="tr-TR" sz="2400" b="1" dirty="0"/>
                        <a:t>102. </a:t>
                      </a:r>
                      <a:r>
                        <a:rPr lang="tr-TR" sz="1800" b="1" dirty="0"/>
                        <a:t>BANKALAR</a:t>
                      </a:r>
                    </a:p>
                  </a:txBody>
                  <a:tcPr anchor="ctr">
                    <a:solidFill>
                      <a:schemeClr val="accent5">
                        <a:lumMod val="20000"/>
                        <a:lumOff val="80000"/>
                      </a:schemeClr>
                    </a:solidFill>
                  </a:tcPr>
                </a:tc>
                <a:tc hMerge="1">
                  <a:txBody>
                    <a:bodyPr/>
                    <a:lstStyle/>
                    <a:p>
                      <a:endParaRPr lang="tr-TR"/>
                    </a:p>
                  </a:txBody>
                  <a:tcPr/>
                </a:tc>
                <a:tc>
                  <a:txBody>
                    <a:bodyPr/>
                    <a:lstStyle/>
                    <a:p>
                      <a:pPr algn="r"/>
                      <a:endParaRPr lang="tr-TR" b="1" dirty="0">
                        <a:solidFill>
                          <a:schemeClr val="tx1"/>
                        </a:solidFill>
                      </a:endParaRPr>
                    </a:p>
                  </a:txBody>
                  <a:tcPr anchor="ctr">
                    <a:solidFill>
                      <a:schemeClr val="accent1">
                        <a:lumMod val="20000"/>
                        <a:lumOff val="80000"/>
                      </a:schemeClr>
                    </a:solidFill>
                  </a:tcPr>
                </a:tc>
                <a:tc>
                  <a:txBody>
                    <a:bodyPr/>
                    <a:lstStyle/>
                    <a:p>
                      <a:pPr algn="r"/>
                      <a:endParaRPr lang="tr-TR" b="1" dirty="0">
                        <a:solidFill>
                          <a:schemeClr val="tx1"/>
                        </a:solidFill>
                      </a:endParaRPr>
                    </a:p>
                  </a:txBody>
                  <a:tcPr anchor="ctr">
                    <a:solidFill>
                      <a:schemeClr val="tx2">
                        <a:lumMod val="20000"/>
                        <a:lumOff val="80000"/>
                      </a:schemeClr>
                    </a:solidFill>
                  </a:tcPr>
                </a:tc>
                <a:extLst>
                  <a:ext uri="{0D108BD9-81ED-4DB2-BD59-A6C34878D82A}">
                    <a16:rowId xmlns:a16="http://schemas.microsoft.com/office/drawing/2014/main" val="10001"/>
                  </a:ext>
                </a:extLst>
              </a:tr>
              <a:tr h="360040">
                <a:tc>
                  <a:txBody>
                    <a:bodyPr/>
                    <a:lstStyle/>
                    <a:p>
                      <a:endParaRPr lang="tr-TR" b="1"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a:t>340. </a:t>
                      </a:r>
                      <a:r>
                        <a:rPr lang="tr-TR" sz="1800" b="1" dirty="0"/>
                        <a:t>ALINAN AVANSLAR</a:t>
                      </a:r>
                    </a:p>
                  </a:txBody>
                  <a:tcPr anchor="ctr">
                    <a:solidFill>
                      <a:schemeClr val="accent5">
                        <a:lumMod val="20000"/>
                        <a:lumOff val="80000"/>
                      </a:schemeClr>
                    </a:solidFill>
                  </a:tcPr>
                </a:tc>
                <a:tc>
                  <a:txBody>
                    <a:bodyPr/>
                    <a:lstStyle/>
                    <a:p>
                      <a:pPr algn="r"/>
                      <a:endParaRPr lang="tr-TR" b="1" dirty="0">
                        <a:solidFill>
                          <a:schemeClr val="tx1"/>
                        </a:solidFill>
                      </a:endParaRPr>
                    </a:p>
                  </a:txBody>
                  <a:tcPr anchor="ctr">
                    <a:solidFill>
                      <a:schemeClr val="accent1">
                        <a:lumMod val="20000"/>
                        <a:lumOff val="80000"/>
                      </a:schemeClr>
                    </a:solidFill>
                  </a:tcPr>
                </a:tc>
                <a:tc>
                  <a:txBody>
                    <a:bodyPr/>
                    <a:lstStyle/>
                    <a:p>
                      <a:pPr algn="r"/>
                      <a:endParaRPr lang="tr-TR" b="1" dirty="0">
                        <a:solidFill>
                          <a:schemeClr val="tx1"/>
                        </a:solidFill>
                      </a:endParaRPr>
                    </a:p>
                  </a:txBody>
                  <a:tcPr anchor="ctr">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512564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lstStyle/>
          <a:p>
            <a:r>
              <a:rPr lang="tr-TR" b="1" dirty="0">
                <a:solidFill>
                  <a:srgbClr val="C00000"/>
                </a:solidFill>
              </a:rPr>
              <a:t>HASILAT PAYLAŞIMI YÖNTEMİ</a:t>
            </a:r>
          </a:p>
        </p:txBody>
      </p:sp>
      <p:sp>
        <p:nvSpPr>
          <p:cNvPr id="3" name="İçerik Yer Tutucusu 2"/>
          <p:cNvSpPr>
            <a:spLocks noGrp="1"/>
          </p:cNvSpPr>
          <p:nvPr>
            <p:ph idx="1"/>
          </p:nvPr>
        </p:nvSpPr>
        <p:spPr>
          <a:xfrm>
            <a:off x="251520" y="1196752"/>
            <a:ext cx="8208912" cy="5328592"/>
          </a:xfrm>
        </p:spPr>
        <p:txBody>
          <a:bodyPr>
            <a:normAutofit fontScale="92500"/>
          </a:bodyPr>
          <a:lstStyle/>
          <a:p>
            <a:r>
              <a:rPr lang="tr-TR" dirty="0"/>
              <a:t>Uygulamada </a:t>
            </a:r>
            <a:r>
              <a:rPr lang="tr-TR" b="1" dirty="0"/>
              <a:t>“Hasılat Paylaşımı</a:t>
            </a:r>
            <a:r>
              <a:rPr lang="tr-TR" dirty="0"/>
              <a:t>”, yada </a:t>
            </a:r>
            <a:r>
              <a:rPr lang="tr-TR" b="1" dirty="0"/>
              <a:t>“Gelir Paylaşımı</a:t>
            </a:r>
            <a:r>
              <a:rPr lang="tr-TR" dirty="0"/>
              <a:t>” vb. şekillerde düzenlenen sözleşmeler uyarınca yapılan işlerde, </a:t>
            </a:r>
            <a:r>
              <a:rPr lang="tr-TR" b="1" dirty="0"/>
              <a:t>inşa edilen bağımsız birimler </a:t>
            </a:r>
            <a:r>
              <a:rPr lang="tr-TR" dirty="0"/>
              <a:t>yerine bunların </a:t>
            </a:r>
            <a:r>
              <a:rPr lang="tr-TR" b="1" dirty="0"/>
              <a:t>hasılatı paylaşılmakta </a:t>
            </a:r>
            <a:r>
              <a:rPr lang="tr-TR" dirty="0"/>
              <a:t>olup</a:t>
            </a:r>
            <a:r>
              <a:rPr lang="tr-TR" b="1" dirty="0"/>
              <a:t>, </a:t>
            </a:r>
            <a:r>
              <a:rPr lang="tr-TR" dirty="0"/>
              <a:t>bu tür sözleşmeler gereğince yapılan işlerin de </a:t>
            </a:r>
            <a:r>
              <a:rPr lang="tr-TR" b="1" dirty="0"/>
              <a:t>“Arsa Karşılığı İnşaat” </a:t>
            </a:r>
            <a:r>
              <a:rPr lang="tr-TR" dirty="0"/>
              <a:t>olarak değerlendirilmesi gerekmektedir. </a:t>
            </a:r>
          </a:p>
          <a:p>
            <a:endParaRPr lang="tr-TR" dirty="0"/>
          </a:p>
          <a:p>
            <a:r>
              <a:rPr lang="tr-TR" dirty="0"/>
              <a:t>Bağımsız birimlerin üçüncü şahıslara satışında, vergiyi doğuran olayın vuku bulduğu tarihte </a:t>
            </a:r>
            <a:r>
              <a:rPr lang="tr-TR" b="1" dirty="0"/>
              <a:t>sadece müteahhit tarafından üçüncü şahıslara fatura düzenlenecek, </a:t>
            </a:r>
            <a:r>
              <a:rPr lang="tr-TR" dirty="0"/>
              <a:t>faturada gösterilen toplam bedel üzerinden bağımsız </a:t>
            </a:r>
            <a:r>
              <a:rPr lang="sv-SE" dirty="0"/>
              <a:t>birimlerin niteliğine göre </a:t>
            </a:r>
            <a:r>
              <a:rPr lang="sv-SE" b="1" dirty="0"/>
              <a:t>%1 </a:t>
            </a:r>
            <a:r>
              <a:rPr lang="sv-SE" dirty="0"/>
              <a:t>veya </a:t>
            </a:r>
            <a:r>
              <a:rPr lang="sv-SE" b="1" dirty="0"/>
              <a:t>%18</a:t>
            </a:r>
            <a:r>
              <a:rPr lang="tr-TR" b="1" dirty="0"/>
              <a:t> </a:t>
            </a:r>
            <a:r>
              <a:rPr lang="tr-TR" dirty="0"/>
              <a:t>oranında KDV hesaplanarak beyan edilecektir.</a:t>
            </a:r>
          </a:p>
          <a:p>
            <a:endParaRPr lang="tr-TR" dirty="0"/>
          </a:p>
          <a:p>
            <a:r>
              <a:rPr lang="tr-TR" dirty="0"/>
              <a:t>Arsanın bir iktisadi işletmeye dahil olması veya arsa sahibinin arsa alım satımını </a:t>
            </a:r>
            <a:r>
              <a:rPr lang="tr-TR" dirty="0" err="1"/>
              <a:t>mutad</a:t>
            </a:r>
            <a:r>
              <a:rPr lang="tr-TR" dirty="0"/>
              <a:t> ve sürekli bir faaliyet olarak sürdürmesi halinde, vergiyi doğuran olayın vuku bulduğu tarih itibariyle </a:t>
            </a:r>
            <a:r>
              <a:rPr lang="fi-FI" dirty="0"/>
              <a:t>hasılattan kendisine kalan pay için müteahhite</a:t>
            </a:r>
            <a:r>
              <a:rPr lang="tr-TR" dirty="0"/>
              <a:t> arsa satış faturası düzenleyecek, fatura bedeli üzerinden genel esaslara göre KDV hesaplayarak beyan edecektir. Arsa tesliminin, KDV’nin konusuna girmemesi veya KDV’den istisna edilmiş olması halinde bu teslimde KDV hesaplanmayacaktır.</a:t>
            </a:r>
          </a:p>
        </p:txBody>
      </p:sp>
    </p:spTree>
    <p:extLst>
      <p:ext uri="{BB962C8B-B14F-4D97-AF65-F5344CB8AC3E}">
        <p14:creationId xmlns:p14="http://schemas.microsoft.com/office/powerpoint/2010/main" val="66694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lnSpcReduction="10000"/>
          </a:bodyPr>
          <a:lstStyle/>
          <a:p>
            <a:pPr marL="0" indent="0" algn="just">
              <a:buNone/>
            </a:pPr>
            <a:r>
              <a:rPr lang="tr-TR" sz="3200" dirty="0">
                <a:solidFill>
                  <a:srgbClr val="FF0000"/>
                </a:solidFill>
              </a:rPr>
              <a:t>KÖTÜ HABER… POŞET BEYANNAMESİ GELDİ !!!</a:t>
            </a:r>
          </a:p>
          <a:p>
            <a:pPr marL="0" indent="0" algn="just">
              <a:buNone/>
            </a:pPr>
            <a:r>
              <a:rPr lang="tr-TR" sz="3200" dirty="0">
                <a:solidFill>
                  <a:srgbClr val="FF0000"/>
                </a:solidFill>
              </a:rPr>
              <a:t>(GERİ KAZANIM KATILIM PAYI BEYANNAMESİ)</a:t>
            </a:r>
            <a:endParaRPr lang="tr-TR" sz="3500" dirty="0">
              <a:solidFill>
                <a:srgbClr val="FF0000"/>
              </a:solidFill>
            </a:endParaRPr>
          </a:p>
          <a:p>
            <a:r>
              <a:rPr lang="tr-TR" sz="2400" dirty="0"/>
              <a:t>Yurt içinde piyasaya arz edilen Çevre Kanuna ekli (1) sayılı listede yer alan ürünlerden </a:t>
            </a:r>
            <a:r>
              <a:rPr lang="tr-TR" sz="2400" b="1" dirty="0">
                <a:solidFill>
                  <a:srgbClr val="0070C0"/>
                </a:solidFill>
              </a:rPr>
              <a:t>poşetler için satış noktalarından, diğer ürünler için piyasaya sürenlerden/ithalatçılardan</a:t>
            </a:r>
            <a:r>
              <a:rPr lang="tr-TR" sz="2400" dirty="0"/>
              <a:t> söz konusu listede belirtilen tutarda geri kazanım katılım payı tahsil edilir.</a:t>
            </a:r>
          </a:p>
          <a:p>
            <a:r>
              <a:rPr lang="tr-TR" sz="2400" dirty="0"/>
              <a:t>(1) SAYILI LİSTEDEKİ ÜRÜNLER</a:t>
            </a:r>
          </a:p>
          <a:p>
            <a:pPr>
              <a:buFontTx/>
              <a:buChar char="-"/>
            </a:pPr>
            <a:r>
              <a:rPr lang="tr-TR" sz="2400" dirty="0"/>
              <a:t>Plastik poşet (15 </a:t>
            </a:r>
            <a:r>
              <a:rPr lang="tr-TR" sz="2400" dirty="0" err="1"/>
              <a:t>Kr</a:t>
            </a:r>
            <a:r>
              <a:rPr lang="tr-TR" sz="2400" dirty="0"/>
              <a:t>)</a:t>
            </a:r>
          </a:p>
          <a:p>
            <a:pPr>
              <a:buFontTx/>
              <a:buChar char="-"/>
            </a:pPr>
            <a:r>
              <a:rPr lang="tr-TR" sz="2400" dirty="0"/>
              <a:t>Araç Lastikleri </a:t>
            </a:r>
          </a:p>
          <a:p>
            <a:pPr>
              <a:buFontTx/>
              <a:buChar char="-"/>
            </a:pPr>
            <a:r>
              <a:rPr lang="tr-TR" sz="2400" dirty="0"/>
              <a:t>Akümülatörler</a:t>
            </a:r>
          </a:p>
          <a:p>
            <a:pPr>
              <a:buFontTx/>
              <a:buChar char="-"/>
            </a:pPr>
            <a:r>
              <a:rPr lang="tr-TR" sz="2400" dirty="0"/>
              <a:t>Piller</a:t>
            </a:r>
          </a:p>
          <a:p>
            <a:pPr>
              <a:buFontTx/>
              <a:buChar char="-"/>
            </a:pPr>
            <a:r>
              <a:rPr lang="tr-TR" sz="2400" dirty="0"/>
              <a:t>Madeni yağlar, bitkisel yağlar  </a:t>
            </a:r>
          </a:p>
          <a:p>
            <a:pPr>
              <a:buFontTx/>
              <a:buChar char="-"/>
            </a:pPr>
            <a:r>
              <a:rPr lang="tr-TR" sz="2400" dirty="0"/>
              <a:t>Elektronik eşyalar</a:t>
            </a:r>
          </a:p>
          <a:p>
            <a:pPr>
              <a:buFontTx/>
              <a:buChar char="-"/>
            </a:pPr>
            <a:r>
              <a:rPr lang="tr-TR" sz="2400" dirty="0"/>
              <a:t>İlaçlar ve ambalaj malzemeleri</a:t>
            </a:r>
          </a:p>
          <a:p>
            <a:pPr marL="0" indent="0">
              <a:buNone/>
            </a:pPr>
            <a:endParaRPr lang="tr-TR" sz="2800" dirty="0"/>
          </a:p>
          <a:p>
            <a:pPr marL="0" indent="0" algn="just">
              <a:buNone/>
            </a:pPr>
            <a:endParaRPr lang="tr-TR" sz="2600" dirty="0"/>
          </a:p>
          <a:p>
            <a:pPr marL="0" indent="0" algn="just">
              <a:buNone/>
            </a:pPr>
            <a:endParaRPr lang="tr-TR" sz="2600" dirty="0"/>
          </a:p>
        </p:txBody>
      </p:sp>
      <p:pic>
        <p:nvPicPr>
          <p:cNvPr id="2" name="Resim 1"/>
          <p:cNvPicPr>
            <a:picLocks noChangeAspect="1"/>
          </p:cNvPicPr>
          <p:nvPr/>
        </p:nvPicPr>
        <p:blipFill>
          <a:blip r:embed="rId2"/>
          <a:stretch>
            <a:fillRect/>
          </a:stretch>
        </p:blipFill>
        <p:spPr>
          <a:xfrm>
            <a:off x="5158154" y="5562600"/>
            <a:ext cx="3985846" cy="1295400"/>
          </a:xfrm>
          <a:prstGeom prst="rect">
            <a:avLst/>
          </a:prstGeom>
        </p:spPr>
      </p:pic>
    </p:spTree>
    <p:extLst>
      <p:ext uri="{BB962C8B-B14F-4D97-AF65-F5344CB8AC3E}">
        <p14:creationId xmlns:p14="http://schemas.microsoft.com/office/powerpoint/2010/main" val="16710560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2447" y="135464"/>
            <a:ext cx="8229600" cy="562074"/>
          </a:xfrm>
        </p:spPr>
        <p:txBody>
          <a:bodyPr>
            <a:normAutofit fontScale="90000"/>
          </a:bodyPr>
          <a:lstStyle/>
          <a:p>
            <a:r>
              <a:rPr lang="tr-TR" b="1" dirty="0">
                <a:solidFill>
                  <a:srgbClr val="C00000"/>
                </a:solidFill>
                <a:effectLst>
                  <a:outerShdw blurRad="38100" dist="38100" dir="2700000" algn="tl">
                    <a:srgbClr val="000000">
                      <a:alpha val="43137"/>
                    </a:srgbClr>
                  </a:outerShdw>
                </a:effectLst>
              </a:rPr>
              <a:t>KONUT TESLİMLERİNDE KDV ORANI</a:t>
            </a:r>
            <a:br>
              <a:rPr lang="tr-TR" b="1" dirty="0">
                <a:solidFill>
                  <a:srgbClr val="C00000"/>
                </a:solidFill>
                <a:effectLst>
                  <a:outerShdw blurRad="38100" dist="38100" dir="2700000" algn="tl">
                    <a:srgbClr val="000000">
                      <a:alpha val="43137"/>
                    </a:srgbClr>
                  </a:outerShdw>
                </a:effectLst>
              </a:rPr>
            </a:br>
            <a:r>
              <a:rPr lang="tr-TR" sz="2700" b="1" dirty="0">
                <a:solidFill>
                  <a:srgbClr val="C00000"/>
                </a:solidFill>
                <a:effectLst>
                  <a:outerShdw blurRad="38100" dist="38100" dir="2700000" algn="tl">
                    <a:srgbClr val="000000">
                      <a:alpha val="43137"/>
                    </a:srgbClr>
                  </a:outerShdw>
                </a:effectLst>
              </a:rPr>
              <a:t>(yapı ruhsatının 01.01.2017’den sonra alındığı varsayımıyla)</a:t>
            </a:r>
            <a:endParaRPr lang="tr-TR" sz="2700" dirty="0"/>
          </a:p>
        </p:txBody>
      </p:sp>
      <p:sp>
        <p:nvSpPr>
          <p:cNvPr id="4" name="İkizkenar Üçgen 3"/>
          <p:cNvSpPr/>
          <p:nvPr/>
        </p:nvSpPr>
        <p:spPr>
          <a:xfrm>
            <a:off x="560379" y="943817"/>
            <a:ext cx="3147525" cy="576064"/>
          </a:xfrm>
          <a:prstGeom prst="triangle">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t>KONUT</a:t>
            </a:r>
          </a:p>
        </p:txBody>
      </p:sp>
      <p:sp>
        <p:nvSpPr>
          <p:cNvPr id="5" name="Aşağı Ok 4"/>
          <p:cNvSpPr/>
          <p:nvPr/>
        </p:nvSpPr>
        <p:spPr>
          <a:xfrm>
            <a:off x="982013" y="1592796"/>
            <a:ext cx="360040" cy="360040"/>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560379" y="2060848"/>
            <a:ext cx="1203309" cy="135033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t>150 m2’den büyük ise</a:t>
            </a:r>
          </a:p>
        </p:txBody>
      </p:sp>
      <p:sp>
        <p:nvSpPr>
          <p:cNvPr id="8" name="Metin kutusu 7"/>
          <p:cNvSpPr txBox="1"/>
          <p:nvPr/>
        </p:nvSpPr>
        <p:spPr>
          <a:xfrm>
            <a:off x="657977" y="3411179"/>
            <a:ext cx="1105711" cy="646331"/>
          </a:xfrm>
          <a:prstGeom prst="rect">
            <a:avLst/>
          </a:prstGeom>
          <a:noFill/>
        </p:spPr>
        <p:txBody>
          <a:bodyPr wrap="square" rtlCol="0">
            <a:spAutoFit/>
          </a:bodyPr>
          <a:lstStyle/>
          <a:p>
            <a:r>
              <a:rPr lang="tr-TR" sz="3600" b="1" dirty="0">
                <a:solidFill>
                  <a:srgbClr val="FF0000"/>
                </a:solidFill>
                <a:effectLst>
                  <a:outerShdw blurRad="38100" dist="38100" dir="2700000" algn="tl">
                    <a:srgbClr val="000000">
                      <a:alpha val="43137"/>
                    </a:srgbClr>
                  </a:outerShdw>
                </a:effectLst>
              </a:rPr>
              <a:t>% 18</a:t>
            </a:r>
          </a:p>
        </p:txBody>
      </p:sp>
      <p:sp>
        <p:nvSpPr>
          <p:cNvPr id="9" name="Aşağı Ok 8"/>
          <p:cNvSpPr/>
          <p:nvPr/>
        </p:nvSpPr>
        <p:spPr>
          <a:xfrm>
            <a:off x="2761386" y="1647834"/>
            <a:ext cx="360040" cy="360040"/>
          </a:xfrm>
          <a:prstGeom prst="downArrow">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2339752" y="2082951"/>
            <a:ext cx="1203309" cy="1350332"/>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t>150 m2’den küçük ise</a:t>
            </a:r>
          </a:p>
        </p:txBody>
      </p:sp>
      <p:sp>
        <p:nvSpPr>
          <p:cNvPr id="11" name="Metin kutusu 10"/>
          <p:cNvSpPr txBox="1"/>
          <p:nvPr/>
        </p:nvSpPr>
        <p:spPr>
          <a:xfrm>
            <a:off x="2437351" y="3324165"/>
            <a:ext cx="1105711" cy="769441"/>
          </a:xfrm>
          <a:prstGeom prst="rect">
            <a:avLst/>
          </a:prstGeom>
          <a:noFill/>
        </p:spPr>
        <p:txBody>
          <a:bodyPr wrap="square" rtlCol="0">
            <a:spAutoFit/>
          </a:bodyPr>
          <a:lstStyle/>
          <a:p>
            <a:pPr algn="ctr"/>
            <a:r>
              <a:rPr lang="tr-TR" sz="4400" b="1" dirty="0">
                <a:solidFill>
                  <a:srgbClr val="FF0000"/>
                </a:solidFill>
                <a:effectLst>
                  <a:outerShdw blurRad="38100" dist="38100" dir="2700000" algn="tl">
                    <a:srgbClr val="000000">
                      <a:alpha val="43137"/>
                    </a:srgbClr>
                  </a:outerShdw>
                </a:effectLst>
              </a:rPr>
              <a:t>?</a:t>
            </a:r>
          </a:p>
        </p:txBody>
      </p:sp>
      <p:sp>
        <p:nvSpPr>
          <p:cNvPr id="12" name="Sağ Ok 11"/>
          <p:cNvSpPr/>
          <p:nvPr/>
        </p:nvSpPr>
        <p:spPr>
          <a:xfrm rot="19013751">
            <a:off x="3587573" y="1846971"/>
            <a:ext cx="792088" cy="121913"/>
          </a:xfrm>
          <a:prstGeom prst="rightArrow">
            <a:avLst/>
          </a:prstGeom>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4342817" y="1004077"/>
            <a:ext cx="3253519" cy="1404156"/>
          </a:xfrm>
          <a:prstGeom prst="round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500" b="1" dirty="0"/>
              <a:t>Büyükşehir belediyesi dışında ise </a:t>
            </a:r>
          </a:p>
          <a:p>
            <a:r>
              <a:rPr lang="tr-TR" sz="1500" b="1" dirty="0"/>
              <a:t>Veya Afet Riski Kanunu kapsamında rezerv yapı alanı ve riskli alan olarak belirlenen yerler ile riskli yapıların bulunduğu yerler de ise</a:t>
            </a:r>
          </a:p>
        </p:txBody>
      </p:sp>
      <p:sp>
        <p:nvSpPr>
          <p:cNvPr id="14" name="Metin kutusu 13"/>
          <p:cNvSpPr txBox="1"/>
          <p:nvPr/>
        </p:nvSpPr>
        <p:spPr>
          <a:xfrm>
            <a:off x="7693455" y="1484654"/>
            <a:ext cx="1105711" cy="646331"/>
          </a:xfrm>
          <a:prstGeom prst="rect">
            <a:avLst/>
          </a:prstGeom>
          <a:noFill/>
        </p:spPr>
        <p:txBody>
          <a:bodyPr wrap="square" rtlCol="0">
            <a:spAutoFit/>
          </a:bodyPr>
          <a:lstStyle/>
          <a:p>
            <a:r>
              <a:rPr lang="tr-TR" sz="3600" b="1" dirty="0">
                <a:solidFill>
                  <a:srgbClr val="FF0000"/>
                </a:solidFill>
                <a:effectLst>
                  <a:outerShdw blurRad="38100" dist="38100" dir="2700000" algn="tl">
                    <a:srgbClr val="000000">
                      <a:alpha val="43137"/>
                    </a:srgbClr>
                  </a:outerShdw>
                </a:effectLst>
              </a:rPr>
              <a:t>% 1</a:t>
            </a:r>
          </a:p>
        </p:txBody>
      </p:sp>
      <p:sp>
        <p:nvSpPr>
          <p:cNvPr id="15" name="Sağ Ok 14"/>
          <p:cNvSpPr/>
          <p:nvPr/>
        </p:nvSpPr>
        <p:spPr>
          <a:xfrm rot="2009030">
            <a:off x="3633114" y="2658424"/>
            <a:ext cx="792088" cy="121913"/>
          </a:xfrm>
          <a:prstGeom prst="rightArrow">
            <a:avLst/>
          </a:prstGeom>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Yuvarlatılmış Dikdörtgen 15"/>
          <p:cNvSpPr/>
          <p:nvPr/>
        </p:nvSpPr>
        <p:spPr>
          <a:xfrm>
            <a:off x="4439936" y="2851814"/>
            <a:ext cx="3253519" cy="723324"/>
          </a:xfrm>
          <a:prstGeom prst="round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Büyükşehirlerde ise</a:t>
            </a:r>
          </a:p>
        </p:txBody>
      </p:sp>
      <p:sp>
        <p:nvSpPr>
          <p:cNvPr id="17" name="Sağ Ok 16"/>
          <p:cNvSpPr/>
          <p:nvPr/>
        </p:nvSpPr>
        <p:spPr>
          <a:xfrm rot="8943167">
            <a:off x="3048875" y="4077557"/>
            <a:ext cx="1505966" cy="125266"/>
          </a:xfrm>
          <a:prstGeom prst="rightArrow">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Sağ Ok 17"/>
          <p:cNvSpPr/>
          <p:nvPr/>
        </p:nvSpPr>
        <p:spPr>
          <a:xfrm rot="5400000" flipV="1">
            <a:off x="4994703" y="4103730"/>
            <a:ext cx="846782" cy="108012"/>
          </a:xfrm>
          <a:prstGeom prst="rightArrow">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Sağ Ok 18"/>
          <p:cNvSpPr/>
          <p:nvPr/>
        </p:nvSpPr>
        <p:spPr>
          <a:xfrm rot="2009030" flipV="1">
            <a:off x="6500841" y="4101201"/>
            <a:ext cx="1336981" cy="121174"/>
          </a:xfrm>
          <a:prstGeom prst="rightArrow">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p:cNvSpPr txBox="1"/>
          <p:nvPr/>
        </p:nvSpPr>
        <p:spPr>
          <a:xfrm>
            <a:off x="7596336" y="2868241"/>
            <a:ext cx="1105711" cy="769441"/>
          </a:xfrm>
          <a:prstGeom prst="rect">
            <a:avLst/>
          </a:prstGeom>
          <a:noFill/>
        </p:spPr>
        <p:txBody>
          <a:bodyPr wrap="square" rtlCol="0">
            <a:spAutoFit/>
          </a:bodyPr>
          <a:lstStyle/>
          <a:p>
            <a:pPr algn="ctr"/>
            <a:r>
              <a:rPr lang="tr-TR" sz="4400" b="1" dirty="0">
                <a:solidFill>
                  <a:srgbClr val="FF0000"/>
                </a:solidFill>
                <a:effectLst>
                  <a:outerShdw blurRad="38100" dist="38100" dir="2700000" algn="tl">
                    <a:srgbClr val="000000">
                      <a:alpha val="43137"/>
                    </a:srgbClr>
                  </a:outerShdw>
                </a:effectLst>
              </a:rPr>
              <a:t>?</a:t>
            </a:r>
          </a:p>
        </p:txBody>
      </p:sp>
      <p:sp>
        <p:nvSpPr>
          <p:cNvPr id="21" name="Yuvarlatılmış Dikdörtgen 20"/>
          <p:cNvSpPr/>
          <p:nvPr/>
        </p:nvSpPr>
        <p:spPr>
          <a:xfrm>
            <a:off x="853617" y="4727629"/>
            <a:ext cx="2561047" cy="1037315"/>
          </a:xfrm>
          <a:prstGeom prst="roundRect">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t>Emlak Vergisine esas m2 değeri 1.000 TL’den düşük ise</a:t>
            </a:r>
          </a:p>
        </p:txBody>
      </p:sp>
      <p:sp>
        <p:nvSpPr>
          <p:cNvPr id="22" name="Yuvarlatılmış Dikdörtgen 21"/>
          <p:cNvSpPr/>
          <p:nvPr/>
        </p:nvSpPr>
        <p:spPr>
          <a:xfrm>
            <a:off x="3640328" y="4695939"/>
            <a:ext cx="2561047" cy="1037315"/>
          </a:xfrm>
          <a:prstGeom prst="roundRect">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t>Emlak Vergisine esas m2 değeri 1.000 TL – 2.000 TL arasında ise</a:t>
            </a:r>
          </a:p>
        </p:txBody>
      </p:sp>
      <p:sp>
        <p:nvSpPr>
          <p:cNvPr id="23" name="Yuvarlatılmış Dikdörtgen 22"/>
          <p:cNvSpPr/>
          <p:nvPr/>
        </p:nvSpPr>
        <p:spPr>
          <a:xfrm>
            <a:off x="6479783" y="4695940"/>
            <a:ext cx="2561047" cy="1037315"/>
          </a:xfrm>
          <a:prstGeom prst="roundRect">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t>Emlak Vergisine esas m2 değeri 2.000 TL’den yüksek ise</a:t>
            </a:r>
          </a:p>
        </p:txBody>
      </p:sp>
      <p:sp>
        <p:nvSpPr>
          <p:cNvPr id="24" name="Metin kutusu 23"/>
          <p:cNvSpPr txBox="1"/>
          <p:nvPr/>
        </p:nvSpPr>
        <p:spPr>
          <a:xfrm>
            <a:off x="7222206" y="5772248"/>
            <a:ext cx="1105711" cy="646331"/>
          </a:xfrm>
          <a:prstGeom prst="rect">
            <a:avLst/>
          </a:prstGeom>
          <a:noFill/>
        </p:spPr>
        <p:txBody>
          <a:bodyPr wrap="square" rtlCol="0">
            <a:spAutoFit/>
          </a:bodyPr>
          <a:lstStyle/>
          <a:p>
            <a:r>
              <a:rPr lang="tr-TR" sz="3600" b="1" dirty="0">
                <a:solidFill>
                  <a:srgbClr val="FF0000"/>
                </a:solidFill>
                <a:effectLst>
                  <a:outerShdw blurRad="38100" dist="38100" dir="2700000" algn="tl">
                    <a:srgbClr val="000000">
                      <a:alpha val="43137"/>
                    </a:srgbClr>
                  </a:outerShdw>
                </a:effectLst>
              </a:rPr>
              <a:t>% 18</a:t>
            </a:r>
          </a:p>
        </p:txBody>
      </p:sp>
      <p:sp>
        <p:nvSpPr>
          <p:cNvPr id="25" name="Metin kutusu 24"/>
          <p:cNvSpPr txBox="1"/>
          <p:nvPr/>
        </p:nvSpPr>
        <p:spPr>
          <a:xfrm>
            <a:off x="4439936" y="5772248"/>
            <a:ext cx="1105711" cy="646331"/>
          </a:xfrm>
          <a:prstGeom prst="rect">
            <a:avLst/>
          </a:prstGeom>
          <a:noFill/>
        </p:spPr>
        <p:txBody>
          <a:bodyPr wrap="square" rtlCol="0">
            <a:spAutoFit/>
          </a:bodyPr>
          <a:lstStyle/>
          <a:p>
            <a:r>
              <a:rPr lang="tr-TR" sz="3600" b="1" dirty="0">
                <a:solidFill>
                  <a:srgbClr val="FF0000"/>
                </a:solidFill>
                <a:effectLst>
                  <a:outerShdw blurRad="38100" dist="38100" dir="2700000" algn="tl">
                    <a:srgbClr val="000000">
                      <a:alpha val="43137"/>
                    </a:srgbClr>
                  </a:outerShdw>
                </a:effectLst>
              </a:rPr>
              <a:t>% 8</a:t>
            </a:r>
          </a:p>
        </p:txBody>
      </p:sp>
      <p:sp>
        <p:nvSpPr>
          <p:cNvPr id="26" name="Metin kutusu 25"/>
          <p:cNvSpPr txBox="1"/>
          <p:nvPr/>
        </p:nvSpPr>
        <p:spPr>
          <a:xfrm>
            <a:off x="1515632" y="5769246"/>
            <a:ext cx="1105711" cy="646331"/>
          </a:xfrm>
          <a:prstGeom prst="rect">
            <a:avLst/>
          </a:prstGeom>
          <a:noFill/>
        </p:spPr>
        <p:txBody>
          <a:bodyPr wrap="square" rtlCol="0">
            <a:spAutoFit/>
          </a:bodyPr>
          <a:lstStyle/>
          <a:p>
            <a:r>
              <a:rPr lang="tr-TR" sz="3600" b="1" dirty="0">
                <a:solidFill>
                  <a:srgbClr val="FF0000"/>
                </a:solidFill>
                <a:effectLst>
                  <a:outerShdw blurRad="38100" dist="38100" dir="2700000" algn="tl">
                    <a:srgbClr val="000000">
                      <a:alpha val="43137"/>
                    </a:srgbClr>
                  </a:outerShdw>
                </a:effectLst>
              </a:rPr>
              <a:t>% 1</a:t>
            </a:r>
          </a:p>
        </p:txBody>
      </p:sp>
    </p:spTree>
    <p:extLst>
      <p:ext uri="{BB962C8B-B14F-4D97-AF65-F5344CB8AC3E}">
        <p14:creationId xmlns:p14="http://schemas.microsoft.com/office/powerpoint/2010/main" val="204874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500"/>
                                        <p:tgtEl>
                                          <p:spTgt spid="1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animBg="1"/>
      <p:bldP spid="10" grpId="0" animBg="1"/>
      <p:bldP spid="11" grpId="0"/>
      <p:bldP spid="12" grpId="0" animBg="1"/>
      <p:bldP spid="13" grpId="0" animBg="1"/>
      <p:bldP spid="14" grpId="0"/>
      <p:bldP spid="15" grpId="0" animBg="1"/>
      <p:bldP spid="16" grpId="0" animBg="1"/>
      <p:bldP spid="17" grpId="0" animBg="1"/>
      <p:bldP spid="18" grpId="0" animBg="1"/>
      <p:bldP spid="19" grpId="0" animBg="1"/>
      <p:bldP spid="20" grpId="0"/>
      <p:bldP spid="21" grpId="0" animBg="1"/>
      <p:bldP spid="22" grpId="0" animBg="1"/>
      <p:bldP spid="23" grpId="0" animBg="1"/>
      <p:bldP spid="24" grpId="0"/>
      <p:bldP spid="25" grpId="0"/>
      <p:bldP spid="2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C4665C7-997C-4793-866C-3C84C8645A71}"/>
              </a:ext>
            </a:extLst>
          </p:cNvPr>
          <p:cNvSpPr>
            <a:spLocks noGrp="1"/>
          </p:cNvSpPr>
          <p:nvPr>
            <p:ph idx="1"/>
          </p:nvPr>
        </p:nvSpPr>
        <p:spPr>
          <a:xfrm>
            <a:off x="457200" y="404664"/>
            <a:ext cx="8229600" cy="5721499"/>
          </a:xfrm>
        </p:spPr>
        <p:txBody>
          <a:bodyPr>
            <a:normAutofit/>
          </a:bodyPr>
          <a:lstStyle/>
          <a:p>
            <a:r>
              <a:rPr lang="tr-TR" dirty="0"/>
              <a:t>05.05.2018  Tarih ve 30412 Sayılı Resmi Gazete yayımlanan 2018/11674 Sayılı Bakanlar Kurulu Kararı ile </a:t>
            </a:r>
            <a:r>
              <a:rPr lang="tr-TR" b="1" dirty="0">
                <a:solidFill>
                  <a:srgbClr val="C00000"/>
                </a:solidFill>
              </a:rPr>
              <a:t>(ve 31.10.2018 tarihli Cumhurbaşkanlığı Kararnamesi) </a:t>
            </a:r>
            <a:r>
              <a:rPr lang="tr-TR" dirty="0"/>
              <a:t>teslimlerinde % 18 KDV oranı uygulanan </a:t>
            </a:r>
            <a:r>
              <a:rPr lang="tr-TR" b="1" dirty="0"/>
              <a:t>KONUT teslimlerinde KDV % 8 Olarak </a:t>
            </a:r>
            <a:r>
              <a:rPr lang="tr-TR" dirty="0"/>
              <a:t>uygulanacaktır. </a:t>
            </a:r>
          </a:p>
          <a:p>
            <a:endParaRPr lang="tr-TR" dirty="0"/>
          </a:p>
          <a:p>
            <a:r>
              <a:rPr lang="tr-TR" dirty="0"/>
              <a:t> 18.05.2018 Tarih ve 30425 Sayılı Resmi Gazete yayımlanan 2018/11750 Sayılı Bakanlar Kurulu Kararı ile </a:t>
            </a:r>
            <a:r>
              <a:rPr lang="tr-TR" b="1" dirty="0">
                <a:solidFill>
                  <a:srgbClr val="C00000"/>
                </a:solidFill>
              </a:rPr>
              <a:t>(ve 31.10.2018 tarihli Cumhurbaşkanlığı Kararnamesi</a:t>
            </a:r>
            <a:r>
              <a:rPr lang="tr-TR" b="1">
                <a:solidFill>
                  <a:srgbClr val="C00000"/>
                </a:solidFill>
              </a:rPr>
              <a:t>)</a:t>
            </a:r>
            <a:r>
              <a:rPr lang="tr-TR"/>
              <a:t> </a:t>
            </a:r>
            <a:r>
              <a:rPr lang="tr-TR" b="1"/>
              <a:t>İŞYERİ </a:t>
            </a:r>
            <a:r>
              <a:rPr lang="tr-TR" b="1" dirty="0"/>
              <a:t>Teslimlerinde KDV % 8 </a:t>
            </a:r>
            <a:r>
              <a:rPr lang="tr-TR" dirty="0"/>
              <a:t>olarak uygulanacaktır. </a:t>
            </a:r>
          </a:p>
        </p:txBody>
      </p:sp>
    </p:spTree>
    <p:extLst>
      <p:ext uri="{BB962C8B-B14F-4D97-AF65-F5344CB8AC3E}">
        <p14:creationId xmlns:p14="http://schemas.microsoft.com/office/powerpoint/2010/main" val="23583555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3352800"/>
            <a:ext cx="7391400" cy="13143707"/>
          </a:xfrm>
        </p:spPr>
      </p:pic>
    </p:spTree>
    <p:extLst>
      <p:ext uri="{BB962C8B-B14F-4D97-AF65-F5344CB8AC3E}">
        <p14:creationId xmlns:p14="http://schemas.microsoft.com/office/powerpoint/2010/main" val="18741546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7200" y="457200"/>
            <a:ext cx="8305800" cy="5816977"/>
          </a:xfrm>
          <a:prstGeom prst="rect">
            <a:avLst/>
          </a:prstGeom>
        </p:spPr>
        <p:txBody>
          <a:bodyPr wrap="square">
            <a:spAutoFit/>
          </a:bodyPr>
          <a:lstStyle/>
          <a:p>
            <a:pPr algn="ctr"/>
            <a:r>
              <a:rPr lang="tr-TR" sz="6600" b="1" dirty="0">
                <a:solidFill>
                  <a:srgbClr val="FF0000"/>
                </a:solidFill>
                <a:effectLst>
                  <a:outerShdw blurRad="38100" dist="38100" dir="2700000" algn="tl">
                    <a:srgbClr val="000000">
                      <a:alpha val="43137"/>
                    </a:srgbClr>
                  </a:outerShdw>
                </a:effectLst>
              </a:rPr>
              <a:t>7161 SAYILI </a:t>
            </a:r>
          </a:p>
          <a:p>
            <a:pPr algn="ctr"/>
            <a:r>
              <a:rPr lang="tr-TR" sz="3600" b="1" dirty="0">
                <a:solidFill>
                  <a:srgbClr val="FF0000"/>
                </a:solidFill>
                <a:effectLst>
                  <a:outerShdw blurRad="38100" dist="38100" dir="2700000" algn="tl">
                    <a:srgbClr val="000000">
                      <a:alpha val="43137"/>
                    </a:srgbClr>
                  </a:outerShdw>
                </a:effectLst>
              </a:rPr>
              <a:t>“VERGİ KANUNLARI İLE BAZI KANUN VE KANUN HÜKMÜNDE KARARNAMELERDE</a:t>
            </a:r>
          </a:p>
          <a:p>
            <a:pPr algn="ctr"/>
            <a:r>
              <a:rPr lang="tr-TR" sz="3600" b="1" dirty="0">
                <a:solidFill>
                  <a:srgbClr val="FF0000"/>
                </a:solidFill>
                <a:effectLst>
                  <a:outerShdw blurRad="38100" dist="38100" dir="2700000" algn="tl">
                    <a:srgbClr val="000000">
                      <a:alpha val="43137"/>
                    </a:srgbClr>
                  </a:outerShdw>
                </a:effectLst>
              </a:rPr>
              <a:t>DEĞİŞİKLİK YAPILMASINA DAİR KANUN” </a:t>
            </a: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endParaRPr lang="tr-TR" dirty="0">
              <a:solidFill>
                <a:srgbClr val="000000"/>
              </a:solidFill>
            </a:endParaRPr>
          </a:p>
          <a:p>
            <a:r>
              <a:rPr lang="tr-TR" dirty="0">
                <a:solidFill>
                  <a:srgbClr val="000000"/>
                </a:solidFill>
              </a:rPr>
              <a:t>18 Ocak 2019 Tarihli ve 30659 Sayılı Resmi </a:t>
            </a:r>
            <a:r>
              <a:rPr lang="tr-TR" dirty="0" err="1">
                <a:solidFill>
                  <a:srgbClr val="000000"/>
                </a:solidFill>
              </a:rPr>
              <a:t>Gazete’de</a:t>
            </a:r>
            <a:r>
              <a:rPr lang="tr-TR" dirty="0">
                <a:solidFill>
                  <a:srgbClr val="000000"/>
                </a:solidFill>
              </a:rPr>
              <a:t> yayımlanmıştır.</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346049"/>
            <a:ext cx="3856678" cy="1928339"/>
          </a:xfrm>
          <a:prstGeom prst="rect">
            <a:avLst/>
          </a:prstGeom>
        </p:spPr>
      </p:pic>
    </p:spTree>
    <p:extLst>
      <p:ext uri="{BB962C8B-B14F-4D97-AF65-F5344CB8AC3E}">
        <p14:creationId xmlns:p14="http://schemas.microsoft.com/office/powerpoint/2010/main" val="3097948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70000" lnSpcReduction="20000"/>
          </a:bodyPr>
          <a:lstStyle/>
          <a:p>
            <a:pPr marL="0" indent="0">
              <a:lnSpc>
                <a:spcPct val="120000"/>
              </a:lnSpc>
              <a:buNone/>
            </a:pPr>
            <a:r>
              <a:rPr lang="tr-TR" sz="3500" dirty="0">
                <a:solidFill>
                  <a:srgbClr val="FF0000"/>
                </a:solidFill>
              </a:rPr>
              <a:t>GELİR VERGİSİ KANUNU’NDA YAPILAN DEĞİŞİKLİKLER (7161)</a:t>
            </a:r>
          </a:p>
          <a:p>
            <a:pPr marL="0" indent="0" algn="just">
              <a:lnSpc>
                <a:spcPct val="120000"/>
              </a:lnSpc>
              <a:buNone/>
            </a:pPr>
            <a:endParaRPr lang="tr-TR" sz="3500" dirty="0">
              <a:solidFill>
                <a:srgbClr val="FF0000"/>
              </a:solidFill>
            </a:endParaRPr>
          </a:p>
          <a:p>
            <a:pPr>
              <a:lnSpc>
                <a:spcPct val="120000"/>
              </a:lnSpc>
            </a:pPr>
            <a:r>
              <a:rPr lang="tr-TR" sz="2800" dirty="0"/>
              <a:t>Kamu kurum ve kuruluşlarında görev yapanlar hariç pilotlar ve kabin ekibinin ücretlerinin %70’i gelir vergisinden istisna ediliyor (Cumhurbaşkanı %100’e kadar artırmaya yetkili) (Yürürlük 1 Şubat 2019).</a:t>
            </a:r>
          </a:p>
          <a:p>
            <a:pPr>
              <a:lnSpc>
                <a:spcPct val="120000"/>
              </a:lnSpc>
            </a:pPr>
            <a:r>
              <a:rPr lang="tr-TR" sz="2800" dirty="0"/>
              <a:t>Kamu kurum ve kuruluşlarında görev yapanlar hariç pilotlar ve kabin ekibine fiilen uçuş hizmetleri dolayısıyla teşvik gayesi ile verilen tazminatların, gündeliklerin, ikramiyelerin ve zamların gelir vergisinden müstesna olduğuna </a:t>
            </a:r>
            <a:r>
              <a:rPr lang="tr-TR" sz="2800" dirty="0" err="1"/>
              <a:t>ilişkindüzenleme</a:t>
            </a:r>
            <a:r>
              <a:rPr lang="tr-TR" sz="2800" dirty="0"/>
              <a:t> kaldırılmıştır (Yürürlük 1 Şubat 2019).  </a:t>
            </a:r>
          </a:p>
          <a:p>
            <a:pPr>
              <a:lnSpc>
                <a:spcPct val="120000"/>
              </a:lnSpc>
            </a:pPr>
            <a:r>
              <a:rPr lang="tr-TR" sz="2800" dirty="0"/>
              <a:t>5300 sayılı Tarım Ürünleri Lisanslı Depoculuk Kanunu kapsamında düzenlenen ürün senetlerinin elden çıkarılmasından doğan kazançlara tanınan istisnanın süresi 31.12.2023 tarihine uzatılıyor (GVK Geçici Md. 76).</a:t>
            </a:r>
          </a:p>
          <a:p>
            <a:pPr marL="0" indent="0">
              <a:lnSpc>
                <a:spcPct val="120000"/>
              </a:lnSpc>
              <a:buNone/>
            </a:pPr>
            <a:endParaRPr lang="tr-TR" sz="2600" dirty="0"/>
          </a:p>
        </p:txBody>
      </p:sp>
    </p:spTree>
    <p:extLst>
      <p:ext uri="{BB962C8B-B14F-4D97-AF65-F5344CB8AC3E}">
        <p14:creationId xmlns:p14="http://schemas.microsoft.com/office/powerpoint/2010/main" val="33059956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92500" lnSpcReduction="20000"/>
          </a:bodyPr>
          <a:lstStyle/>
          <a:p>
            <a:pPr marL="0" indent="0">
              <a:lnSpc>
                <a:spcPct val="120000"/>
              </a:lnSpc>
              <a:buNone/>
            </a:pPr>
            <a:r>
              <a:rPr lang="tr-TR" sz="3500" dirty="0">
                <a:solidFill>
                  <a:srgbClr val="FF0000"/>
                </a:solidFill>
              </a:rPr>
              <a:t>KATMA DEĞER VERGİSİ KANUNU’NDA YAPILAN DEĞİŞİKLİKLER (7161)</a:t>
            </a:r>
          </a:p>
          <a:p>
            <a:pPr marL="0" indent="0" algn="just">
              <a:buNone/>
            </a:pPr>
            <a:endParaRPr lang="tr-TR" sz="3500" dirty="0">
              <a:solidFill>
                <a:srgbClr val="FF0000"/>
              </a:solidFill>
            </a:endParaRPr>
          </a:p>
          <a:p>
            <a:pPr>
              <a:lnSpc>
                <a:spcPct val="120000"/>
              </a:lnSpc>
            </a:pPr>
            <a:r>
              <a:rPr lang="tr-TR" sz="2800" dirty="0"/>
              <a:t>Organize sanayi bölgeleri ile küçük sanayi sitelerinin yenilenebilir ve diğer enerji tesisleri inşasına </a:t>
            </a:r>
            <a:r>
              <a:rPr lang="tr-TR" sz="2800" dirty="0" err="1"/>
              <a:t>inşasına</a:t>
            </a:r>
            <a:r>
              <a:rPr lang="tr-TR" sz="2800" dirty="0"/>
              <a:t> ilişkin, bunlara veya bunlar tarafından oluşturulan iktisadi işletmelere yapılan mal teslimleri ile hizmet ifaları KDV’den müstesna tutulmuştur. (KDVK Md.13/j) (Yürürlük 1 Şubat 2019).</a:t>
            </a:r>
          </a:p>
          <a:p>
            <a:pPr>
              <a:lnSpc>
                <a:spcPct val="120000"/>
              </a:lnSpc>
            </a:pPr>
            <a:r>
              <a:rPr lang="tr-TR" sz="2800" dirty="0"/>
              <a:t>Kültür ve Turizm Bakanlığınca yayıncılık sertifikası verilmiş yayıncılar tarafından yapılan kitap ve süreli yayınların teslimi KDV’den müstesna tutulmuştur. (KDVK Md.13/n) (Yürürlük 1 Şubat 2019).</a:t>
            </a:r>
          </a:p>
          <a:p>
            <a:pPr marL="0" indent="0">
              <a:buNone/>
            </a:pPr>
            <a:endParaRPr lang="tr-TR" sz="2600" dirty="0"/>
          </a:p>
        </p:txBody>
      </p:sp>
    </p:spTree>
    <p:extLst>
      <p:ext uri="{BB962C8B-B14F-4D97-AF65-F5344CB8AC3E}">
        <p14:creationId xmlns:p14="http://schemas.microsoft.com/office/powerpoint/2010/main" val="25151868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1000" y="152400"/>
            <a:ext cx="8229600" cy="6449144"/>
          </a:xfrm>
        </p:spPr>
        <p:txBody>
          <a:bodyPr>
            <a:noAutofit/>
          </a:bodyPr>
          <a:lstStyle/>
          <a:p>
            <a:pPr marL="0" indent="0" algn="just">
              <a:buNone/>
            </a:pPr>
            <a:r>
              <a:rPr lang="tr-TR" sz="2000" dirty="0">
                <a:solidFill>
                  <a:srgbClr val="FF0000"/>
                </a:solidFill>
              </a:rPr>
              <a:t>KATMA DEĞER VERGİSİ KANUNU’NDA YAPILAN DEĞİŞİKLİKLER (7161)</a:t>
            </a:r>
          </a:p>
          <a:p>
            <a:r>
              <a:rPr lang="tr-TR" sz="2000" dirty="0"/>
              <a:t>Kur farklarının da KDV matrahının bir unsuru olduğu Kanun’a ekleniyor (KDVK Md. 24/c).</a:t>
            </a:r>
          </a:p>
          <a:p>
            <a:r>
              <a:rPr lang="tr-TR" sz="2000" dirty="0">
                <a:solidFill>
                  <a:srgbClr val="0070C0"/>
                </a:solidFill>
              </a:rPr>
              <a:t>KONUYA İLİŞKİN KDV GENEL UYGULAMA TEBLİĞİNDE YER ALAN AÇIKLAMA</a:t>
            </a:r>
          </a:p>
          <a:p>
            <a:r>
              <a:rPr lang="tr-TR" sz="2000" dirty="0"/>
              <a:t>Bedelin döviz cinsinden veya dövize endekslenerek ifade edildiği işlemlerde, bedelin kısmen veya tamamen vergiyi doğuran olayın vuku bulduğu tarihten sonra ödenmesi halinde, satıcı lehine ortaya çıkan kur farkı esas itibarıyla vade farkı mahiyetinde olduğundan, matrahın bir unsuru olarak vergilendirilmesi gerekmektedir. </a:t>
            </a:r>
          </a:p>
          <a:p>
            <a:r>
              <a:rPr lang="tr-TR" sz="2000" dirty="0"/>
              <a:t>Buna göre, teslim veya hizmetin yapıldığı tarih ile bedelin tahsil edildiği tarih arasında ortaya çıkan lehte kur farkı için satıcı tarafından fatura düzenlenmek ve faturada gösterilen kur farkına, teslim veya hizmetin yapıldığı tarihte bu işlemler için geçerli olan oran uygulanmak suretiyle KDV hesaplanır. </a:t>
            </a:r>
          </a:p>
          <a:p>
            <a:r>
              <a:rPr lang="tr-TR" sz="2000" dirty="0"/>
              <a:t>Bedelin tahsil edildiği tarihte alıcı lehine kur farkı oluşması halinde, kur farkı tutarı üzerinden alıcı tarafından satıcıya bir fatura düzenlenerek, teslim ve hizmetin yapıldığı tarihteki oran üzerinden KDV hesaplanması gerekmektedir.</a:t>
            </a:r>
          </a:p>
          <a:p>
            <a:r>
              <a:rPr lang="tr-TR" sz="2000" dirty="0"/>
              <a:t>Yılsonlarında ve geçici vergi dönemlerinde, Vergi Usul Kanunu uyarınca yapılan değerlemeler sonucu oluşan kur farkları üzerinden KDV hesaplanmaz.</a:t>
            </a:r>
          </a:p>
          <a:p>
            <a:pPr marL="0" indent="0" algn="just">
              <a:buNone/>
            </a:pPr>
            <a:endParaRPr lang="tr-TR" sz="2000" dirty="0"/>
          </a:p>
        </p:txBody>
      </p:sp>
    </p:spTree>
    <p:extLst>
      <p:ext uri="{BB962C8B-B14F-4D97-AF65-F5344CB8AC3E}">
        <p14:creationId xmlns:p14="http://schemas.microsoft.com/office/powerpoint/2010/main" val="33400896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1000" y="152400"/>
            <a:ext cx="8229600" cy="6449144"/>
          </a:xfrm>
        </p:spPr>
        <p:txBody>
          <a:bodyPr>
            <a:noAutofit/>
          </a:bodyPr>
          <a:lstStyle/>
          <a:p>
            <a:pPr marL="0" indent="0" algn="just">
              <a:buNone/>
            </a:pPr>
            <a:r>
              <a:rPr lang="tr-TR" sz="2000" dirty="0">
                <a:solidFill>
                  <a:srgbClr val="FF0000"/>
                </a:solidFill>
              </a:rPr>
              <a:t>7162 SAYILI KANUN</a:t>
            </a:r>
          </a:p>
          <a:p>
            <a:endParaRPr lang="tr-TR" sz="2000" dirty="0"/>
          </a:p>
          <a:p>
            <a:r>
              <a:rPr lang="tr-TR" sz="2000" dirty="0"/>
              <a:t>Yıllık asgari ücretin yarısını aşmayan internet </a:t>
            </a:r>
            <a:r>
              <a:rPr lang="tr-TR" sz="2000" dirty="0" err="1"/>
              <a:t>satışarı</a:t>
            </a:r>
            <a:r>
              <a:rPr lang="tr-TR" sz="2000" dirty="0"/>
              <a:t> esnaf muaflığı kapsamında değerlendirilecek.</a:t>
            </a:r>
          </a:p>
          <a:p>
            <a:r>
              <a:rPr lang="tr-TR" sz="2000" dirty="0"/>
              <a:t>Vergiden istisna edilecek işsizlik ödeneğinin 4447 sayılı İşsizlik Sigortası Kanunu, işe başlatmama tazminatının ise 4857 sayılı İş Kanunu kapsamında ödenen tutarlar olduğu netleştiriliyor.</a:t>
            </a:r>
          </a:p>
          <a:p>
            <a:r>
              <a:rPr lang="tr-TR" sz="2000" dirty="0"/>
              <a:t>% 5 vergi indiriminin hesabında 10 TL.’</a:t>
            </a:r>
            <a:r>
              <a:rPr lang="tr-TR" sz="2000" dirty="0" err="1"/>
              <a:t>lik</a:t>
            </a:r>
            <a:r>
              <a:rPr lang="tr-TR" sz="2000" dirty="0"/>
              <a:t> tutar 250 </a:t>
            </a:r>
            <a:r>
              <a:rPr lang="tr-TR" sz="2000" dirty="0" err="1"/>
              <a:t>TL.’ye</a:t>
            </a:r>
            <a:r>
              <a:rPr lang="tr-TR" sz="2000" dirty="0"/>
              <a:t> çıkarılıyor. Tecil süresinin sonundan itibaren 15 gün içinde ödenen vergilerde şart bozulmamış sayılıyor.</a:t>
            </a:r>
          </a:p>
          <a:p>
            <a:pPr marL="0" indent="0">
              <a:buNone/>
            </a:pPr>
            <a:r>
              <a:rPr lang="tr-TR" sz="2000" dirty="0"/>
              <a:t> </a:t>
            </a:r>
          </a:p>
          <a:p>
            <a:pPr marL="0" indent="0" algn="just">
              <a:buNone/>
            </a:pPr>
            <a:endParaRPr lang="tr-TR" sz="2000" dirty="0"/>
          </a:p>
        </p:txBody>
      </p:sp>
    </p:spTree>
    <p:extLst>
      <p:ext uri="{BB962C8B-B14F-4D97-AF65-F5344CB8AC3E}">
        <p14:creationId xmlns:p14="http://schemas.microsoft.com/office/powerpoint/2010/main" val="412677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descr="Buket">
            <a:extLst/>
          </p:cNvPr>
          <p:cNvSpPr>
            <a:spLocks noGrp="1" noChangeArrowheads="1"/>
          </p:cNvSpPr>
          <p:nvPr>
            <p:ph/>
          </p:nvPr>
        </p:nvSpPr>
        <p:spPr>
          <a:xfrm>
            <a:off x="539750" y="260350"/>
            <a:ext cx="8135938" cy="6481763"/>
          </a:xfrm>
        </p:spPr>
        <p:txBody>
          <a:bodyPr rtlCol="0">
            <a:normAutofit/>
          </a:bodyPr>
          <a:lstStyle/>
          <a:p>
            <a:pPr eaLnBrk="1" fontAlgn="auto" hangingPunct="1">
              <a:spcAft>
                <a:spcPts val="0"/>
              </a:spcAft>
              <a:buFont typeface="Wingdings" pitchFamily="2" charset="2"/>
              <a:buNone/>
              <a:defRPr/>
            </a:pPr>
            <a:r>
              <a:rPr lang="tr-TR" sz="1600" dirty="0">
                <a:solidFill>
                  <a:srgbClr val="000000"/>
                </a:solidFill>
                <a:cs typeface="Times New Roman" pitchFamily="18" charset="0"/>
              </a:rPr>
              <a:t> </a:t>
            </a: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algn="ctr" eaLnBrk="1" fontAlgn="auto" hangingPunct="1">
              <a:spcAft>
                <a:spcPts val="0"/>
              </a:spcAft>
              <a:buFont typeface="Wingdings" pitchFamily="2" charset="2"/>
              <a:buNone/>
              <a:defRPr/>
            </a:pPr>
            <a:r>
              <a:rPr lang="tr-TR" sz="3600" b="1" dirty="0">
                <a:solidFill>
                  <a:srgbClr val="FF0000"/>
                </a:solidFill>
                <a:effectLst>
                  <a:outerShdw blurRad="38100" dist="38100" dir="2700000" algn="tl">
                    <a:srgbClr val="000000">
                      <a:alpha val="43137"/>
                    </a:srgbClr>
                  </a:outerShdw>
                </a:effectLst>
              </a:rPr>
              <a:t>2018 YILI GELİRLERİNİN </a:t>
            </a:r>
            <a:r>
              <a:rPr lang="tr-TR" sz="3600" b="1" dirty="0">
                <a:solidFill>
                  <a:srgbClr val="FF0000"/>
                </a:solidFill>
                <a:effectLst>
                  <a:outerShdw blurRad="38100" dist="38100" dir="2700000" algn="tl">
                    <a:srgbClr val="000000">
                      <a:alpha val="43137"/>
                    </a:srgbClr>
                  </a:outerShdw>
                </a:effectLst>
                <a:cs typeface="Times New Roman" pitchFamily="18" charset="0"/>
              </a:rPr>
              <a:t>VERGİLENDİRİLMESİ VE ÖZELLİK ARZEDEN HUSUSLAR</a:t>
            </a:r>
            <a:endParaRPr lang="tr-TR" sz="3600" b="1" dirty="0">
              <a:solidFill>
                <a:srgbClr val="FF0000"/>
              </a:solidFill>
              <a:effectLst>
                <a:outerShdw blurRad="38100" dist="38100" dir="2700000" algn="tl">
                  <a:srgbClr val="000000">
                    <a:alpha val="43137"/>
                  </a:srgbClr>
                </a:outerShdw>
              </a:effectLst>
            </a:endParaRPr>
          </a:p>
          <a:p>
            <a:pPr algn="ctr" eaLnBrk="1" fontAlgn="auto" hangingPunct="1">
              <a:spcAft>
                <a:spcPts val="0"/>
              </a:spcAft>
              <a:buFont typeface="Wingdings" pitchFamily="2" charset="2"/>
              <a:buNone/>
              <a:defRPr/>
            </a:pPr>
            <a:r>
              <a:rPr lang="tr-TR" sz="2000" b="1" dirty="0">
                <a:solidFill>
                  <a:srgbClr val="FF0000"/>
                </a:solidFill>
                <a:effectLst>
                  <a:outerShdw blurRad="38100" dist="38100" dir="2700000" algn="tl">
                    <a:srgbClr val="000000">
                      <a:alpha val="43137"/>
                    </a:srgbClr>
                  </a:outerShdw>
                </a:effectLst>
                <a:cs typeface="Times New Roman" pitchFamily="18" charset="0"/>
              </a:rPr>
              <a:t>GELİR VERGİSİ MATRAHININ TESPİTİ VE BEYANI</a:t>
            </a:r>
            <a:r>
              <a:rPr lang="tr-TR" sz="2000" dirty="0">
                <a:solidFill>
                  <a:srgbClr val="000000"/>
                </a:solidFill>
                <a:cs typeface="Times New Roman" pitchFamily="18" charset="0"/>
              </a:rPr>
              <a:t> </a:t>
            </a:r>
          </a:p>
          <a:p>
            <a:pPr algn="ctr" eaLnBrk="1" fontAlgn="auto" hangingPunct="1">
              <a:spcAft>
                <a:spcPts val="0"/>
              </a:spcAft>
              <a:buFont typeface="Wingdings" pitchFamily="2" charset="2"/>
              <a:buNone/>
              <a:defRPr/>
            </a:pPr>
            <a:r>
              <a:rPr lang="tr-TR" sz="2400" b="1" dirty="0">
                <a:solidFill>
                  <a:srgbClr val="996600"/>
                </a:solidFill>
                <a:cs typeface="Times New Roman" pitchFamily="18" charset="0"/>
              </a:rPr>
              <a:t>	</a:t>
            </a:r>
          </a:p>
          <a:p>
            <a:pPr eaLnBrk="1" fontAlgn="auto" hangingPunct="1">
              <a:spcAft>
                <a:spcPts val="0"/>
              </a:spcAft>
              <a:buFont typeface="Wingdings" pitchFamily="2" charset="2"/>
              <a:buNone/>
              <a:defRPr/>
            </a:pPr>
            <a:r>
              <a:rPr lang="tr-TR" sz="2400" b="1" dirty="0">
                <a:solidFill>
                  <a:srgbClr val="996600"/>
                </a:solidFill>
                <a:cs typeface="Times New Roman" pitchFamily="18" charset="0"/>
              </a:rPr>
              <a:t>				</a:t>
            </a:r>
          </a:p>
          <a:p>
            <a:pPr eaLnBrk="1" fontAlgn="auto" hangingPunct="1">
              <a:spcAft>
                <a:spcPts val="0"/>
              </a:spcAft>
              <a:buFont typeface="Wingdings" pitchFamily="2" charset="2"/>
              <a:buNone/>
              <a:defRPr/>
            </a:pPr>
            <a:endParaRPr lang="tr-TR" sz="2400" b="1" dirty="0">
              <a:solidFill>
                <a:srgbClr val="996600"/>
              </a:solidFill>
              <a:cs typeface="Times New Roman" pitchFamily="18" charset="0"/>
            </a:endParaRPr>
          </a:p>
          <a:p>
            <a:pPr algn="ctr" eaLnBrk="1" fontAlgn="auto" hangingPunct="1">
              <a:spcAft>
                <a:spcPts val="0"/>
              </a:spcAft>
              <a:buFont typeface="Wingdings" pitchFamily="2" charset="2"/>
              <a:buNone/>
              <a:defRPr/>
            </a:pPr>
            <a:endParaRPr lang="tr-TR" sz="2800" b="1" dirty="0">
              <a:solidFill>
                <a:srgbClr val="996600"/>
              </a:solidFill>
              <a:cs typeface="Times New Roman" pitchFamily="18" charset="0"/>
            </a:endParaRPr>
          </a:p>
          <a:p>
            <a:pPr algn="ctr" eaLnBrk="1" fontAlgn="auto" hangingPunct="1">
              <a:spcAft>
                <a:spcPts val="0"/>
              </a:spcAft>
              <a:buFont typeface="Wingdings" pitchFamily="2" charset="2"/>
              <a:buNone/>
              <a:defRPr/>
            </a:pPr>
            <a:endParaRPr lang="tr-TR" sz="1600" b="1" dirty="0">
              <a:solidFill>
                <a:srgbClr val="800000"/>
              </a:solidFill>
            </a:endParaRPr>
          </a:p>
        </p:txBody>
      </p:sp>
      <p:sp>
        <p:nvSpPr>
          <p:cNvPr id="9219" name="3 Slayt Numarası Yer Tutucusu"/>
          <p:cNvSpPr>
            <a:spLocks noGrp="1"/>
          </p:cNvSpPr>
          <p:nvPr>
            <p:ph type="sldNum" sz="quarter" idx="16"/>
          </p:nvPr>
        </p:nvSpPr>
        <p:spPr bwMode="auto">
          <a:xfrm>
            <a:off x="8675688" y="6492875"/>
            <a:ext cx="406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26A525A-EBA9-494A-82F4-AD88647E9438}" type="slidenum">
              <a:rPr lang="tr-TR" altLang="tr-TR" sz="1200" smtClean="0"/>
              <a:pPr/>
              <a:t>78</a:t>
            </a:fld>
            <a:endParaRPr lang="tr-TR" altLang="tr-TR" sz="1200"/>
          </a:p>
        </p:txBody>
      </p:sp>
    </p:spTree>
    <p:extLst>
      <p:ext uri="{BB962C8B-B14F-4D97-AF65-F5344CB8AC3E}">
        <p14:creationId xmlns:p14="http://schemas.microsoft.com/office/powerpoint/2010/main" val="1404386877"/>
      </p:ext>
    </p:extLst>
  </p:cSld>
  <p:clrMapOvr>
    <a:masterClrMapping/>
  </p:clrMapOvr>
  <p:transition spd="med">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Slayt Numarası Yer Tutucusu"/>
          <p:cNvSpPr>
            <a:spLocks noGrp="1"/>
          </p:cNvSpPr>
          <p:nvPr>
            <p:ph type="sldNum" sz="quarter" idx="12"/>
          </p:nvPr>
        </p:nvSpPr>
        <p:spPr bwMode="auto">
          <a:xfrm>
            <a:off x="8558213" y="6408738"/>
            <a:ext cx="585787" cy="46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B3A6921-F328-4D4E-8C1E-3CEA13D849E6}" type="slidenum">
              <a:rPr lang="tr-TR" altLang="tr-TR" sz="1200" smtClean="0"/>
              <a:pPr/>
              <a:t>79</a:t>
            </a:fld>
            <a:endParaRPr lang="tr-TR" altLang="tr-TR" sz="1200"/>
          </a:p>
        </p:txBody>
      </p:sp>
      <p:sp>
        <p:nvSpPr>
          <p:cNvPr id="15363" name="Text Box 29"/>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11269" name="Rectangle 30">
            <a:extLst/>
          </p:cNvPr>
          <p:cNvSpPr>
            <a:spLocks noChangeArrowheads="1"/>
          </p:cNvSpPr>
          <p:nvPr/>
        </p:nvSpPr>
        <p:spPr bwMode="auto">
          <a:xfrm>
            <a:off x="107950" y="692150"/>
            <a:ext cx="89281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tr-TR" altLang="tr-TR" sz="2000" dirty="0">
                <a:solidFill>
                  <a:srgbClr val="CC3300"/>
                </a:solidFill>
                <a:latin typeface="Arial" panose="020B0604020202020204" pitchFamily="34" charset="0"/>
                <a:cs typeface="Times New Roman" panose="02020603050405020304" pitchFamily="18" charset="0"/>
              </a:rPr>
              <a:t>YILLIK BEYANNAME İLE BEYAN EDİLMESİ ZORUNLU OLAN GELİRLER</a:t>
            </a:r>
          </a:p>
          <a:p>
            <a:pPr eaLnBrk="1" hangingPunct="1">
              <a:spcBef>
                <a:spcPct val="50000"/>
              </a:spcBef>
              <a:buFontTx/>
              <a:buNone/>
              <a:defRPr/>
            </a:pPr>
            <a:endParaRPr lang="tr-TR" altLang="tr-TR" sz="800" dirty="0">
              <a:solidFill>
                <a:srgbClr val="CC3300"/>
              </a:solidFill>
              <a:latin typeface="Arial" panose="020B0604020202020204" pitchFamily="34" charset="0"/>
              <a:cs typeface="Times New Roman" panose="02020603050405020304" pitchFamily="18" charset="0"/>
            </a:endParaRPr>
          </a:p>
          <a:p>
            <a:pPr eaLnBrk="1" hangingPunct="1">
              <a:spcBef>
                <a:spcPct val="50000"/>
              </a:spcBef>
              <a:buFontTx/>
              <a:buNone/>
              <a:defRPr/>
            </a:pPr>
            <a:r>
              <a:rPr lang="tr-TR" altLang="tr-TR" sz="1800" dirty="0">
                <a:solidFill>
                  <a:srgbClr val="0070C0"/>
                </a:solidFill>
                <a:latin typeface="Arial" panose="020B0604020202020204" pitchFamily="34" charset="0"/>
                <a:cs typeface="Arial" panose="020B0604020202020204" pitchFamily="34" charset="0"/>
              </a:rPr>
              <a:t>Kazanç Elde Etmemiş Olsalar Dahi Yıllık Beyanname Vermek Zorunda Olanlar</a:t>
            </a:r>
          </a:p>
          <a:p>
            <a:pPr eaLnBrk="1" hangingPunct="1">
              <a:spcBef>
                <a:spcPct val="50000"/>
              </a:spcBef>
              <a:buFontTx/>
              <a:buNone/>
              <a:defRPr/>
            </a:pPr>
            <a:r>
              <a:rPr lang="tr-TR" altLang="tr-TR" sz="1800" b="0" dirty="0">
                <a:latin typeface="Arial" panose="020B0604020202020204" pitchFamily="34" charset="0"/>
                <a:cs typeface="Times New Roman" panose="02020603050405020304" pitchFamily="18" charset="0"/>
              </a:rPr>
              <a:t> </a:t>
            </a:r>
            <a:r>
              <a:rPr lang="tr-TR" altLang="tr-TR" sz="1800" dirty="0">
                <a:solidFill>
                  <a:srgbClr val="000000"/>
                </a:solidFill>
                <a:latin typeface="Arial" panose="020B0604020202020204" pitchFamily="34" charset="0"/>
                <a:cs typeface="Times New Roman" panose="02020603050405020304" pitchFamily="18" charset="0"/>
              </a:rPr>
              <a:t>Gelir Vergisi Kanununun 85’inci maddesinin ikinci f</a:t>
            </a:r>
            <a:r>
              <a:rPr lang="tr-TR" altLang="tr-TR" sz="1800" dirty="0">
                <a:solidFill>
                  <a:srgbClr val="000000"/>
                </a:solidFill>
                <a:latin typeface="Arial" panose="020B0604020202020204" pitchFamily="34" charset="0"/>
              </a:rPr>
              <a:t>ı</a:t>
            </a:r>
            <a:r>
              <a:rPr lang="tr-TR" altLang="tr-TR" sz="1800" dirty="0">
                <a:solidFill>
                  <a:srgbClr val="000000"/>
                </a:solidFill>
                <a:latin typeface="Arial" panose="020B0604020202020204" pitchFamily="34" charset="0"/>
                <a:cs typeface="Times New Roman" panose="02020603050405020304" pitchFamily="18" charset="0"/>
              </a:rPr>
              <a:t>kras</a:t>
            </a:r>
            <a:r>
              <a:rPr lang="tr-TR" altLang="tr-TR" sz="1800" dirty="0">
                <a:solidFill>
                  <a:srgbClr val="000000"/>
                </a:solidFill>
                <a:latin typeface="Arial" panose="020B0604020202020204" pitchFamily="34" charset="0"/>
              </a:rPr>
              <a:t>ı</a:t>
            </a:r>
            <a:r>
              <a:rPr lang="tr-TR" altLang="tr-TR" sz="1800" dirty="0">
                <a:solidFill>
                  <a:srgbClr val="000000"/>
                </a:solidFill>
                <a:latin typeface="Arial" panose="020B0604020202020204" pitchFamily="34" charset="0"/>
                <a:cs typeface="Times New Roman" panose="02020603050405020304" pitchFamily="18" charset="0"/>
              </a:rPr>
              <a:t> hükmüne göre ;</a:t>
            </a:r>
          </a:p>
          <a:p>
            <a:pPr marL="285750" indent="-285750" eaLnBrk="1" hangingPunct="1">
              <a:spcBef>
                <a:spcPct val="50000"/>
              </a:spcBef>
              <a:buClr>
                <a:srgbClr val="FF0000"/>
              </a:buClr>
              <a:buFont typeface="Wingdings" panose="05000000000000000000" pitchFamily="2" charset="2"/>
              <a:buChar char="Ø"/>
              <a:defRPr/>
            </a:pPr>
            <a:r>
              <a:rPr lang="tr-TR" altLang="tr-TR" sz="1800" dirty="0">
                <a:solidFill>
                  <a:srgbClr val="000000"/>
                </a:solidFill>
                <a:latin typeface="Arial" panose="020B0604020202020204" pitchFamily="34" charset="0"/>
                <a:cs typeface="Times New Roman" panose="02020603050405020304" pitchFamily="18" charset="0"/>
              </a:rPr>
              <a:t>Ticari Kazanç ( Basit Usul Dahil )</a:t>
            </a:r>
            <a:endParaRPr lang="tr-TR" altLang="tr-TR" sz="1800" dirty="0">
              <a:solidFill>
                <a:srgbClr val="000000"/>
              </a:solidFill>
              <a:latin typeface="Arial" panose="020B0604020202020204" pitchFamily="34" charset="0"/>
              <a:cs typeface="Arial" panose="020B0604020202020204" pitchFamily="34" charset="0"/>
            </a:endParaRPr>
          </a:p>
          <a:p>
            <a:pPr marL="285750" indent="-285750" eaLnBrk="1" hangingPunct="1">
              <a:spcBef>
                <a:spcPct val="50000"/>
              </a:spcBef>
              <a:buClr>
                <a:srgbClr val="FF0000"/>
              </a:buClr>
              <a:buFont typeface="Wingdings" panose="05000000000000000000" pitchFamily="2" charset="2"/>
              <a:buChar char="Ø"/>
              <a:defRPr/>
            </a:pPr>
            <a:r>
              <a:rPr lang="tr-TR" altLang="tr-TR" sz="1800" dirty="0">
                <a:solidFill>
                  <a:srgbClr val="000000"/>
                </a:solidFill>
                <a:latin typeface="Arial" panose="020B0604020202020204" pitchFamily="34" charset="0"/>
                <a:cs typeface="Times New Roman" panose="02020603050405020304" pitchFamily="18" charset="0"/>
              </a:rPr>
              <a:t>Gerçek Usulde Tespit Edilen Zirai Kazanç </a:t>
            </a:r>
            <a:endParaRPr lang="tr-TR" altLang="tr-TR" sz="1800" dirty="0">
              <a:solidFill>
                <a:srgbClr val="000000"/>
              </a:solidFill>
              <a:latin typeface="Arial" panose="020B0604020202020204" pitchFamily="34" charset="0"/>
              <a:cs typeface="Arial" panose="020B0604020202020204" pitchFamily="34" charset="0"/>
            </a:endParaRPr>
          </a:p>
          <a:p>
            <a:pPr marL="285750" indent="-285750" eaLnBrk="1" hangingPunct="1">
              <a:spcBef>
                <a:spcPct val="50000"/>
              </a:spcBef>
              <a:buClr>
                <a:srgbClr val="FF0000"/>
              </a:buClr>
              <a:buFont typeface="Wingdings" panose="05000000000000000000" pitchFamily="2" charset="2"/>
              <a:buChar char="Ø"/>
              <a:defRPr/>
            </a:pPr>
            <a:r>
              <a:rPr lang="tr-TR" altLang="tr-TR" sz="1800" dirty="0">
                <a:solidFill>
                  <a:srgbClr val="000000"/>
                </a:solidFill>
                <a:latin typeface="Arial" panose="020B0604020202020204" pitchFamily="34" charset="0"/>
                <a:cs typeface="Times New Roman" panose="02020603050405020304" pitchFamily="18" charset="0"/>
              </a:rPr>
              <a:t>Serbest Meslek Kazanc</a:t>
            </a:r>
            <a:r>
              <a:rPr lang="tr-TR" altLang="tr-TR" sz="1800" dirty="0">
                <a:solidFill>
                  <a:srgbClr val="000000"/>
                </a:solidFill>
                <a:latin typeface="Arial" panose="020B0604020202020204" pitchFamily="34" charset="0"/>
              </a:rPr>
              <a:t>ı</a:t>
            </a:r>
            <a:r>
              <a:rPr lang="tr-TR" altLang="tr-TR" sz="1800" dirty="0">
                <a:solidFill>
                  <a:srgbClr val="000000"/>
                </a:solidFill>
                <a:latin typeface="Arial" panose="020B0604020202020204" pitchFamily="34" charset="0"/>
                <a:cs typeface="Times New Roman" panose="02020603050405020304" pitchFamily="18" charset="0"/>
              </a:rPr>
              <a:t> Sahipleri </a:t>
            </a:r>
          </a:p>
          <a:p>
            <a:pPr eaLnBrk="1" hangingPunct="1">
              <a:spcBef>
                <a:spcPct val="50000"/>
              </a:spcBef>
              <a:buClr>
                <a:srgbClr val="FF0000"/>
              </a:buClr>
              <a:buFont typeface="Arial" panose="020B0604020202020204" pitchFamily="34" charset="0"/>
              <a:buNone/>
              <a:defRPr/>
            </a:pPr>
            <a:endParaRPr lang="tr-TR" altLang="tr-TR" sz="1800" dirty="0">
              <a:solidFill>
                <a:srgbClr val="000000"/>
              </a:solidFill>
              <a:latin typeface="Arial" panose="020B0604020202020204" pitchFamily="34" charset="0"/>
              <a:cs typeface="Times New Roman" panose="02020603050405020304" pitchFamily="18" charset="0"/>
            </a:endParaRPr>
          </a:p>
          <a:p>
            <a:pPr algn="just" eaLnBrk="1" hangingPunct="1">
              <a:lnSpc>
                <a:spcPts val="2400"/>
              </a:lnSpc>
              <a:spcBef>
                <a:spcPts val="0"/>
              </a:spcBef>
              <a:buFontTx/>
              <a:buNone/>
              <a:defRPr/>
            </a:pPr>
            <a:r>
              <a:rPr lang="tr-TR" altLang="tr-TR" sz="1800" dirty="0">
                <a:solidFill>
                  <a:srgbClr val="000000"/>
                </a:solidFill>
                <a:latin typeface="Arial" panose="020B0604020202020204" pitchFamily="34" charset="0"/>
                <a:cs typeface="Times New Roman" panose="02020603050405020304" pitchFamily="18" charset="0"/>
              </a:rPr>
              <a:t>Kazanç elde etmemiş olsalar dahi yıllık gelir vergisi beyannamesi vermek</a:t>
            </a:r>
            <a:r>
              <a:rPr lang="tr-TR" altLang="tr-TR" sz="1800" dirty="0">
                <a:solidFill>
                  <a:srgbClr val="000000"/>
                </a:solidFill>
                <a:latin typeface="Arial" panose="020B0604020202020204" pitchFamily="34" charset="0"/>
              </a:rPr>
              <a:t> zorundadırlar.</a:t>
            </a:r>
          </a:p>
          <a:p>
            <a:pPr algn="just" eaLnBrk="1" hangingPunct="1">
              <a:lnSpc>
                <a:spcPts val="2400"/>
              </a:lnSpc>
              <a:spcBef>
                <a:spcPts val="0"/>
              </a:spcBef>
              <a:buFontTx/>
              <a:buNone/>
              <a:defRPr/>
            </a:pPr>
            <a:endParaRPr lang="tr-TR" altLang="tr-TR" sz="1800" dirty="0">
              <a:solidFill>
                <a:srgbClr val="000000"/>
              </a:solidFill>
              <a:latin typeface="Arial" panose="020B0604020202020204" pitchFamily="34" charset="0"/>
            </a:endParaRPr>
          </a:p>
          <a:p>
            <a:pPr algn="just" eaLnBrk="1" hangingPunct="1">
              <a:lnSpc>
                <a:spcPts val="2400"/>
              </a:lnSpc>
              <a:spcBef>
                <a:spcPts val="0"/>
              </a:spcBef>
              <a:buFontTx/>
              <a:buNone/>
              <a:defRPr/>
            </a:pPr>
            <a:r>
              <a:rPr lang="tr-TR" altLang="tr-TR" sz="1800" dirty="0">
                <a:solidFill>
                  <a:srgbClr val="000000"/>
                </a:solidFill>
                <a:latin typeface="Arial" panose="020B0604020202020204" pitchFamily="34" charset="0"/>
              </a:rPr>
              <a:t>Ticari, gerçek usulde zirai ve mesleki kazanç dışındaki gelir unsurlarından ise belirlenmiş istisna tutarının üzerinde gelir elde edilmesi durumunda beyana konu edilecektir.</a:t>
            </a:r>
          </a:p>
        </p:txBody>
      </p:sp>
    </p:spTree>
    <p:extLst>
      <p:ext uri="{BB962C8B-B14F-4D97-AF65-F5344CB8AC3E}">
        <p14:creationId xmlns:p14="http://schemas.microsoft.com/office/powerpoint/2010/main" val="1601353675"/>
      </p:ext>
    </p:extLst>
  </p:cSld>
  <p:clrMapOvr>
    <a:masterClrMapping/>
  </p:clrMapOvr>
  <p:transition>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77500" lnSpcReduction="20000"/>
          </a:bodyPr>
          <a:lstStyle/>
          <a:p>
            <a:pPr marL="0" indent="0" algn="just">
              <a:buNone/>
            </a:pPr>
            <a:r>
              <a:rPr lang="tr-TR" sz="3200" dirty="0">
                <a:solidFill>
                  <a:srgbClr val="FF0000"/>
                </a:solidFill>
              </a:rPr>
              <a:t>KÖTÜ HABER… POŞET BEYANNAMESİ GELDİ !!!</a:t>
            </a:r>
          </a:p>
          <a:p>
            <a:pPr marL="0" indent="0" algn="just">
              <a:buNone/>
            </a:pPr>
            <a:r>
              <a:rPr lang="tr-TR" sz="3200" dirty="0">
                <a:solidFill>
                  <a:srgbClr val="FF0000"/>
                </a:solidFill>
              </a:rPr>
              <a:t>(GERİ KAZANIM KATILIM PAYI BEYANNAMESİ)</a:t>
            </a:r>
            <a:endParaRPr lang="tr-TR" sz="3500" dirty="0">
              <a:solidFill>
                <a:srgbClr val="FF0000"/>
              </a:solidFill>
            </a:endParaRPr>
          </a:p>
          <a:p>
            <a:pPr marL="0" indent="0">
              <a:buNone/>
            </a:pPr>
            <a:endParaRPr lang="tr-TR" sz="2400" dirty="0"/>
          </a:p>
          <a:p>
            <a:r>
              <a:rPr lang="tr-TR" sz="2400" dirty="0"/>
              <a:t>Ayrıntılar için bakınız… </a:t>
            </a:r>
          </a:p>
          <a:p>
            <a:pPr marL="0" indent="0">
              <a:buNone/>
            </a:pPr>
            <a:r>
              <a:rPr lang="tr-TR" sz="2400" dirty="0"/>
              <a:t>TÜRMOB MEVZUAT SİRKÜLERİ (10.12.2018 TARİH VE 189-3)</a:t>
            </a:r>
          </a:p>
          <a:p>
            <a:pPr marL="0" indent="0">
              <a:buNone/>
            </a:pPr>
            <a:r>
              <a:rPr lang="tr-TR" sz="2800" dirty="0">
                <a:hlinkClick r:id="rId2"/>
              </a:rPr>
              <a:t>https://www.turmob.org.tr/ebulten/mevzuatsirkuleri/2018/189-2018.pdf</a:t>
            </a:r>
            <a:endParaRPr lang="tr-TR" sz="2800" dirty="0"/>
          </a:p>
          <a:p>
            <a:pPr marL="0" indent="0">
              <a:buNone/>
            </a:pPr>
            <a:r>
              <a:rPr lang="tr-TR" sz="2800" dirty="0"/>
              <a:t>TÜRMOB MEVZUAT SİRKÜLERİ (03.01.2019 TARİH VE 2019/20)</a:t>
            </a:r>
          </a:p>
          <a:p>
            <a:pPr marL="0" indent="0">
              <a:buNone/>
            </a:pPr>
            <a:r>
              <a:rPr lang="tr-TR" sz="2800" dirty="0">
                <a:hlinkClick r:id="rId3"/>
              </a:rPr>
              <a:t>https://www.turmob.org.tr/ekutuphane/detailPdf/87feae6b-5633-4f6d-8ac1-9eadcc3dc7c6/03-01-2019-20</a:t>
            </a:r>
            <a:r>
              <a:rPr lang="tr-TR" sz="2800" dirty="0"/>
              <a:t> </a:t>
            </a:r>
          </a:p>
          <a:p>
            <a:pPr marL="0" indent="0">
              <a:buNone/>
            </a:pPr>
            <a:r>
              <a:rPr lang="tr-TR" sz="2800" dirty="0"/>
              <a:t>TÜRMOB MEVZUAT SİRKÜLERİ (11.01.2019 TARİH VE 2019/28-3)</a:t>
            </a:r>
          </a:p>
          <a:p>
            <a:pPr marL="0" indent="0">
              <a:buNone/>
            </a:pPr>
            <a:r>
              <a:rPr lang="tr-TR" sz="2800" dirty="0">
                <a:hlinkClick r:id="rId4"/>
              </a:rPr>
              <a:t>https://www.turmob.org.tr/ekutuphane/detailPdf/a5fc2309-96fb-4a3b-8cb6-a38bac7bf3e1/ozel-sirkuler--poset-ucreti-konusunda-yeni-usul-ve-esaslar-belirlendi</a:t>
            </a:r>
            <a:r>
              <a:rPr lang="tr-TR" sz="2800" dirty="0"/>
              <a:t> </a:t>
            </a:r>
          </a:p>
          <a:p>
            <a:pPr marL="0" indent="0">
              <a:buNone/>
            </a:pPr>
            <a:endParaRPr lang="tr-TR" sz="2800" dirty="0"/>
          </a:p>
          <a:p>
            <a:pPr marL="0" indent="0">
              <a:buNone/>
            </a:pPr>
            <a:r>
              <a:rPr lang="tr-TR" sz="2800" dirty="0"/>
              <a:t>TÜRMOB MEVZUAT SİRKÜLERİ (22.02.2019 TARİH VE 2019/60-1)</a:t>
            </a:r>
          </a:p>
          <a:p>
            <a:pPr marL="0" indent="0">
              <a:buNone/>
            </a:pPr>
            <a:r>
              <a:rPr lang="tr-TR" sz="2800" dirty="0">
                <a:hlinkClick r:id="rId5"/>
              </a:rPr>
              <a:t>https://www.turmob.org.tr/ekutuphane/detailPdf/666de269-784b-4fd2-8d33-56300be0f48b/22-02-2019-60</a:t>
            </a:r>
            <a:endParaRPr lang="tr-TR" sz="2800" dirty="0"/>
          </a:p>
          <a:p>
            <a:pPr marL="0" indent="0">
              <a:buNone/>
            </a:pPr>
            <a:endParaRPr lang="tr-TR" sz="2800" dirty="0"/>
          </a:p>
          <a:p>
            <a:pPr marL="0" indent="0">
              <a:buNone/>
            </a:pPr>
            <a:endParaRPr lang="tr-TR" sz="2800" dirty="0"/>
          </a:p>
          <a:p>
            <a:pPr marL="0" indent="0" algn="just">
              <a:buNone/>
            </a:pPr>
            <a:endParaRPr lang="tr-TR" sz="2600" dirty="0"/>
          </a:p>
          <a:p>
            <a:pPr marL="0" indent="0" algn="just">
              <a:buNone/>
            </a:pPr>
            <a:endParaRPr lang="tr-TR" sz="2600" dirty="0"/>
          </a:p>
        </p:txBody>
      </p:sp>
    </p:spTree>
    <p:extLst>
      <p:ext uri="{BB962C8B-B14F-4D97-AF65-F5344CB8AC3E}">
        <p14:creationId xmlns:p14="http://schemas.microsoft.com/office/powerpoint/2010/main" val="30875339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descr="Buket">
            <a:extLst/>
          </p:cNvPr>
          <p:cNvSpPr>
            <a:spLocks noGrp="1" noChangeArrowheads="1"/>
          </p:cNvSpPr>
          <p:nvPr>
            <p:ph/>
          </p:nvPr>
        </p:nvSpPr>
        <p:spPr>
          <a:xfrm>
            <a:off x="539750" y="260350"/>
            <a:ext cx="8135938" cy="6481763"/>
          </a:xfrm>
        </p:spPr>
        <p:txBody>
          <a:bodyPr rtlCol="0">
            <a:normAutofit/>
          </a:bodyPr>
          <a:lstStyle/>
          <a:p>
            <a:pPr eaLnBrk="1" fontAlgn="auto" hangingPunct="1">
              <a:spcAft>
                <a:spcPts val="0"/>
              </a:spcAft>
              <a:buFont typeface="Wingdings" pitchFamily="2" charset="2"/>
              <a:buNone/>
              <a:defRPr/>
            </a:pPr>
            <a:r>
              <a:rPr lang="tr-TR" sz="1600" dirty="0">
                <a:solidFill>
                  <a:srgbClr val="000000"/>
                </a:solidFill>
                <a:cs typeface="Times New Roman" pitchFamily="18" charset="0"/>
              </a:rPr>
              <a:t> </a:t>
            </a: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algn="ctr" eaLnBrk="1" fontAlgn="auto" hangingPunct="1">
              <a:spcAft>
                <a:spcPts val="0"/>
              </a:spcAft>
              <a:buFont typeface="Wingdings" pitchFamily="2" charset="2"/>
              <a:buNone/>
              <a:defRPr/>
            </a:pPr>
            <a:endParaRPr lang="tr-TR" sz="3600" b="1" dirty="0">
              <a:solidFill>
                <a:srgbClr val="FF0000"/>
              </a:solidFill>
              <a:effectLst>
                <a:outerShdw blurRad="38100" dist="38100" dir="2700000" algn="tl">
                  <a:srgbClr val="000000">
                    <a:alpha val="43137"/>
                  </a:srgbClr>
                </a:outerShdw>
              </a:effectLst>
            </a:endParaRPr>
          </a:p>
          <a:p>
            <a:pPr algn="ctr" eaLnBrk="1" fontAlgn="auto" hangingPunct="1">
              <a:spcAft>
                <a:spcPts val="0"/>
              </a:spcAft>
              <a:buFont typeface="Wingdings" pitchFamily="2" charset="2"/>
              <a:buNone/>
              <a:defRPr/>
            </a:pPr>
            <a:r>
              <a:rPr lang="tr-TR" sz="3600" b="1" dirty="0">
                <a:solidFill>
                  <a:srgbClr val="FF0000"/>
                </a:solidFill>
                <a:effectLst>
                  <a:outerShdw blurRad="38100" dist="38100" dir="2700000" algn="tl">
                    <a:srgbClr val="000000">
                      <a:alpha val="43137"/>
                    </a:srgbClr>
                  </a:outerShdw>
                </a:effectLst>
              </a:rPr>
              <a:t>ÜCRETLER</a:t>
            </a:r>
            <a:endParaRPr lang="tr-TR" sz="2800" b="1" dirty="0">
              <a:solidFill>
                <a:srgbClr val="996600"/>
              </a:solidFill>
              <a:cs typeface="Times New Roman" pitchFamily="18" charset="0"/>
            </a:endParaRPr>
          </a:p>
          <a:p>
            <a:pPr algn="ctr" eaLnBrk="1" fontAlgn="auto" hangingPunct="1">
              <a:spcAft>
                <a:spcPts val="0"/>
              </a:spcAft>
              <a:buFont typeface="Wingdings" pitchFamily="2" charset="2"/>
              <a:buNone/>
              <a:defRPr/>
            </a:pPr>
            <a:endParaRPr lang="tr-TR" sz="1600" b="1" dirty="0">
              <a:solidFill>
                <a:srgbClr val="800000"/>
              </a:solidFill>
            </a:endParaRPr>
          </a:p>
        </p:txBody>
      </p:sp>
      <p:sp>
        <p:nvSpPr>
          <p:cNvPr id="43011" name="3 Slayt Numarası Yer Tutucusu"/>
          <p:cNvSpPr>
            <a:spLocks noGrp="1"/>
          </p:cNvSpPr>
          <p:nvPr>
            <p:ph type="sldNum" sz="quarter" idx="16"/>
          </p:nvPr>
        </p:nvSpPr>
        <p:spPr bwMode="auto">
          <a:xfrm>
            <a:off x="8675688" y="6492875"/>
            <a:ext cx="406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76B4C61-8650-45B5-BDF3-55D1053406E0}" type="slidenum">
              <a:rPr lang="tr-TR" altLang="tr-TR" sz="1200" smtClean="0"/>
              <a:pPr/>
              <a:t>80</a:t>
            </a:fld>
            <a:endParaRPr lang="tr-TR" altLang="tr-TR" sz="1200"/>
          </a:p>
        </p:txBody>
      </p:sp>
    </p:spTree>
    <p:extLst>
      <p:ext uri="{BB962C8B-B14F-4D97-AF65-F5344CB8AC3E}">
        <p14:creationId xmlns:p14="http://schemas.microsoft.com/office/powerpoint/2010/main" val="1563592519"/>
      </p:ext>
    </p:extLst>
  </p:cSld>
  <p:clrMapOvr>
    <a:masterClrMapping/>
  </p:clrMapOvr>
  <p:transition spd="med">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F498349-A5A9-447E-8650-C882BFF51677}" type="slidenum">
              <a:rPr lang="tr-TR" altLang="tr-TR" sz="1200" smtClean="0"/>
              <a:pPr/>
              <a:t>81</a:t>
            </a:fld>
            <a:endParaRPr lang="tr-TR" altLang="tr-TR" sz="1200"/>
          </a:p>
        </p:txBody>
      </p:sp>
      <p:sp>
        <p:nvSpPr>
          <p:cNvPr id="49155"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49156" name="Rectangle 32"/>
          <p:cNvSpPr>
            <a:spLocks noChangeArrowheads="1"/>
          </p:cNvSpPr>
          <p:nvPr/>
        </p:nvSpPr>
        <p:spPr bwMode="auto">
          <a:xfrm>
            <a:off x="0" y="914400"/>
            <a:ext cx="9144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a:defRPr b="1">
                <a:solidFill>
                  <a:schemeClr val="tx1"/>
                </a:solidFill>
                <a:latin typeface="Arial" panose="020B0604020202020204" pitchFamily="34" charset="0"/>
              </a:defRPr>
            </a:lvl1pPr>
            <a:lvl2pPr marL="742950" indent="-285750" defTabSz="565150">
              <a:defRPr b="1">
                <a:solidFill>
                  <a:schemeClr val="tx1"/>
                </a:solidFill>
                <a:latin typeface="Arial" panose="020B0604020202020204" pitchFamily="34" charset="0"/>
              </a:defRPr>
            </a:lvl2pPr>
            <a:lvl3pPr marL="1143000" indent="-228600" defTabSz="565150">
              <a:defRPr b="1">
                <a:solidFill>
                  <a:schemeClr val="tx1"/>
                </a:solidFill>
                <a:latin typeface="Arial" panose="020B0604020202020204" pitchFamily="34" charset="0"/>
              </a:defRPr>
            </a:lvl3pPr>
            <a:lvl4pPr marL="1600200" indent="-228600" defTabSz="565150">
              <a:defRPr b="1">
                <a:solidFill>
                  <a:schemeClr val="tx1"/>
                </a:solidFill>
                <a:latin typeface="Arial" panose="020B0604020202020204" pitchFamily="34" charset="0"/>
              </a:defRPr>
            </a:lvl4pPr>
            <a:lvl5pPr marL="2057400" indent="-228600" defTabSz="565150">
              <a:defRPr b="1">
                <a:solidFill>
                  <a:schemeClr val="tx1"/>
                </a:solidFill>
                <a:latin typeface="Arial" panose="020B0604020202020204" pitchFamily="34" charset="0"/>
              </a:defRPr>
            </a:lvl5pPr>
            <a:lvl6pPr marL="2514600" indent="-228600" defTabSz="565150" eaLnBrk="0" fontAlgn="base" hangingPunct="0">
              <a:spcBef>
                <a:spcPct val="0"/>
              </a:spcBef>
              <a:spcAft>
                <a:spcPct val="0"/>
              </a:spcAft>
              <a:defRPr b="1">
                <a:solidFill>
                  <a:schemeClr val="tx1"/>
                </a:solidFill>
                <a:latin typeface="Arial" panose="020B0604020202020204" pitchFamily="34" charset="0"/>
              </a:defRPr>
            </a:lvl6pPr>
            <a:lvl7pPr marL="2971800" indent="-228600" defTabSz="565150" eaLnBrk="0" fontAlgn="base" hangingPunct="0">
              <a:spcBef>
                <a:spcPct val="0"/>
              </a:spcBef>
              <a:spcAft>
                <a:spcPct val="0"/>
              </a:spcAft>
              <a:defRPr b="1">
                <a:solidFill>
                  <a:schemeClr val="tx1"/>
                </a:solidFill>
                <a:latin typeface="Arial" panose="020B0604020202020204" pitchFamily="34" charset="0"/>
              </a:defRPr>
            </a:lvl7pPr>
            <a:lvl8pPr marL="3429000" indent="-228600" defTabSz="565150" eaLnBrk="0" fontAlgn="base" hangingPunct="0">
              <a:spcBef>
                <a:spcPct val="0"/>
              </a:spcBef>
              <a:spcAft>
                <a:spcPct val="0"/>
              </a:spcAft>
              <a:defRPr b="1">
                <a:solidFill>
                  <a:schemeClr val="tx1"/>
                </a:solidFill>
                <a:latin typeface="Arial" panose="020B0604020202020204" pitchFamily="34" charset="0"/>
              </a:defRPr>
            </a:lvl8pPr>
            <a:lvl9pPr marL="3886200" indent="-228600" defTabSz="56515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buSzPct val="85000"/>
            </a:pPr>
            <a:endParaRPr lang="tr-TR" altLang="tr-TR">
              <a:solidFill>
                <a:srgbClr val="000000"/>
              </a:solidFill>
            </a:endParaRPr>
          </a:p>
          <a:p>
            <a:pPr eaLnBrk="1" hangingPunct="1">
              <a:spcBef>
                <a:spcPct val="50000"/>
              </a:spcBef>
              <a:buSzPct val="85000"/>
            </a:pPr>
            <a:r>
              <a:rPr lang="tr-TR" altLang="tr-TR" sz="1600">
                <a:solidFill>
                  <a:srgbClr val="000066"/>
                </a:solidFill>
              </a:rPr>
              <a:t>	</a:t>
            </a:r>
            <a:endParaRPr lang="tr-TR" altLang="tr-TR" sz="1600">
              <a:solidFill>
                <a:srgbClr val="000000"/>
              </a:solidFill>
            </a:endParaRPr>
          </a:p>
        </p:txBody>
      </p:sp>
      <p:sp>
        <p:nvSpPr>
          <p:cNvPr id="49157" name="Rectangle 33"/>
          <p:cNvSpPr>
            <a:spLocks noChangeArrowheads="1"/>
          </p:cNvSpPr>
          <p:nvPr/>
        </p:nvSpPr>
        <p:spPr bwMode="auto">
          <a:xfrm>
            <a:off x="107950" y="765175"/>
            <a:ext cx="87630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ts val="2700"/>
              </a:lnSpc>
            </a:pPr>
            <a:r>
              <a:rPr lang="tr-TR" altLang="tr-TR" sz="1600" u="sng">
                <a:solidFill>
                  <a:srgbClr val="CC3300"/>
                </a:solidFill>
                <a:cs typeface="Arial" panose="020B0604020202020204" pitchFamily="34" charset="0"/>
              </a:rPr>
              <a:t>ÖRNEK 1 :</a:t>
            </a:r>
            <a:r>
              <a:rPr lang="tr-TR" altLang="tr-TR" sz="1600">
                <a:solidFill>
                  <a:srgbClr val="CC3300"/>
                </a:solidFill>
                <a:cs typeface="Arial" panose="020B0604020202020204" pitchFamily="34" charset="0"/>
              </a:rPr>
              <a:t> </a:t>
            </a:r>
            <a:r>
              <a:rPr lang="tr-TR" altLang="tr-TR" sz="1600">
                <a:solidFill>
                  <a:srgbClr val="000000"/>
                </a:solidFill>
                <a:cs typeface="Times New Roman" panose="02020603050405020304" pitchFamily="18" charset="0"/>
              </a:rPr>
              <a:t>Kemal bey, üç ayr</a:t>
            </a:r>
            <a:r>
              <a:rPr lang="tr-TR" altLang="tr-TR" sz="1600">
                <a:solidFill>
                  <a:srgbClr val="000000"/>
                </a:solidFill>
              </a:rPr>
              <a:t>ı </a:t>
            </a:r>
            <a:r>
              <a:rPr lang="tr-TR" altLang="tr-TR" sz="1600">
                <a:solidFill>
                  <a:srgbClr val="000000"/>
                </a:solidFill>
                <a:cs typeface="Times New Roman" panose="02020603050405020304" pitchFamily="18" charset="0"/>
              </a:rPr>
              <a:t>i</a:t>
            </a:r>
            <a:r>
              <a:rPr lang="tr-TR" altLang="tr-TR" sz="1600">
                <a:solidFill>
                  <a:srgbClr val="000000"/>
                </a:solidFill>
              </a:rPr>
              <a:t>ş</a:t>
            </a:r>
            <a:r>
              <a:rPr lang="tr-TR" altLang="tr-TR" sz="1600">
                <a:solidFill>
                  <a:srgbClr val="000000"/>
                </a:solidFill>
                <a:cs typeface="Times New Roman" panose="02020603050405020304" pitchFamily="18" charset="0"/>
              </a:rPr>
              <a:t>verenden ücret geliri elde etmekte olup, ücretlerin tamamı tevkif yoluyla vergilendirilmiş bulunmaktadır. </a:t>
            </a:r>
          </a:p>
          <a:p>
            <a:endParaRPr lang="tr-TR" altLang="tr-TR" sz="1600"/>
          </a:p>
        </p:txBody>
      </p:sp>
      <p:sp>
        <p:nvSpPr>
          <p:cNvPr id="49158" name="Rectangle 55"/>
          <p:cNvSpPr>
            <a:spLocks noChangeArrowheads="1"/>
          </p:cNvSpPr>
          <p:nvPr/>
        </p:nvSpPr>
        <p:spPr bwMode="auto">
          <a:xfrm>
            <a:off x="34925" y="4570413"/>
            <a:ext cx="911383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700"/>
              </a:lnSpc>
            </a:pPr>
            <a:r>
              <a:rPr lang="tr-TR" altLang="tr-TR" sz="1600">
                <a:solidFill>
                  <a:srgbClr val="000000"/>
                </a:solidFill>
                <a:latin typeface="Arial TUR" panose="020B0604020202020204" pitchFamily="34" charset="0"/>
                <a:ea typeface="Arial TUR" panose="020B0604020202020204" pitchFamily="34" charset="0"/>
                <a:cs typeface="Arial TUR" panose="020B0604020202020204" pitchFamily="34" charset="0"/>
              </a:rPr>
              <a:t>Örnekte ikinci ve üçüncü işverenden alınan ücretler toplamı (28.000 + 12.000 =) 40.000 TL, 34.000 TL’lik beyan sınırını aştığı için 140.000 TL’lik ücret gelirinin tamamı beyan edilecektir.</a:t>
            </a:r>
          </a:p>
          <a:p>
            <a:endParaRPr lang="tr-TR" altLang="tr-TR" sz="1600">
              <a:latin typeface="Times New Roman" panose="02020603050405020304" pitchFamily="18" charset="0"/>
            </a:endParaRPr>
          </a:p>
        </p:txBody>
      </p:sp>
      <p:graphicFrame>
        <p:nvGraphicFramePr>
          <p:cNvPr id="2" name="Tablo 1"/>
          <p:cNvGraphicFramePr>
            <a:graphicFrameLocks noGrp="1"/>
          </p:cNvGraphicFramePr>
          <p:nvPr/>
        </p:nvGraphicFramePr>
        <p:xfrm>
          <a:off x="323850" y="2222500"/>
          <a:ext cx="7200900" cy="1920240"/>
        </p:xfrm>
        <a:graphic>
          <a:graphicData uri="http://schemas.openxmlformats.org/drawingml/2006/table">
            <a:tbl>
              <a:tblPr/>
              <a:tblGrid>
                <a:gridCol w="5545138">
                  <a:extLst>
                    <a:ext uri="{9D8B030D-6E8A-4147-A177-3AD203B41FA5}">
                      <a16:colId xmlns:a16="http://schemas.microsoft.com/office/drawing/2014/main" val="20000"/>
                    </a:ext>
                  </a:extLst>
                </a:gridCol>
                <a:gridCol w="1655762">
                  <a:extLst>
                    <a:ext uri="{9D8B030D-6E8A-4147-A177-3AD203B41FA5}">
                      <a16:colId xmlns:a16="http://schemas.microsoft.com/office/drawing/2014/main" val="20001"/>
                    </a:ext>
                  </a:extLst>
                </a:gridCol>
              </a:tblGrid>
              <a:tr h="576263">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Birinci işverenden alınan ücret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rPr>
                        <a:t>100.000 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76263">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İkinci işverenden alınan ücret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rPr>
                        <a:t>28.000 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576263">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Üçüncü işverenden alınan ücret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rPr>
                        <a:t>12.000 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27911127"/>
      </p:ext>
    </p:extLst>
  </p:cSld>
  <p:clrMapOvr>
    <a:masterClrMapping/>
  </p:clrMapOvr>
  <p:transition>
    <p:cover di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91FB2B6-ABB6-44A6-A3A2-1A32C22F4324}" type="slidenum">
              <a:rPr lang="tr-TR" altLang="tr-TR" sz="1200" smtClean="0"/>
              <a:pPr/>
              <a:t>82</a:t>
            </a:fld>
            <a:endParaRPr lang="tr-TR" altLang="tr-TR" sz="1200"/>
          </a:p>
        </p:txBody>
      </p:sp>
      <p:grpSp>
        <p:nvGrpSpPr>
          <p:cNvPr id="51203" name="Group 6"/>
          <p:cNvGrpSpPr>
            <a:grpSpLocks/>
          </p:cNvGrpSpPr>
          <p:nvPr/>
        </p:nvGrpSpPr>
        <p:grpSpPr bwMode="auto">
          <a:xfrm>
            <a:off x="1219200" y="1295400"/>
            <a:ext cx="7086600" cy="4276725"/>
            <a:chOff x="-3" y="-3"/>
            <a:chExt cx="2995" cy="2694"/>
          </a:xfrm>
        </p:grpSpPr>
        <p:grpSp>
          <p:nvGrpSpPr>
            <p:cNvPr id="51220" name="Group 7"/>
            <p:cNvGrpSpPr>
              <a:grpSpLocks/>
            </p:cNvGrpSpPr>
            <p:nvPr/>
          </p:nvGrpSpPr>
          <p:grpSpPr bwMode="auto">
            <a:xfrm>
              <a:off x="0" y="0"/>
              <a:ext cx="2989" cy="2688"/>
              <a:chOff x="0" y="0"/>
              <a:chExt cx="2989" cy="2688"/>
            </a:xfrm>
          </p:grpSpPr>
          <p:grpSp>
            <p:nvGrpSpPr>
              <p:cNvPr id="51222" name="Group 8"/>
              <p:cNvGrpSpPr>
                <a:grpSpLocks/>
              </p:cNvGrpSpPr>
              <p:nvPr/>
            </p:nvGrpSpPr>
            <p:grpSpPr bwMode="auto">
              <a:xfrm>
                <a:off x="0" y="0"/>
                <a:ext cx="2989" cy="384"/>
                <a:chOff x="0" y="0"/>
                <a:chExt cx="2989" cy="384"/>
              </a:xfrm>
            </p:grpSpPr>
            <p:sp>
              <p:nvSpPr>
                <p:cNvPr id="51241" name="Rectangle 9"/>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endParaRPr lang="en-US" altLang="tr-TR" sz="2000" b="0"/>
                </a:p>
              </p:txBody>
            </p:sp>
            <p:sp>
              <p:nvSpPr>
                <p:cNvPr id="51242" name="Rectangle 10"/>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51223" name="Group 11"/>
              <p:cNvGrpSpPr>
                <a:grpSpLocks/>
              </p:cNvGrpSpPr>
              <p:nvPr/>
            </p:nvGrpSpPr>
            <p:grpSpPr bwMode="auto">
              <a:xfrm>
                <a:off x="0" y="384"/>
                <a:ext cx="2989" cy="384"/>
                <a:chOff x="0" y="384"/>
                <a:chExt cx="2989" cy="384"/>
              </a:xfrm>
            </p:grpSpPr>
            <p:sp>
              <p:nvSpPr>
                <p:cNvPr id="51239" name="Rectangle 12"/>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51240" name="Rectangle 13"/>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51224" name="Group 14"/>
              <p:cNvGrpSpPr>
                <a:grpSpLocks/>
              </p:cNvGrpSpPr>
              <p:nvPr/>
            </p:nvGrpSpPr>
            <p:grpSpPr bwMode="auto">
              <a:xfrm>
                <a:off x="0" y="768"/>
                <a:ext cx="2989" cy="384"/>
                <a:chOff x="0" y="768"/>
                <a:chExt cx="2989" cy="384"/>
              </a:xfrm>
            </p:grpSpPr>
            <p:sp>
              <p:nvSpPr>
                <p:cNvPr id="51237" name="Rectangle 15"/>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a:endParaRPr lang="en-US" altLang="tr-TR" sz="1600" b="0"/>
                </a:p>
              </p:txBody>
            </p:sp>
            <p:sp>
              <p:nvSpPr>
                <p:cNvPr id="51238" name="Rectangle 16"/>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51225" name="Group 17"/>
              <p:cNvGrpSpPr>
                <a:grpSpLocks/>
              </p:cNvGrpSpPr>
              <p:nvPr/>
            </p:nvGrpSpPr>
            <p:grpSpPr bwMode="auto">
              <a:xfrm>
                <a:off x="0" y="1152"/>
                <a:ext cx="2989" cy="384"/>
                <a:chOff x="0" y="1152"/>
                <a:chExt cx="2989" cy="384"/>
              </a:xfrm>
            </p:grpSpPr>
            <p:sp>
              <p:nvSpPr>
                <p:cNvPr id="51235" name="Rectangle 18"/>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1600" b="0"/>
                </a:p>
              </p:txBody>
            </p:sp>
            <p:sp>
              <p:nvSpPr>
                <p:cNvPr id="51236" name="Rectangle 19"/>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51226" name="Group 20"/>
              <p:cNvGrpSpPr>
                <a:grpSpLocks/>
              </p:cNvGrpSpPr>
              <p:nvPr/>
            </p:nvGrpSpPr>
            <p:grpSpPr bwMode="auto">
              <a:xfrm>
                <a:off x="0" y="1536"/>
                <a:ext cx="2989" cy="384"/>
                <a:chOff x="0" y="1536"/>
                <a:chExt cx="2989" cy="384"/>
              </a:xfrm>
            </p:grpSpPr>
            <p:sp>
              <p:nvSpPr>
                <p:cNvPr id="51233" name="Rectangle 21"/>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eaLnBrk="1" hangingPunct="1"/>
                  <a:r>
                    <a:rPr lang="tr-TR" altLang="tr-TR" sz="1600"/>
                    <a:t>	</a:t>
                  </a:r>
                  <a:endParaRPr lang="tr-TR" altLang="tr-TR" sz="1600" b="0"/>
                </a:p>
              </p:txBody>
            </p:sp>
            <p:sp>
              <p:nvSpPr>
                <p:cNvPr id="51234" name="Rectangle 22"/>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51227" name="Group 23"/>
              <p:cNvGrpSpPr>
                <a:grpSpLocks/>
              </p:cNvGrpSpPr>
              <p:nvPr/>
            </p:nvGrpSpPr>
            <p:grpSpPr bwMode="auto">
              <a:xfrm>
                <a:off x="0" y="1920"/>
                <a:ext cx="2989" cy="384"/>
                <a:chOff x="0" y="1920"/>
                <a:chExt cx="2989" cy="384"/>
              </a:xfrm>
            </p:grpSpPr>
            <p:sp>
              <p:nvSpPr>
                <p:cNvPr id="51231" name="Rectangle 24"/>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2400" b="0"/>
                </a:p>
              </p:txBody>
            </p:sp>
            <p:sp>
              <p:nvSpPr>
                <p:cNvPr id="51232" name="Rectangle 25"/>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51228" name="Group 26"/>
              <p:cNvGrpSpPr>
                <a:grpSpLocks/>
              </p:cNvGrpSpPr>
              <p:nvPr/>
            </p:nvGrpSpPr>
            <p:grpSpPr bwMode="auto">
              <a:xfrm>
                <a:off x="0" y="2304"/>
                <a:ext cx="2989" cy="384"/>
                <a:chOff x="0" y="2304"/>
                <a:chExt cx="2989" cy="384"/>
              </a:xfrm>
            </p:grpSpPr>
            <p:sp>
              <p:nvSpPr>
                <p:cNvPr id="51229" name="Rectangle 27"/>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a:endParaRPr lang="tr-TR" altLang="tr-TR" sz="1600" b="0"/>
                </a:p>
              </p:txBody>
            </p:sp>
            <p:sp>
              <p:nvSpPr>
                <p:cNvPr id="51230" name="Rectangle 28"/>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51221" name="Rectangle 29"/>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51204"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51205" name="Rectangle 32"/>
          <p:cNvSpPr>
            <a:spLocks noChangeArrowheads="1"/>
          </p:cNvSpPr>
          <p:nvPr/>
        </p:nvSpPr>
        <p:spPr bwMode="auto">
          <a:xfrm>
            <a:off x="179388" y="549275"/>
            <a:ext cx="88566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ts val="2600"/>
              </a:lnSpc>
            </a:pPr>
            <a:r>
              <a:rPr lang="tr-TR" altLang="tr-TR" sz="1600" u="sng">
                <a:solidFill>
                  <a:srgbClr val="CC3300"/>
                </a:solidFill>
                <a:cs typeface="Arial" panose="020B0604020202020204" pitchFamily="34" charset="0"/>
              </a:rPr>
              <a:t>ÖRNEK 2:</a:t>
            </a:r>
            <a:r>
              <a:rPr lang="tr-TR" altLang="tr-TR" sz="1600">
                <a:solidFill>
                  <a:srgbClr val="CC3300"/>
                </a:solidFill>
                <a:cs typeface="Arial" panose="020B0604020202020204" pitchFamily="34" charset="0"/>
              </a:rPr>
              <a:t>  </a:t>
            </a:r>
            <a:r>
              <a:rPr lang="tr-TR" altLang="tr-TR" sz="1600">
                <a:solidFill>
                  <a:srgbClr val="000000"/>
                </a:solidFill>
                <a:cs typeface="Arial" panose="020B0604020202020204" pitchFamily="34" charset="0"/>
              </a:rPr>
              <a:t>Gerçek usulde ticari kazanç sahibi Berna hanımın ticari kazancının yanında tamamı kesinti yoluyla vergilendirilmiş iki işverenden ücret geliri de bulunmaktadır. </a:t>
            </a:r>
          </a:p>
          <a:p>
            <a:pPr algn="just" eaLnBrk="1" hangingPunct="1"/>
            <a:endParaRPr lang="tr-TR" altLang="tr-TR">
              <a:solidFill>
                <a:srgbClr val="000000"/>
              </a:solidFill>
              <a:cs typeface="Arial" panose="020B0604020202020204" pitchFamily="34" charset="0"/>
            </a:endParaRPr>
          </a:p>
          <a:p>
            <a:pPr algn="just" eaLnBrk="1" hangingPunct="1"/>
            <a:endParaRPr lang="tr-TR" altLang="tr-TR">
              <a:solidFill>
                <a:srgbClr val="000000"/>
              </a:solidFill>
              <a:cs typeface="Arial" panose="020B0604020202020204" pitchFamily="34" charset="0"/>
            </a:endParaRPr>
          </a:p>
          <a:p>
            <a:pPr algn="just" eaLnBrk="1" hangingPunct="1"/>
            <a:endParaRPr lang="tr-TR" altLang="tr-TR">
              <a:solidFill>
                <a:srgbClr val="000000"/>
              </a:solidFill>
              <a:cs typeface="Arial" panose="020B0604020202020204" pitchFamily="34" charset="0"/>
            </a:endParaRPr>
          </a:p>
          <a:p>
            <a:pPr algn="just" eaLnBrk="1" hangingPunct="1"/>
            <a:endParaRPr lang="tr-TR" altLang="tr-TR">
              <a:solidFill>
                <a:srgbClr val="000000"/>
              </a:solidFill>
              <a:cs typeface="Arial" panose="020B0604020202020204" pitchFamily="34" charset="0"/>
            </a:endParaRPr>
          </a:p>
          <a:p>
            <a:pPr algn="just" eaLnBrk="1" hangingPunct="1"/>
            <a:endParaRPr lang="tr-TR" altLang="tr-TR">
              <a:solidFill>
                <a:srgbClr val="000000"/>
              </a:solidFill>
              <a:cs typeface="Arial" panose="020B0604020202020204" pitchFamily="34" charset="0"/>
            </a:endParaRPr>
          </a:p>
          <a:p>
            <a:pPr algn="just" eaLnBrk="1" hangingPunct="1"/>
            <a:endParaRPr lang="tr-TR" altLang="tr-TR">
              <a:solidFill>
                <a:srgbClr val="000000"/>
              </a:solidFill>
              <a:cs typeface="Arial" panose="020B0604020202020204" pitchFamily="34" charset="0"/>
            </a:endParaRPr>
          </a:p>
          <a:p>
            <a:pPr algn="just" eaLnBrk="1" hangingPunct="1"/>
            <a:endParaRPr lang="tr-TR" altLang="tr-TR">
              <a:solidFill>
                <a:srgbClr val="000000"/>
              </a:solidFill>
              <a:cs typeface="Arial" panose="020B0604020202020204" pitchFamily="34" charset="0"/>
            </a:endParaRPr>
          </a:p>
          <a:p>
            <a:pPr algn="just" eaLnBrk="1" hangingPunct="1">
              <a:lnSpc>
                <a:spcPts val="2600"/>
              </a:lnSpc>
            </a:pPr>
            <a:r>
              <a:rPr lang="tr-TR" altLang="tr-TR" sz="1600">
                <a:solidFill>
                  <a:srgbClr val="000000"/>
                </a:solidFill>
                <a:cs typeface="Arial" panose="020B0604020202020204" pitchFamily="34" charset="0"/>
              </a:rPr>
              <a:t>Mükellef elde etmiş olduğu ticari kazancı nedeniyle mutlaka beyanname verecektir. </a:t>
            </a:r>
          </a:p>
          <a:p>
            <a:pPr algn="just" eaLnBrk="1" hangingPunct="1">
              <a:lnSpc>
                <a:spcPts val="2600"/>
              </a:lnSpc>
            </a:pPr>
            <a:endParaRPr lang="tr-TR" altLang="tr-TR" sz="1600">
              <a:solidFill>
                <a:srgbClr val="000000"/>
              </a:solidFill>
              <a:cs typeface="Arial" panose="020B0604020202020204" pitchFamily="34" charset="0"/>
            </a:endParaRPr>
          </a:p>
          <a:p>
            <a:pPr algn="just" eaLnBrk="1" hangingPunct="1">
              <a:lnSpc>
                <a:spcPts val="2600"/>
              </a:lnSpc>
            </a:pPr>
            <a:r>
              <a:rPr lang="tr-TR" altLang="tr-TR" sz="1600">
                <a:solidFill>
                  <a:srgbClr val="000000"/>
                </a:solidFill>
                <a:cs typeface="Arial" panose="020B0604020202020204" pitchFamily="34" charset="0"/>
              </a:rPr>
              <a:t>Birinci işverenden alınan hariç, ikinci işverenden alınan ücret geliri ise 34.000 TL’lik beyan sınırını aşmadığından </a:t>
            </a:r>
            <a:r>
              <a:rPr lang="tr-TR" altLang="tr-TR" sz="1600">
                <a:solidFill>
                  <a:srgbClr val="FF0000"/>
                </a:solidFill>
                <a:cs typeface="Arial" panose="020B0604020202020204" pitchFamily="34" charset="0"/>
              </a:rPr>
              <a:t>ücret gelirleri beyannameye dahil edilmeyecektir</a:t>
            </a:r>
            <a:r>
              <a:rPr lang="tr-TR" altLang="tr-TR" sz="1600">
                <a:solidFill>
                  <a:srgbClr val="000000"/>
                </a:solidFill>
                <a:cs typeface="Arial" panose="020B0604020202020204" pitchFamily="34" charset="0"/>
              </a:rPr>
              <a:t>.</a:t>
            </a:r>
            <a:r>
              <a:rPr lang="tr-TR" altLang="tr-TR" sz="1600" b="0">
                <a:cs typeface="Arial" panose="020B0604020202020204" pitchFamily="34" charset="0"/>
              </a:rPr>
              <a:t> </a:t>
            </a:r>
          </a:p>
          <a:p>
            <a:pPr algn="just" eaLnBrk="1" hangingPunct="1">
              <a:spcBef>
                <a:spcPct val="50000"/>
              </a:spcBef>
            </a:pPr>
            <a:endParaRPr lang="tr-TR" altLang="tr-TR" sz="1600" b="0">
              <a:latin typeface="Times New Roman" panose="02020603050405020304" pitchFamily="18" charset="0"/>
              <a:cs typeface="Arial" panose="020B0604020202020204" pitchFamily="34" charset="0"/>
            </a:endParaRPr>
          </a:p>
        </p:txBody>
      </p:sp>
      <p:graphicFrame>
        <p:nvGraphicFramePr>
          <p:cNvPr id="2" name="Tablo 1">
            <a:extLst/>
          </p:cNvPr>
          <p:cNvGraphicFramePr>
            <a:graphicFrameLocks noGrp="1"/>
          </p:cNvGraphicFramePr>
          <p:nvPr/>
        </p:nvGraphicFramePr>
        <p:xfrm>
          <a:off x="323850" y="1604963"/>
          <a:ext cx="7343775" cy="1379538"/>
        </p:xfrm>
        <a:graphic>
          <a:graphicData uri="http://schemas.openxmlformats.org/drawingml/2006/table">
            <a:tbl>
              <a:tblPr/>
              <a:tblGrid>
                <a:gridCol w="5638800">
                  <a:extLst>
                    <a:ext uri="{9D8B030D-6E8A-4147-A177-3AD203B41FA5}">
                      <a16:colId xmlns:a16="http://schemas.microsoft.com/office/drawing/2014/main" val="20000"/>
                    </a:ext>
                  </a:extLst>
                </a:gridCol>
                <a:gridCol w="1704975">
                  <a:extLst>
                    <a:ext uri="{9D8B030D-6E8A-4147-A177-3AD203B41FA5}">
                      <a16:colId xmlns:a16="http://schemas.microsoft.com/office/drawing/2014/main" val="20001"/>
                    </a:ext>
                  </a:extLst>
                </a:gridCol>
              </a:tblGrid>
              <a:tr h="4175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ts val="1500"/>
                        </a:lnSpc>
                        <a:spcBef>
                          <a:spcPct val="0"/>
                        </a:spcBef>
                        <a:spcAft>
                          <a:spcPct val="0"/>
                        </a:spcAft>
                        <a:buClrTx/>
                        <a:buSzTx/>
                        <a:buFontTx/>
                        <a:buNone/>
                        <a:tabLst/>
                      </a:pPr>
                      <a:endParaRPr kumimoji="0" lang="tr-TR" altLang="tr-TR" sz="16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endParaRPr>
                    </a:p>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Ticari kazanç</a:t>
                      </a:r>
                    </a:p>
                  </a:txBody>
                  <a:tcPr marL="9525" marR="95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endPar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endParaRPr>
                    </a:p>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150.000 TL </a:t>
                      </a:r>
                    </a:p>
                  </a:txBody>
                  <a:tcPr marL="9525" marR="95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CF3"/>
                    </a:solidFill>
                  </a:tcPr>
                </a:tc>
                <a:extLst>
                  <a:ext uri="{0D108BD9-81ED-4DB2-BD59-A6C34878D82A}">
                    <a16:rowId xmlns:a16="http://schemas.microsoft.com/office/drawing/2014/main" val="10000"/>
                  </a:ext>
                </a:extLst>
              </a:tr>
              <a:tr h="4476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ts val="1500"/>
                        </a:lnSpc>
                        <a:spcBef>
                          <a:spcPct val="0"/>
                        </a:spcBef>
                        <a:spcAft>
                          <a:spcPct val="0"/>
                        </a:spcAft>
                        <a:buClrTx/>
                        <a:buSzTx/>
                        <a:buFontTx/>
                        <a:buNone/>
                        <a:tabLst/>
                      </a:pPr>
                      <a:endPar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endParaRPr>
                    </a:p>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Birinci işverenden alınan ücret</a:t>
                      </a:r>
                    </a:p>
                  </a:txBody>
                  <a:tcPr marL="9525" marR="95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  </a:t>
                      </a:r>
                    </a:p>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75.000 TL</a:t>
                      </a:r>
                    </a:p>
                  </a:txBody>
                  <a:tcPr marL="9525" marR="95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CF3"/>
                    </a:solidFill>
                  </a:tcPr>
                </a:tc>
                <a:extLst>
                  <a:ext uri="{0D108BD9-81ED-4DB2-BD59-A6C34878D82A}">
                    <a16:rowId xmlns:a16="http://schemas.microsoft.com/office/drawing/2014/main" val="10001"/>
                  </a:ext>
                </a:extLst>
              </a:tr>
              <a:tr h="514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ts val="1500"/>
                        </a:lnSpc>
                        <a:spcBef>
                          <a:spcPct val="0"/>
                        </a:spcBef>
                        <a:spcAft>
                          <a:spcPct val="0"/>
                        </a:spcAft>
                        <a:buClrTx/>
                        <a:buSzTx/>
                        <a:buFontTx/>
                        <a:buNone/>
                        <a:tabLst/>
                      </a:pPr>
                      <a:endPar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endParaRPr>
                    </a:p>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İkinci işverenden alınan ücret </a:t>
                      </a:r>
                    </a:p>
                  </a:txBody>
                  <a:tcPr marL="9525" marR="95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 </a:t>
                      </a:r>
                    </a:p>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rPr>
                        <a:t> 24.000 TL</a:t>
                      </a:r>
                    </a:p>
                  </a:txBody>
                  <a:tcPr marL="9525" marR="95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CF3"/>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80056111"/>
      </p:ext>
    </p:extLst>
  </p:cSld>
  <p:clrMapOvr>
    <a:masterClrMapping/>
  </p:clrMapOvr>
  <p:transition>
    <p:cover di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Numarası Yer Tutucusu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7881EF1-446E-426D-AF25-132C7EC10B71}" type="slidenum">
              <a:rPr lang="tr-TR" altLang="tr-TR" sz="1200" smtClean="0">
                <a:solidFill>
                  <a:srgbClr val="898989"/>
                </a:solidFill>
              </a:rPr>
              <a:pPr/>
              <a:t>83</a:t>
            </a:fld>
            <a:endParaRPr lang="tr-TR" altLang="tr-TR" sz="1200">
              <a:solidFill>
                <a:srgbClr val="898989"/>
              </a:solidFill>
            </a:endParaRPr>
          </a:p>
        </p:txBody>
      </p:sp>
      <p:sp>
        <p:nvSpPr>
          <p:cNvPr id="53251" name="Dikdörtgen 2"/>
          <p:cNvSpPr>
            <a:spLocks noChangeArrowheads="1"/>
          </p:cNvSpPr>
          <p:nvPr/>
        </p:nvSpPr>
        <p:spPr bwMode="auto">
          <a:xfrm>
            <a:off x="107950" y="550863"/>
            <a:ext cx="8928100"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400"/>
              </a:lnSpc>
              <a:spcAft>
                <a:spcPts val="1200"/>
              </a:spcAft>
            </a:pP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MAHKEME KARARINA İSTİNADEN YAPILAN KIDEM TAZMİNATI, İHBAR TAZMİNATI, FAZLA ÇALIŞMA VE GENEL TATİL ÖDEMELERİNDE GELİR VERGİSİ KESİNTİSİ</a:t>
            </a:r>
          </a:p>
          <a:p>
            <a:pPr algn="just">
              <a:lnSpc>
                <a:spcPts val="2400"/>
              </a:lnSpc>
              <a:spcAft>
                <a:spcPts val="1200"/>
              </a:spcAft>
            </a:pPr>
            <a:r>
              <a:rPr lang="tr-TR" altLang="tr-TR" sz="1600">
                <a:latin typeface="Arial TUR" panose="020B0604020202020204" pitchFamily="34" charset="0"/>
                <a:ea typeface="Arial TUR" panose="020B0604020202020204" pitchFamily="34" charset="0"/>
                <a:cs typeface="Arial TUR" panose="020B0604020202020204" pitchFamily="34" charset="0"/>
              </a:rPr>
              <a:t>Mahkeme kararına istinaden işten ayrılan personele yapılan kıdem tazminatı, ihbar tazminatı, fazla çalışma ve genel tatil ödemelerinden,</a:t>
            </a:r>
          </a:p>
          <a:p>
            <a:pPr algn="just">
              <a:lnSpc>
                <a:spcPts val="2400"/>
              </a:lnSpc>
              <a:spcAft>
                <a:spcPts val="1200"/>
              </a:spcAft>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1475 sayılı Kanuna göre yapılan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kıdem tazminatı</a:t>
            </a:r>
            <a:r>
              <a:rPr lang="tr-TR" altLang="tr-TR" sz="1600">
                <a:latin typeface="Arial TUR" panose="020B0604020202020204" pitchFamily="34" charset="0"/>
                <a:ea typeface="Arial TUR" panose="020B0604020202020204" pitchFamily="34" charset="0"/>
                <a:cs typeface="Arial TUR" panose="020B0604020202020204" pitchFamily="34" charset="0"/>
              </a:rPr>
              <a:t> ödemesinin, Gelir Vergisi Kanunu’nun 25 inci maddesinin birinci fıkrasının (7) numaralı bendi uyarınca gelir vergisinden istisna edilmesi,</a:t>
            </a:r>
          </a:p>
          <a:p>
            <a:pPr algn="just">
              <a:lnSpc>
                <a:spcPts val="2400"/>
              </a:lnSpc>
              <a:spcAft>
                <a:spcPts val="1200"/>
              </a:spcAft>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Gelir Vergisi Kanunu’nun 61 inci maddesi gereğince ücret olarak kabul edilen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ihbar tazminatı, fazla çalışma ve genel tatil ödemelerinin </a:t>
            </a:r>
            <a:r>
              <a:rPr lang="tr-TR" altLang="tr-TR" sz="1600">
                <a:latin typeface="Arial TUR" panose="020B0604020202020204" pitchFamily="34" charset="0"/>
                <a:ea typeface="Arial TUR" panose="020B0604020202020204" pitchFamily="34" charset="0"/>
                <a:cs typeface="Arial TUR" panose="020B0604020202020204" pitchFamily="34" charset="0"/>
              </a:rPr>
              <a:t>ise nakden veya hesaben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ödemenin yapıldığı dönemin ücreti</a:t>
            </a:r>
            <a:r>
              <a:rPr lang="tr-TR" altLang="tr-TR" sz="1600">
                <a:latin typeface="Arial TUR" panose="020B0604020202020204" pitchFamily="34" charset="0"/>
                <a:ea typeface="Arial TUR" panose="020B0604020202020204" pitchFamily="34" charset="0"/>
                <a:cs typeface="Arial TUR" panose="020B0604020202020204" pitchFamily="34" charset="0"/>
              </a:rPr>
              <a:t> olarak değerlendirilmesi ve bu ödemelerden gelir vergisi kesintisi yapılması, </a:t>
            </a:r>
          </a:p>
          <a:p>
            <a:pPr algn="just">
              <a:lnSpc>
                <a:spcPts val="2400"/>
              </a:lnSpc>
              <a:spcAft>
                <a:spcPts val="1200"/>
              </a:spcAft>
              <a:buClr>
                <a:srgbClr val="FF0000"/>
              </a:buClr>
              <a:buFont typeface="Arial" panose="020B0604020202020204" pitchFamily="34" charset="0"/>
              <a:buNone/>
            </a:pPr>
            <a:r>
              <a:rPr lang="tr-TR" altLang="tr-TR" sz="1600">
                <a:latin typeface="Arial TUR" panose="020B0604020202020204" pitchFamily="34" charset="0"/>
                <a:ea typeface="Arial TUR" panose="020B0604020202020204" pitchFamily="34" charset="0"/>
                <a:cs typeface="Arial TUR" panose="020B0604020202020204" pitchFamily="34" charset="0"/>
              </a:rPr>
              <a:t> gerekmektedir. </a:t>
            </a:r>
          </a:p>
          <a:p>
            <a:pPr algn="just">
              <a:lnSpc>
                <a:spcPts val="2400"/>
              </a:lnSpc>
              <a:spcAft>
                <a:spcPts val="1200"/>
              </a:spcAft>
            </a:pPr>
            <a:endParaRPr lang="tr-TR" altLang="tr-TR" sz="1600">
              <a:latin typeface="Arial TUR" panose="020B0604020202020204" pitchFamily="34" charset="0"/>
              <a:ea typeface="Arial TUR" panose="020B0604020202020204" pitchFamily="34" charset="0"/>
              <a:cs typeface="Arial TUR" panose="020B0604020202020204" pitchFamily="34" charset="0"/>
            </a:endParaRPr>
          </a:p>
          <a:p>
            <a:pPr algn="just">
              <a:lnSpc>
                <a:spcPts val="2400"/>
              </a:lnSpc>
              <a:spcAft>
                <a:spcPts val="1200"/>
              </a:spcAft>
            </a:pPr>
            <a:endParaRPr lang="tr-TR" altLang="tr-TR" sz="1600">
              <a:latin typeface="Arial TUR" panose="020B0604020202020204" pitchFamily="34" charset="0"/>
              <a:ea typeface="Arial TUR" panose="020B0604020202020204" pitchFamily="34" charset="0"/>
              <a:cs typeface="Arial TUR" panose="020B0604020202020204" pitchFamily="34" charset="0"/>
            </a:endParaRPr>
          </a:p>
          <a:p>
            <a:pPr algn="just">
              <a:lnSpc>
                <a:spcPts val="2400"/>
              </a:lnSpc>
              <a:spcAft>
                <a:spcPts val="1200"/>
              </a:spcAft>
            </a:pPr>
            <a:endParaRPr lang="tr-TR" altLang="tr-TR" sz="1600">
              <a:latin typeface="Arial TUR" panose="020B0604020202020204" pitchFamily="34" charset="0"/>
              <a:ea typeface="Arial TUR" panose="020B0604020202020204" pitchFamily="34" charset="0"/>
              <a:cs typeface="Arial TUR" panose="020B0604020202020204" pitchFamily="34" charset="0"/>
            </a:endParaRPr>
          </a:p>
          <a:p>
            <a:pPr algn="just">
              <a:lnSpc>
                <a:spcPts val="2400"/>
              </a:lnSpc>
              <a:spcAft>
                <a:spcPts val="1200"/>
              </a:spcAft>
            </a:pPr>
            <a:r>
              <a:rPr lang="tr-TR" altLang="tr-TR" sz="1400">
                <a:solidFill>
                  <a:srgbClr val="FF0000"/>
                </a:solidFill>
                <a:latin typeface="Arial TUR" panose="020B0604020202020204" pitchFamily="34" charset="0"/>
                <a:ea typeface="Arial TUR" panose="020B0604020202020204" pitchFamily="34" charset="0"/>
                <a:cs typeface="Arial TUR" panose="020B0604020202020204" pitchFamily="34" charset="0"/>
              </a:rPr>
              <a:t>Kayseri V.D. Başkanlığı'nın 24.12.2018 tarih ve 50426076-120[25-2017/20-661]-105621sayılı özelgesi.</a:t>
            </a:r>
            <a:endParaRPr lang="tr-TR" altLang="tr-TR" sz="1000">
              <a:latin typeface="Times New Roman" panose="02020603050405020304" pitchFamily="18" charset="0"/>
              <a:cs typeface="Times New Roman" panose="02020603050405020304" pitchFamily="18" charset="0"/>
            </a:endParaRPr>
          </a:p>
        </p:txBody>
      </p:sp>
      <p:sp>
        <p:nvSpPr>
          <p:cNvPr id="53252" name="Rectangle 2"/>
          <p:cNvSpPr>
            <a:spLocks noChangeArrowheads="1"/>
          </p:cNvSpPr>
          <p:nvPr/>
        </p:nvSpPr>
        <p:spPr bwMode="auto">
          <a:xfrm>
            <a:off x="107950" y="6310313"/>
            <a:ext cx="3017838" cy="9525"/>
          </a:xfrm>
          <a:prstGeom prst="rect">
            <a:avLst/>
          </a:prstGeom>
          <a:solidFill>
            <a:srgbClr val="000000"/>
          </a:solidFill>
          <a:ln w="9525" algn="ctr">
            <a:solidFill>
              <a:schemeClr val="tx1"/>
            </a:solidFill>
            <a:miter lim="800000"/>
            <a:headEnd/>
            <a:tailEnd/>
          </a:ln>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spTree>
    <p:extLst>
      <p:ext uri="{BB962C8B-B14F-4D97-AF65-F5344CB8AC3E}">
        <p14:creationId xmlns:p14="http://schemas.microsoft.com/office/powerpoint/2010/main" val="25634068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yt Numarası Yer Tutucusu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94B889A-0F29-4343-86EE-46BFC8321201}" type="slidenum">
              <a:rPr lang="tr-TR" altLang="tr-TR" sz="1200" smtClean="0">
                <a:solidFill>
                  <a:srgbClr val="898989"/>
                </a:solidFill>
              </a:rPr>
              <a:pPr/>
              <a:t>84</a:t>
            </a:fld>
            <a:endParaRPr lang="tr-TR" altLang="tr-TR" sz="1200">
              <a:solidFill>
                <a:srgbClr val="898989"/>
              </a:solidFill>
            </a:endParaRPr>
          </a:p>
        </p:txBody>
      </p:sp>
      <p:sp>
        <p:nvSpPr>
          <p:cNvPr id="54275" name="Dikdörtgen 2"/>
          <p:cNvSpPr>
            <a:spLocks noChangeArrowheads="1"/>
          </p:cNvSpPr>
          <p:nvPr/>
        </p:nvSpPr>
        <p:spPr bwMode="auto">
          <a:xfrm>
            <a:off x="0" y="404813"/>
            <a:ext cx="9144000"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400"/>
              </a:lnSpc>
              <a:spcAft>
                <a:spcPts val="600"/>
              </a:spcAft>
            </a:pP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İŞVERENLERCE, KADIN HİZMET ERBABINA KREŞ VE GÜNDÜZ BAKIMEVİ HİZMETİ VERİLMEK SURETİYLE SAĞLANAN MENFAATLER İSTİSNA KAPSAMINA ALINDI</a:t>
            </a:r>
          </a:p>
          <a:p>
            <a:pPr algn="just">
              <a:lnSpc>
                <a:spcPts val="2300"/>
              </a:lnSpc>
              <a:spcAft>
                <a:spcPts val="1200"/>
              </a:spcAft>
            </a:pPr>
            <a:r>
              <a:rPr lang="tr-TR" altLang="tr-TR" sz="1600">
                <a:latin typeface="Arial TUR" panose="020B0604020202020204" pitchFamily="34" charset="0"/>
                <a:ea typeface="Arial TUR" panose="020B0604020202020204" pitchFamily="34" charset="0"/>
                <a:cs typeface="Arial TUR" panose="020B0604020202020204" pitchFamily="34" charset="0"/>
              </a:rPr>
              <a:t>6331 sayılı İş Sağlığı ve Güvenliği Kanununa ilişkin "Gebe veya Emziren Kadınların Çalıştırılma Şartlarıyla Emzirme Odaları ve Çocuk Bakım Yurtlarına Dair Yönetmeliğin" 13 üncü maddesinde; yaşları ve medeni halleri ne olursa olsun,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150'den çok kadın işçi çalıştıran işyerlerinde, 0-6 yaşındaki çocukların bırakılması, bakılması ve emziren çalışanların çocuklarını emzirmeleri için işveren tarafından, çalışma yerlerinden ayrı ve işyerine yakın bir yurdun kurulmasının zorunlu olduğu,</a:t>
            </a:r>
            <a:r>
              <a:rPr lang="tr-TR" altLang="tr-TR" sz="1600">
                <a:latin typeface="Arial TUR" panose="020B0604020202020204" pitchFamily="34" charset="0"/>
                <a:ea typeface="Arial TUR" panose="020B0604020202020204" pitchFamily="34" charset="0"/>
                <a:cs typeface="Arial TUR" panose="020B0604020202020204" pitchFamily="34" charset="0"/>
              </a:rPr>
              <a:t> işverenlerin bu yükümlülüklerini yönetmelikte öngörülen nitelikleri taşıyan yurtlarla yapacakları anlaşmalarla da yerine getirebilecekleri belirtilmiştir.</a:t>
            </a:r>
          </a:p>
          <a:p>
            <a:pPr algn="just">
              <a:lnSpc>
                <a:spcPts val="2300"/>
              </a:lnSpc>
              <a:spcAft>
                <a:spcPts val="1200"/>
              </a:spcAft>
            </a:pPr>
            <a:r>
              <a:rPr lang="tr-TR" altLang="tr-TR" sz="1600">
                <a:latin typeface="Arial TUR" panose="020B0604020202020204" pitchFamily="34" charset="0"/>
                <a:ea typeface="Arial TUR" panose="020B0604020202020204" pitchFamily="34" charset="0"/>
                <a:cs typeface="Arial TUR" panose="020B0604020202020204" pitchFamily="34" charset="0"/>
              </a:rPr>
              <a:t>27.03.2018 tarihli ve 30373 (2.Mükerrer) sayılı Resmi Gazete’de yayımlanan 7103 sayılı Kanunun 4. Maddesiyle yapılan düzenleme ile GVK’nun ücretlerde istisnaları düzenleyen 23’üncü maddesinin birinci fıkrasına aşağıdaki bent eklenmiştir.</a:t>
            </a:r>
          </a:p>
          <a:p>
            <a:pPr algn="just">
              <a:lnSpc>
                <a:spcPts val="2300"/>
              </a:lnSpc>
              <a:spcAft>
                <a:spcPts val="1200"/>
              </a:spcAft>
            </a:pP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a:t>
            </a:r>
            <a:r>
              <a:rPr lang="tr-TR" altLang="tr-TR" sz="1600">
                <a:latin typeface="Arial TUR" panose="020B0604020202020204" pitchFamily="34" charset="0"/>
                <a:ea typeface="Arial TUR" panose="020B0604020202020204" pitchFamily="34" charset="0"/>
                <a:cs typeface="Arial TUR" panose="020B0604020202020204" pitchFamily="34" charset="0"/>
              </a:rPr>
              <a:t>16. İşverenlerce, kadın hizmet erbabına kreş ve gündüz bakımevi hizmeti verilmek suretiyle sağlanan menfaatler (İşverenlerce bu hizmetlerin verilmediği durumlarda, ödemenin doğrudan bu hizmetleri sağlayan gelir veya kurumlar vergisi mükelleflerine yapılması şartıyla, her bir çocuk için aylık,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asgarî ücretin aylık brüt tutarının %15’ini </a:t>
            </a:r>
            <a:r>
              <a:rPr lang="tr-TR" altLang="tr-TR" sz="1600">
                <a:latin typeface="Arial TUR" panose="020B0604020202020204" pitchFamily="34" charset="0"/>
                <a:ea typeface="Arial TUR" panose="020B0604020202020204" pitchFamily="34" charset="0"/>
                <a:cs typeface="Arial TUR" panose="020B0604020202020204" pitchFamily="34" charset="0"/>
              </a:rPr>
              <a:t>(</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2018/11674 sayılı BKK ile %50 - 1.279,20 TL</a:t>
            </a:r>
            <a:r>
              <a:rPr lang="tr-TR" altLang="tr-TR" sz="1600">
                <a:latin typeface="Arial TUR" panose="020B0604020202020204" pitchFamily="34" charset="0"/>
                <a:ea typeface="Arial TUR" panose="020B0604020202020204" pitchFamily="34" charset="0"/>
                <a:cs typeface="Arial TUR" panose="020B0604020202020204" pitchFamily="34" charset="0"/>
              </a:rPr>
              <a:t>) aşmamak üzere bu istisnadan yararlanılır. Kreş ve gündüz bakımevi hizmetini sağlayanlara yapılan ödemelerin belirlenen istisna tutarını aşan kısmı ile hizmet erbabına bu amaçla nakden yapılan ödemeler ve sağlanan menfaatler ücret olarak vergilendirilir.</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a:t>
            </a:r>
            <a:endParaRPr lang="tr-TR" altLang="tr-TR" sz="1600">
              <a:latin typeface="Arial TUR" panose="020B0604020202020204" pitchFamily="34" charset="0"/>
              <a:ea typeface="Arial TUR" panose="020B0604020202020204" pitchFamily="34" charset="0"/>
              <a:cs typeface="Arial TUR" panose="020B0604020202020204" pitchFamily="34" charset="0"/>
            </a:endParaRPr>
          </a:p>
        </p:txBody>
      </p:sp>
    </p:spTree>
    <p:extLst>
      <p:ext uri="{BB962C8B-B14F-4D97-AF65-F5344CB8AC3E}">
        <p14:creationId xmlns:p14="http://schemas.microsoft.com/office/powerpoint/2010/main" val="1313651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Numarası Yer Tutucusu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1A3FC00-65C2-44F5-9ED1-F8DFE48448A8}" type="slidenum">
              <a:rPr lang="tr-TR" altLang="tr-TR" sz="1200" smtClean="0">
                <a:solidFill>
                  <a:srgbClr val="898989"/>
                </a:solidFill>
              </a:rPr>
              <a:pPr/>
              <a:t>85</a:t>
            </a:fld>
            <a:endParaRPr lang="tr-TR" altLang="tr-TR" sz="1200">
              <a:solidFill>
                <a:srgbClr val="898989"/>
              </a:solidFill>
            </a:endParaRPr>
          </a:p>
        </p:txBody>
      </p:sp>
      <p:sp>
        <p:nvSpPr>
          <p:cNvPr id="55299" name="Dikdörtgen 2"/>
          <p:cNvSpPr>
            <a:spLocks noChangeArrowheads="1"/>
          </p:cNvSpPr>
          <p:nvPr/>
        </p:nvSpPr>
        <p:spPr bwMode="auto">
          <a:xfrm>
            <a:off x="55563" y="539750"/>
            <a:ext cx="90551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200"/>
              </a:lnSpc>
              <a:spcAft>
                <a:spcPts val="600"/>
              </a:spcAft>
            </a:pPr>
            <a:r>
              <a:rPr lang="tr-TR" altLang="tr-TR" sz="1600">
                <a:latin typeface="Arial TUR" panose="020B0604020202020204" pitchFamily="34" charset="0"/>
                <a:ea typeface="Arial TUR" panose="020B0604020202020204" pitchFamily="34" charset="0"/>
                <a:cs typeface="Arial TUR" panose="020B0604020202020204" pitchFamily="34" charset="0"/>
              </a:rPr>
              <a:t> Özet olarak GVK 23/16. maddesi kapsamında;</a:t>
            </a:r>
          </a:p>
          <a:p>
            <a:pPr algn="just">
              <a:lnSpc>
                <a:spcPts val="2200"/>
              </a:lnSpc>
              <a:spcAft>
                <a:spcPts val="600"/>
              </a:spcAft>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Kreş ve gündüz bakımevi hizmetinin kurum bünyesinde verilmesi halinde</a:t>
            </a:r>
            <a:r>
              <a:rPr lang="tr-TR" altLang="tr-TR" sz="1600">
                <a:latin typeface="Arial TUR" panose="020B0604020202020204" pitchFamily="34" charset="0"/>
                <a:ea typeface="Arial TUR" panose="020B0604020202020204" pitchFamily="34" charset="0"/>
                <a:cs typeface="Arial TUR" panose="020B0604020202020204" pitchFamily="34" charset="0"/>
              </a:rPr>
              <a:t>, kadın hizmet erbabına sağlanan bu menfaatlerin, </a:t>
            </a:r>
            <a:r>
              <a:rPr lang="tr-TR" altLang="tr-TR" sz="1600" u="sng">
                <a:latin typeface="Arial TUR" panose="020B0604020202020204" pitchFamily="34" charset="0"/>
                <a:ea typeface="Arial TUR" panose="020B0604020202020204" pitchFamily="34" charset="0"/>
                <a:cs typeface="Arial TUR" panose="020B0604020202020204" pitchFamily="34" charset="0"/>
              </a:rPr>
              <a:t>herhangi bir tutarla sınırlı olmaksızın tamamı </a:t>
            </a:r>
            <a:r>
              <a:rPr lang="tr-TR" altLang="tr-TR" sz="1600">
                <a:latin typeface="Arial TUR" panose="020B0604020202020204" pitchFamily="34" charset="0"/>
                <a:ea typeface="Arial TUR" panose="020B0604020202020204" pitchFamily="34" charset="0"/>
                <a:cs typeface="Arial TUR" panose="020B0604020202020204" pitchFamily="34" charset="0"/>
              </a:rPr>
              <a:t>gelir vergisinden istisna edilmiştir.</a:t>
            </a:r>
          </a:p>
          <a:p>
            <a:pPr algn="just">
              <a:lnSpc>
                <a:spcPts val="2200"/>
              </a:lnSpc>
              <a:spcAft>
                <a:spcPts val="600"/>
              </a:spcAft>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Kreş ve gündüz bakımevi hizmetinin kurumda verilmediği durumlarda</a:t>
            </a:r>
            <a:r>
              <a:rPr lang="tr-TR" altLang="tr-TR" sz="1600">
                <a:latin typeface="Arial TUR" panose="020B0604020202020204" pitchFamily="34" charset="0"/>
                <a:ea typeface="Arial TUR" panose="020B0604020202020204" pitchFamily="34" charset="0"/>
                <a:cs typeface="Arial TUR" panose="020B0604020202020204" pitchFamily="34" charset="0"/>
              </a:rPr>
              <a:t>, kadın hizmet erbabının hizmet aldığı gelir veya kurumlar vergisi mükelleflerince işletilen kreş ve gündüz bakım evlerine ödeme yapılmak suretiyle sağlanan menfaatin, </a:t>
            </a:r>
            <a:r>
              <a:rPr lang="tr-TR" altLang="tr-TR" sz="1600" u="sng">
                <a:latin typeface="Arial TUR" panose="020B0604020202020204" pitchFamily="34" charset="0"/>
                <a:ea typeface="Arial TUR" panose="020B0604020202020204" pitchFamily="34" charset="0"/>
                <a:cs typeface="Arial TUR" panose="020B0604020202020204" pitchFamily="34" charset="0"/>
              </a:rPr>
              <a:t>asgarî ücretin aylık brüt tutarının (2018/11674 sayılı BKK uyarınca) %50'sini aşmayan kısmının </a:t>
            </a:r>
            <a:r>
              <a:rPr lang="tr-TR" altLang="tr-TR" sz="1600">
                <a:latin typeface="Arial TUR" panose="020B0604020202020204" pitchFamily="34" charset="0"/>
                <a:ea typeface="Arial TUR" panose="020B0604020202020204" pitchFamily="34" charset="0"/>
                <a:cs typeface="Arial TUR" panose="020B0604020202020204" pitchFamily="34" charset="0"/>
              </a:rPr>
              <a:t>gelir vergisinden istisna edilmesi mümkün bulunmaktadır.</a:t>
            </a:r>
          </a:p>
          <a:p>
            <a:pPr algn="just">
              <a:lnSpc>
                <a:spcPts val="2200"/>
              </a:lnSpc>
              <a:spcAft>
                <a:spcPts val="600"/>
              </a:spcAft>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Ödemenin çalışanlara nakden yapılmadan kreş ve gündüz bakımevi hizmeti sağlayan gelir ve kurumlar vergisi mükelleflerine doğrudan yapılması gerekmekte olup, hizmet bedelinin belirlenen tutarı aşması halinde aşan kısım ücret olarak vergilendirilecektir.</a:t>
            </a:r>
          </a:p>
          <a:p>
            <a:pPr algn="just">
              <a:lnSpc>
                <a:spcPts val="2200"/>
              </a:lnSpc>
              <a:spcAft>
                <a:spcPts val="600"/>
              </a:spcAft>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Bir başka deyişle, kadın hizmet erbabına kreş ve gündüz bakımevi yardımı gibi adlar altında nakden yapılan ödemeler ve bu amaçla sağlanan diğer menfaatler istisna kapsamında değerlendirilmeyecektir. </a:t>
            </a:r>
          </a:p>
          <a:p>
            <a:pPr algn="just">
              <a:lnSpc>
                <a:spcPts val="2100"/>
              </a:lnSpc>
              <a:spcAft>
                <a:spcPts val="600"/>
              </a:spcAft>
            </a:pPr>
            <a:r>
              <a:rPr lang="tr-TR" altLang="tr-TR" sz="1400">
                <a:solidFill>
                  <a:srgbClr val="FF0000"/>
                </a:solidFill>
                <a:latin typeface="Arial TUR" panose="020B0604020202020204" pitchFamily="34" charset="0"/>
                <a:ea typeface="Arial TUR" panose="020B0604020202020204" pitchFamily="34" charset="0"/>
                <a:cs typeface="Arial TUR" panose="020B0604020202020204" pitchFamily="34" charset="0"/>
              </a:rPr>
              <a:t>B. Mükellefler VD Başkanlığı'nın 28.09.2018 tarih ve 64597866-120[23/16]-E.20705105621 sayılı özelgesi.</a:t>
            </a:r>
            <a:endParaRPr lang="tr-TR" altLang="tr-TR" sz="1200">
              <a:latin typeface="Times New Roman" panose="02020603050405020304" pitchFamily="18" charset="0"/>
              <a:cs typeface="Times New Roman" panose="02020603050405020304" pitchFamily="18" charset="0"/>
            </a:endParaRPr>
          </a:p>
        </p:txBody>
      </p:sp>
      <p:sp>
        <p:nvSpPr>
          <p:cNvPr id="55300" name="Rectangle 2"/>
          <p:cNvSpPr>
            <a:spLocks noChangeArrowheads="1"/>
          </p:cNvSpPr>
          <p:nvPr/>
        </p:nvSpPr>
        <p:spPr bwMode="auto">
          <a:xfrm>
            <a:off x="179388" y="6308725"/>
            <a:ext cx="3017837" cy="9525"/>
          </a:xfrm>
          <a:prstGeom prst="rect">
            <a:avLst/>
          </a:prstGeom>
          <a:solidFill>
            <a:srgbClr val="000000"/>
          </a:solidFill>
          <a:ln w="9525" algn="ctr">
            <a:solidFill>
              <a:schemeClr val="tx1"/>
            </a:solidFill>
            <a:miter lim="800000"/>
            <a:headEnd/>
            <a:tailEnd/>
          </a:ln>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spTree>
    <p:extLst>
      <p:ext uri="{BB962C8B-B14F-4D97-AF65-F5344CB8AC3E}">
        <p14:creationId xmlns:p14="http://schemas.microsoft.com/office/powerpoint/2010/main" val="32630238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B549A2AD-B7B1-4BDB-ACA4-2C6D3FB9A5DB}" type="slidenum">
              <a:rPr lang="tr-TR" smtClean="0"/>
              <a:pPr>
                <a:defRPr/>
              </a:pPr>
              <a:t>86</a:t>
            </a:fld>
            <a:endParaRPr lang="tr-TR"/>
          </a:p>
        </p:txBody>
      </p:sp>
      <p:sp>
        <p:nvSpPr>
          <p:cNvPr id="59395" name="Dikdörtgen 2"/>
          <p:cNvSpPr>
            <a:spLocks noChangeArrowheads="1"/>
          </p:cNvSpPr>
          <p:nvPr/>
        </p:nvSpPr>
        <p:spPr bwMode="auto">
          <a:xfrm>
            <a:off x="179388" y="260350"/>
            <a:ext cx="8640762"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tr-TR" altLang="tr-TR" sz="1400">
                <a:solidFill>
                  <a:srgbClr val="FF0000"/>
                </a:solidFill>
                <a:cs typeface="Times New Roman" panose="02020603050405020304" pitchFamily="18" charset="0"/>
              </a:rPr>
              <a:t>“İSTANBULKART” DOLUM FİŞLERİNİN ÜCRET KAPSAMINDA DEĞERLENDİRİLİP DEĞERLENDİRİLMEYECEĞİ VE KAZANÇTAN İNDİRİM KONUSU YAPILIP YAPILMAYACAĞI</a:t>
            </a:r>
          </a:p>
          <a:p>
            <a:pPr algn="just"/>
            <a:endParaRPr lang="tr-TR" altLang="tr-TR" sz="1400"/>
          </a:p>
          <a:p>
            <a:pPr algn="just"/>
            <a:r>
              <a:rPr lang="tr-TR" altLang="tr-TR" sz="1400"/>
              <a:t>serbest meslek erbabı olarak faaliyetinizin icrası için “istanbulkart” için ödenen bedel işin önem ve genişliği ile orantılı olması şartıyla, Gelir Vergisi Kanununun 68 inci maddesinin birinci fıkrasının 1 numaralı bendine göre </a:t>
            </a:r>
            <a:r>
              <a:rPr lang="tr-TR" altLang="tr-TR" sz="1400">
                <a:solidFill>
                  <a:srgbClr val="FF0000"/>
                </a:solidFill>
              </a:rPr>
              <a:t>serbest meslek kazancınızın tespitinde indirim konusu yapılması mümkün bulunmaktadır.</a:t>
            </a:r>
          </a:p>
          <a:p>
            <a:pPr algn="just"/>
            <a:endParaRPr lang="tr-TR" altLang="tr-TR" sz="1400">
              <a:solidFill>
                <a:srgbClr val="FF0000"/>
              </a:solidFill>
            </a:endParaRPr>
          </a:p>
          <a:p>
            <a:pPr algn="just"/>
            <a:r>
              <a:rPr lang="tr-TR" altLang="tr-TR" sz="1400"/>
              <a:t>Öte yandan, tarafınızdan personelinizin kullanımı için yapılan, … A.Ş.'ne ait “istanbulkart” ödemelerinin, </a:t>
            </a:r>
            <a:r>
              <a:rPr lang="tr-TR" altLang="tr-TR" sz="1400">
                <a:solidFill>
                  <a:srgbClr val="FF0000"/>
                </a:solidFill>
              </a:rPr>
              <a:t>net ücretin bir unsuru olarak değerlendirilmesi</a:t>
            </a:r>
            <a:r>
              <a:rPr lang="tr-TR" altLang="tr-TR" sz="1400"/>
              <a:t>, ücretin brüt tutarı hesaplanarak brüt tutar üzerinden Gelir Vergisi Kanununun 94 üncü maddesinin birinci fıkrasının (1) numaralı bendi gereğince </a:t>
            </a:r>
            <a:r>
              <a:rPr lang="tr-TR" altLang="tr-TR" sz="1400">
                <a:solidFill>
                  <a:srgbClr val="FF0000"/>
                </a:solidFill>
              </a:rPr>
              <a:t>tevkifat yapılması gerekmektedir</a:t>
            </a:r>
            <a:r>
              <a:rPr lang="tr-TR" altLang="tr-TR" sz="1400"/>
              <a:t>.</a:t>
            </a:r>
          </a:p>
          <a:p>
            <a:pPr algn="just"/>
            <a:endParaRPr lang="tr-TR" altLang="tr-TR" sz="1400"/>
          </a:p>
          <a:p>
            <a:pPr algn="just"/>
            <a:r>
              <a:rPr lang="tr-TR" altLang="tr-TR" sz="1400"/>
              <a:t>Ödenen ücret tutarı üzerinden gelir vergisi tevkifatı yapılması kaydıyla aynı Kanunun  68 inci maddesinin birinci fıkrasının (1) numaralı bendi gereğince serbest meslek kazancının tespitinde indirim konusu yapılması mümkün bulunmaktadır.</a:t>
            </a:r>
          </a:p>
          <a:p>
            <a:pPr algn="just"/>
            <a:endParaRPr lang="tr-TR" altLang="tr-TR" sz="1400"/>
          </a:p>
          <a:p>
            <a:pPr algn="just"/>
            <a:r>
              <a:rPr lang="tr-TR" altLang="tr-TR" sz="1400"/>
              <a:t>serbest meslek erbabı olarak faaliyetin icrası için şehir içi toplu taşıma hizmeti karşılığı … A.Ş.'ne ödenen ve serbest meslek kazancının tespitinde indirim konusu yapılması kabul edilen “istanbulkart” dolum fişleri üzerindeki bedel üzerinden iç yüzde yöntemi kullanılarak hesaplanan </a:t>
            </a:r>
            <a:r>
              <a:rPr lang="tr-TR" altLang="tr-TR" sz="1400">
                <a:solidFill>
                  <a:srgbClr val="FF0000"/>
                </a:solidFill>
              </a:rPr>
              <a:t>KDV'nin, Kanunun 29 uncu maddesi hükmüne istinaden indirim konusu yapılması mümkün bulunmaktadır</a:t>
            </a:r>
            <a:r>
              <a:rPr lang="tr-TR" altLang="tr-TR" sz="1400"/>
              <a:t>.</a:t>
            </a:r>
          </a:p>
          <a:p>
            <a:pPr algn="just"/>
            <a:endParaRPr lang="tr-TR" altLang="tr-TR" sz="1400"/>
          </a:p>
          <a:p>
            <a:pPr algn="just"/>
            <a:r>
              <a:rPr lang="tr-TR" altLang="tr-TR" sz="1400"/>
              <a:t>Ancak, serbest meslek erbabının yanında çalışan </a:t>
            </a:r>
            <a:r>
              <a:rPr lang="tr-TR" altLang="tr-TR" sz="1400">
                <a:solidFill>
                  <a:srgbClr val="FF0000"/>
                </a:solidFill>
              </a:rPr>
              <a:t>ücretliler tarafından kullanılan </a:t>
            </a:r>
            <a:r>
              <a:rPr lang="tr-TR" altLang="tr-TR" sz="1400"/>
              <a:t>ve Gelir Vergisi Kanunu yönünden net ücretin bir unsuru olarak değerlendirilen İstanbul kart ödemelerine ilişkin </a:t>
            </a:r>
            <a:r>
              <a:rPr lang="tr-TR" altLang="tr-TR" sz="1400">
                <a:solidFill>
                  <a:srgbClr val="FF0000"/>
                </a:solidFill>
              </a:rPr>
              <a:t>KDV'nin indirim konusu yapılması mümkün değildir.</a:t>
            </a:r>
          </a:p>
          <a:p>
            <a:pPr algn="just"/>
            <a:endParaRPr lang="tr-TR" altLang="tr-TR" sz="1400"/>
          </a:p>
          <a:p>
            <a:pPr algn="just"/>
            <a:r>
              <a:rPr lang="tr-TR" altLang="tr-TR" sz="1400"/>
              <a:t>---------------------</a:t>
            </a:r>
          </a:p>
          <a:p>
            <a:pPr algn="just"/>
            <a:r>
              <a:rPr lang="tr-TR" altLang="tr-TR" sz="1400"/>
              <a:t>İstanbul VDB’nin 15.11.2017 tarih ve 62030549-120[68-2016/336]-457830 sayılı özelgesi</a:t>
            </a:r>
          </a:p>
        </p:txBody>
      </p:sp>
    </p:spTree>
    <p:extLst>
      <p:ext uri="{BB962C8B-B14F-4D97-AF65-F5344CB8AC3E}">
        <p14:creationId xmlns:p14="http://schemas.microsoft.com/office/powerpoint/2010/main" val="40058475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descr="Buket">
            <a:extLst/>
          </p:cNvPr>
          <p:cNvSpPr>
            <a:spLocks noGrp="1" noChangeArrowheads="1"/>
          </p:cNvSpPr>
          <p:nvPr>
            <p:ph/>
          </p:nvPr>
        </p:nvSpPr>
        <p:spPr>
          <a:xfrm>
            <a:off x="539750" y="260350"/>
            <a:ext cx="8135938" cy="6481763"/>
          </a:xfrm>
        </p:spPr>
        <p:txBody>
          <a:bodyPr rtlCol="0">
            <a:normAutofit/>
          </a:bodyPr>
          <a:lstStyle/>
          <a:p>
            <a:pPr eaLnBrk="1" fontAlgn="auto" hangingPunct="1">
              <a:spcAft>
                <a:spcPts val="0"/>
              </a:spcAft>
              <a:buFont typeface="Wingdings" pitchFamily="2" charset="2"/>
              <a:buNone/>
              <a:defRPr/>
            </a:pPr>
            <a:r>
              <a:rPr lang="tr-TR" sz="1600" dirty="0">
                <a:solidFill>
                  <a:srgbClr val="000000"/>
                </a:solidFill>
                <a:cs typeface="Times New Roman" pitchFamily="18" charset="0"/>
              </a:rPr>
              <a:t> </a:t>
            </a: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endParaRPr lang="tr-TR" sz="1200" b="1" dirty="0">
              <a:solidFill>
                <a:srgbClr val="CC0000"/>
              </a:solidFill>
              <a:effectLst>
                <a:outerShdw blurRad="38100" dist="38100" dir="2700000" algn="tl">
                  <a:srgbClr val="000000">
                    <a:alpha val="43137"/>
                  </a:srgbClr>
                </a:outerShdw>
              </a:effectLst>
            </a:endParaRPr>
          </a:p>
          <a:p>
            <a:pPr algn="ctr" eaLnBrk="1" fontAlgn="auto" hangingPunct="1">
              <a:spcAft>
                <a:spcPts val="0"/>
              </a:spcAft>
              <a:buFont typeface="Wingdings" pitchFamily="2" charset="2"/>
              <a:buNone/>
              <a:defRPr/>
            </a:pPr>
            <a:endParaRPr lang="tr-TR" sz="3600" b="1" dirty="0">
              <a:solidFill>
                <a:srgbClr val="FF0000"/>
              </a:solidFill>
              <a:effectLst>
                <a:outerShdw blurRad="38100" dist="38100" dir="2700000" algn="tl">
                  <a:srgbClr val="000000">
                    <a:alpha val="43137"/>
                  </a:srgbClr>
                </a:outerShdw>
              </a:effectLst>
            </a:endParaRPr>
          </a:p>
          <a:p>
            <a:pPr algn="ctr" eaLnBrk="1" fontAlgn="auto" hangingPunct="1">
              <a:spcAft>
                <a:spcPts val="0"/>
              </a:spcAft>
              <a:buFont typeface="Wingdings" pitchFamily="2" charset="2"/>
              <a:buNone/>
              <a:defRPr/>
            </a:pPr>
            <a:r>
              <a:rPr lang="tr-TR" altLang="tr-TR" sz="3600" b="1" dirty="0">
                <a:solidFill>
                  <a:srgbClr val="FF0000"/>
                </a:solidFill>
                <a:effectLst>
                  <a:outerShdw blurRad="38100" dist="38100" dir="2700000" algn="tl">
                    <a:srgbClr val="C0C0C0"/>
                  </a:outerShdw>
                </a:effectLst>
                <a:cs typeface="Times New Roman" panose="02020603050405020304" pitchFamily="18" charset="0"/>
              </a:rPr>
              <a:t>MENKUL SERMAYE İRATLARI</a:t>
            </a:r>
            <a:endParaRPr lang="tr-TR" altLang="tr-TR" sz="3600" b="1" dirty="0">
              <a:solidFill>
                <a:srgbClr val="FF0000"/>
              </a:solidFill>
              <a:effectLst>
                <a:outerShdw blurRad="38100" dist="38100" dir="2700000" algn="tl">
                  <a:srgbClr val="C0C0C0"/>
                </a:outerShdw>
              </a:effectLst>
            </a:endParaRPr>
          </a:p>
          <a:p>
            <a:pPr eaLnBrk="1" fontAlgn="auto" hangingPunct="1">
              <a:spcAft>
                <a:spcPts val="0"/>
              </a:spcAft>
              <a:buFont typeface="Wingdings" pitchFamily="2" charset="2"/>
              <a:buNone/>
              <a:defRPr/>
            </a:pPr>
            <a:r>
              <a:rPr lang="tr-TR" sz="2400" dirty="0">
                <a:solidFill>
                  <a:srgbClr val="000000"/>
                </a:solidFill>
                <a:cs typeface="Times New Roman" pitchFamily="18" charset="0"/>
              </a:rPr>
              <a:t> </a:t>
            </a:r>
          </a:p>
          <a:p>
            <a:pPr algn="ctr" eaLnBrk="1" fontAlgn="auto" hangingPunct="1">
              <a:spcAft>
                <a:spcPts val="0"/>
              </a:spcAft>
              <a:buFont typeface="Wingdings" pitchFamily="2" charset="2"/>
              <a:buNone/>
              <a:defRPr/>
            </a:pPr>
            <a:r>
              <a:rPr lang="tr-TR" sz="2400" b="1" dirty="0">
                <a:solidFill>
                  <a:srgbClr val="996600"/>
                </a:solidFill>
                <a:cs typeface="Times New Roman" pitchFamily="18" charset="0"/>
              </a:rPr>
              <a:t>	</a:t>
            </a:r>
          </a:p>
          <a:p>
            <a:pPr eaLnBrk="1" fontAlgn="auto" hangingPunct="1">
              <a:spcAft>
                <a:spcPts val="0"/>
              </a:spcAft>
              <a:buFont typeface="Wingdings" pitchFamily="2" charset="2"/>
              <a:buNone/>
              <a:defRPr/>
            </a:pPr>
            <a:r>
              <a:rPr lang="tr-TR" sz="2400" b="1" dirty="0">
                <a:solidFill>
                  <a:srgbClr val="996600"/>
                </a:solidFill>
                <a:cs typeface="Times New Roman" pitchFamily="18" charset="0"/>
              </a:rPr>
              <a:t>				</a:t>
            </a:r>
          </a:p>
          <a:p>
            <a:pPr eaLnBrk="1" fontAlgn="auto" hangingPunct="1">
              <a:spcAft>
                <a:spcPts val="0"/>
              </a:spcAft>
              <a:buFont typeface="Wingdings" pitchFamily="2" charset="2"/>
              <a:buNone/>
              <a:defRPr/>
            </a:pPr>
            <a:endParaRPr lang="tr-TR" sz="2400" b="1" dirty="0">
              <a:solidFill>
                <a:srgbClr val="996600"/>
              </a:solidFill>
              <a:cs typeface="Times New Roman" pitchFamily="18" charset="0"/>
            </a:endParaRPr>
          </a:p>
          <a:p>
            <a:pPr algn="ctr" eaLnBrk="1" fontAlgn="auto" hangingPunct="1">
              <a:spcAft>
                <a:spcPts val="0"/>
              </a:spcAft>
              <a:buFont typeface="Wingdings" pitchFamily="2" charset="2"/>
              <a:buNone/>
              <a:defRPr/>
            </a:pPr>
            <a:endParaRPr lang="tr-TR" sz="2800" b="1" dirty="0">
              <a:solidFill>
                <a:srgbClr val="996600"/>
              </a:solidFill>
              <a:cs typeface="Times New Roman" pitchFamily="18" charset="0"/>
            </a:endParaRPr>
          </a:p>
          <a:p>
            <a:pPr algn="ctr" eaLnBrk="1" fontAlgn="auto" hangingPunct="1">
              <a:spcAft>
                <a:spcPts val="0"/>
              </a:spcAft>
              <a:buFont typeface="Wingdings" pitchFamily="2" charset="2"/>
              <a:buNone/>
              <a:defRPr/>
            </a:pPr>
            <a:endParaRPr lang="tr-TR" sz="1600" b="1" dirty="0">
              <a:solidFill>
                <a:srgbClr val="800000"/>
              </a:solidFill>
            </a:endParaRPr>
          </a:p>
        </p:txBody>
      </p:sp>
      <p:sp>
        <p:nvSpPr>
          <p:cNvPr id="60419" name="3 Slayt Numarası Yer Tutucusu"/>
          <p:cNvSpPr>
            <a:spLocks noGrp="1"/>
          </p:cNvSpPr>
          <p:nvPr>
            <p:ph type="sldNum" sz="quarter" idx="16"/>
          </p:nvPr>
        </p:nvSpPr>
        <p:spPr bwMode="auto">
          <a:xfrm>
            <a:off x="8675688" y="6492875"/>
            <a:ext cx="406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8B6D9E1-2E5B-45B6-9868-BB78C7B6A88B}" type="slidenum">
              <a:rPr lang="tr-TR" altLang="tr-TR" sz="1200" smtClean="0"/>
              <a:pPr/>
              <a:t>87</a:t>
            </a:fld>
            <a:endParaRPr lang="tr-TR" altLang="tr-TR" sz="1200"/>
          </a:p>
        </p:txBody>
      </p:sp>
    </p:spTree>
    <p:extLst>
      <p:ext uri="{BB962C8B-B14F-4D97-AF65-F5344CB8AC3E}">
        <p14:creationId xmlns:p14="http://schemas.microsoft.com/office/powerpoint/2010/main" val="2377095966"/>
      </p:ext>
    </p:extLst>
  </p:cSld>
  <p:clrMapOvr>
    <a:masterClrMapping/>
  </p:clrMapOvr>
  <p:transition spd="med">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2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52CE547-6BD8-44AF-91E0-B8493249D91E}" type="slidenum">
              <a:rPr lang="tr-TR" altLang="tr-TR" sz="1200" smtClean="0"/>
              <a:pPr/>
              <a:t>88</a:t>
            </a:fld>
            <a:endParaRPr lang="tr-TR" altLang="tr-TR" sz="1200"/>
          </a:p>
        </p:txBody>
      </p:sp>
      <p:grpSp>
        <p:nvGrpSpPr>
          <p:cNvPr id="62467" name="Group 7"/>
          <p:cNvGrpSpPr>
            <a:grpSpLocks/>
          </p:cNvGrpSpPr>
          <p:nvPr/>
        </p:nvGrpSpPr>
        <p:grpSpPr bwMode="auto">
          <a:xfrm>
            <a:off x="1219200" y="1295400"/>
            <a:ext cx="7086600" cy="4276725"/>
            <a:chOff x="-3" y="-3"/>
            <a:chExt cx="2995" cy="2694"/>
          </a:xfrm>
        </p:grpSpPr>
        <p:grpSp>
          <p:nvGrpSpPr>
            <p:cNvPr id="62470" name="Group 8"/>
            <p:cNvGrpSpPr>
              <a:grpSpLocks/>
            </p:cNvGrpSpPr>
            <p:nvPr/>
          </p:nvGrpSpPr>
          <p:grpSpPr bwMode="auto">
            <a:xfrm>
              <a:off x="0" y="0"/>
              <a:ext cx="2989" cy="2688"/>
              <a:chOff x="0" y="0"/>
              <a:chExt cx="2989" cy="2688"/>
            </a:xfrm>
          </p:grpSpPr>
          <p:grpSp>
            <p:nvGrpSpPr>
              <p:cNvPr id="62472" name="Group 9"/>
              <p:cNvGrpSpPr>
                <a:grpSpLocks/>
              </p:cNvGrpSpPr>
              <p:nvPr/>
            </p:nvGrpSpPr>
            <p:grpSpPr bwMode="auto">
              <a:xfrm>
                <a:off x="0" y="0"/>
                <a:ext cx="2989" cy="384"/>
                <a:chOff x="0" y="0"/>
                <a:chExt cx="2989" cy="384"/>
              </a:xfrm>
            </p:grpSpPr>
            <p:sp>
              <p:nvSpPr>
                <p:cNvPr id="62491"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endParaRPr lang="en-US" altLang="tr-TR" sz="2000" b="0"/>
                </a:p>
              </p:txBody>
            </p:sp>
            <p:sp>
              <p:nvSpPr>
                <p:cNvPr id="62492"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2473" name="Group 12"/>
              <p:cNvGrpSpPr>
                <a:grpSpLocks/>
              </p:cNvGrpSpPr>
              <p:nvPr/>
            </p:nvGrpSpPr>
            <p:grpSpPr bwMode="auto">
              <a:xfrm>
                <a:off x="0" y="384"/>
                <a:ext cx="2989" cy="384"/>
                <a:chOff x="0" y="384"/>
                <a:chExt cx="2989" cy="384"/>
              </a:xfrm>
            </p:grpSpPr>
            <p:sp>
              <p:nvSpPr>
                <p:cNvPr id="62489" name="Rectangle 13"/>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62490"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2474" name="Group 15"/>
              <p:cNvGrpSpPr>
                <a:grpSpLocks/>
              </p:cNvGrpSpPr>
              <p:nvPr/>
            </p:nvGrpSpPr>
            <p:grpSpPr bwMode="auto">
              <a:xfrm>
                <a:off x="0" y="768"/>
                <a:ext cx="2989" cy="384"/>
                <a:chOff x="0" y="768"/>
                <a:chExt cx="2989" cy="384"/>
              </a:xfrm>
            </p:grpSpPr>
            <p:sp>
              <p:nvSpPr>
                <p:cNvPr id="62487"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a:endParaRPr lang="en-US" altLang="tr-TR" sz="1600" b="0"/>
                </a:p>
              </p:txBody>
            </p:sp>
            <p:sp>
              <p:nvSpPr>
                <p:cNvPr id="62488"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2475" name="Group 18"/>
              <p:cNvGrpSpPr>
                <a:grpSpLocks/>
              </p:cNvGrpSpPr>
              <p:nvPr/>
            </p:nvGrpSpPr>
            <p:grpSpPr bwMode="auto">
              <a:xfrm>
                <a:off x="0" y="1152"/>
                <a:ext cx="2989" cy="384"/>
                <a:chOff x="0" y="1152"/>
                <a:chExt cx="2989" cy="384"/>
              </a:xfrm>
            </p:grpSpPr>
            <p:sp>
              <p:nvSpPr>
                <p:cNvPr id="62485"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1600" b="0"/>
                </a:p>
              </p:txBody>
            </p:sp>
            <p:sp>
              <p:nvSpPr>
                <p:cNvPr id="62486"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2476" name="Group 21"/>
              <p:cNvGrpSpPr>
                <a:grpSpLocks/>
              </p:cNvGrpSpPr>
              <p:nvPr/>
            </p:nvGrpSpPr>
            <p:grpSpPr bwMode="auto">
              <a:xfrm>
                <a:off x="0" y="1536"/>
                <a:ext cx="2989" cy="384"/>
                <a:chOff x="0" y="1536"/>
                <a:chExt cx="2989" cy="384"/>
              </a:xfrm>
            </p:grpSpPr>
            <p:sp>
              <p:nvSpPr>
                <p:cNvPr id="62483"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eaLnBrk="1" hangingPunct="1"/>
                  <a:r>
                    <a:rPr lang="tr-TR" altLang="tr-TR" sz="1600"/>
                    <a:t>	</a:t>
                  </a:r>
                  <a:endParaRPr lang="tr-TR" altLang="tr-TR" sz="1600" b="0"/>
                </a:p>
              </p:txBody>
            </p:sp>
            <p:sp>
              <p:nvSpPr>
                <p:cNvPr id="62484"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2477" name="Group 24"/>
              <p:cNvGrpSpPr>
                <a:grpSpLocks/>
              </p:cNvGrpSpPr>
              <p:nvPr/>
            </p:nvGrpSpPr>
            <p:grpSpPr bwMode="auto">
              <a:xfrm>
                <a:off x="0" y="1920"/>
                <a:ext cx="2989" cy="384"/>
                <a:chOff x="0" y="1920"/>
                <a:chExt cx="2989" cy="384"/>
              </a:xfrm>
            </p:grpSpPr>
            <p:sp>
              <p:nvSpPr>
                <p:cNvPr id="62481"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2400" b="0"/>
                </a:p>
              </p:txBody>
            </p:sp>
            <p:sp>
              <p:nvSpPr>
                <p:cNvPr id="62482" name="Rectangle 26"/>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2478" name="Group 27"/>
              <p:cNvGrpSpPr>
                <a:grpSpLocks/>
              </p:cNvGrpSpPr>
              <p:nvPr/>
            </p:nvGrpSpPr>
            <p:grpSpPr bwMode="auto">
              <a:xfrm>
                <a:off x="0" y="2304"/>
                <a:ext cx="2989" cy="384"/>
                <a:chOff x="0" y="2304"/>
                <a:chExt cx="2989" cy="384"/>
              </a:xfrm>
            </p:grpSpPr>
            <p:sp>
              <p:nvSpPr>
                <p:cNvPr id="62479"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a:endParaRPr lang="tr-TR" altLang="tr-TR" sz="1600" b="0"/>
                </a:p>
              </p:txBody>
            </p:sp>
            <p:sp>
              <p:nvSpPr>
                <p:cNvPr id="62480"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62471"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62468"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62469" name="Rectangle 32"/>
          <p:cNvSpPr>
            <a:spLocks noChangeArrowheads="1"/>
          </p:cNvSpPr>
          <p:nvPr/>
        </p:nvSpPr>
        <p:spPr bwMode="auto">
          <a:xfrm>
            <a:off x="0" y="425450"/>
            <a:ext cx="903605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a:defRPr b="1">
                <a:solidFill>
                  <a:schemeClr val="tx1"/>
                </a:solidFill>
                <a:latin typeface="Arial" panose="020B0604020202020204" pitchFamily="34" charset="0"/>
              </a:defRPr>
            </a:lvl1pPr>
            <a:lvl2pPr marL="742950" indent="-285750" defTabSz="762000">
              <a:defRPr b="1">
                <a:solidFill>
                  <a:schemeClr val="tx1"/>
                </a:solidFill>
                <a:latin typeface="Arial" panose="020B0604020202020204" pitchFamily="34" charset="0"/>
              </a:defRPr>
            </a:lvl2pPr>
            <a:lvl3pPr marL="1143000" indent="-228600" defTabSz="762000">
              <a:defRPr b="1">
                <a:solidFill>
                  <a:schemeClr val="tx1"/>
                </a:solidFill>
                <a:latin typeface="Arial" panose="020B0604020202020204" pitchFamily="34" charset="0"/>
              </a:defRPr>
            </a:lvl3pPr>
            <a:lvl4pPr marL="1600200" indent="-228600" defTabSz="762000">
              <a:defRPr b="1">
                <a:solidFill>
                  <a:schemeClr val="tx1"/>
                </a:solidFill>
                <a:latin typeface="Arial" panose="020B0604020202020204" pitchFamily="34" charset="0"/>
              </a:defRPr>
            </a:lvl4pPr>
            <a:lvl5pPr marL="2057400" indent="-228600" defTabSz="762000">
              <a:defRPr b="1">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b="1">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b="1">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b="1">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buSzPct val="85000"/>
            </a:pPr>
            <a:r>
              <a:rPr lang="tr-TR" altLang="tr-TR" dirty="0">
                <a:solidFill>
                  <a:srgbClr val="FF0000"/>
                </a:solidFill>
              </a:rPr>
              <a:t>MENKUL SERMAYE İRADI</a:t>
            </a:r>
          </a:p>
          <a:p>
            <a:pPr algn="just" eaLnBrk="1" hangingPunct="1">
              <a:spcBef>
                <a:spcPct val="50000"/>
              </a:spcBef>
              <a:buSzPct val="85000"/>
            </a:pPr>
            <a:r>
              <a:rPr lang="tr-TR" altLang="tr-TR" sz="1400" dirty="0">
                <a:solidFill>
                  <a:srgbClr val="000000"/>
                </a:solidFill>
              </a:rPr>
              <a:t>Sahibinin ticari, zirai veya mesleki faaliyeti dışında nakdi sermaye veya para ile temsil edilen değerlerden müteşekkil sermaye dolayısıyla elde ettiği k</a:t>
            </a:r>
            <a:r>
              <a:rPr lang="tr-TR" altLang="tr-TR" sz="1400" dirty="0">
                <a:solidFill>
                  <a:srgbClr val="000000"/>
                </a:solidFill>
                <a:sym typeface="Arial" panose="020B0604020202020204" pitchFamily="34" charset="0"/>
              </a:rPr>
              <a:t>a</a:t>
            </a:r>
            <a:r>
              <a:rPr lang="tr-TR" altLang="tr-TR" sz="1400" dirty="0">
                <a:solidFill>
                  <a:srgbClr val="000000"/>
                </a:solidFill>
              </a:rPr>
              <a:t>r payı, faiz, kira ve benzeri iratlar menkul sermaye iradıdır. Belli başlı  menkul sermaye iratları aşağıdaki gibidir.</a:t>
            </a:r>
          </a:p>
          <a:p>
            <a:pPr algn="just" eaLnBrk="1" hangingPunct="1">
              <a:spcBef>
                <a:spcPct val="50000"/>
              </a:spcBef>
              <a:buSzPct val="85000"/>
            </a:pPr>
            <a:r>
              <a:rPr lang="tr-TR" altLang="tr-TR" sz="1400" dirty="0">
                <a:solidFill>
                  <a:srgbClr val="FF0000"/>
                </a:solidFill>
              </a:rPr>
              <a:t>1.</a:t>
            </a:r>
            <a:r>
              <a:rPr lang="tr-TR" altLang="tr-TR" sz="1400" dirty="0">
                <a:solidFill>
                  <a:srgbClr val="000000"/>
                </a:solidFill>
              </a:rPr>
              <a:t>  Her nevi hisse senetlerinin k</a:t>
            </a:r>
            <a:r>
              <a:rPr lang="tr-TR" altLang="tr-TR" sz="1400" dirty="0">
                <a:solidFill>
                  <a:srgbClr val="000000"/>
                </a:solidFill>
                <a:sym typeface="Arial" panose="020B0604020202020204" pitchFamily="34" charset="0"/>
              </a:rPr>
              <a:t>a</a:t>
            </a:r>
            <a:r>
              <a:rPr lang="tr-TR" altLang="tr-TR" sz="1400" dirty="0">
                <a:solidFill>
                  <a:srgbClr val="000000"/>
                </a:solidFill>
              </a:rPr>
              <a:t>r payları </a:t>
            </a:r>
            <a:endParaRPr lang="tr-TR" altLang="tr-TR" sz="1400" dirty="0">
              <a:solidFill>
                <a:srgbClr val="000000"/>
              </a:solidFill>
              <a:cs typeface="Times New Roman" panose="02020603050405020304" pitchFamily="18" charset="0"/>
            </a:endParaRPr>
          </a:p>
          <a:p>
            <a:pPr algn="just" eaLnBrk="1" hangingPunct="1">
              <a:spcBef>
                <a:spcPct val="50000"/>
              </a:spcBef>
              <a:buSzPct val="85000"/>
            </a:pPr>
            <a:r>
              <a:rPr lang="tr-TR" altLang="tr-TR" sz="1400" dirty="0">
                <a:solidFill>
                  <a:srgbClr val="FF0000"/>
                </a:solidFill>
              </a:rPr>
              <a:t>2. </a:t>
            </a:r>
            <a:r>
              <a:rPr lang="tr-TR" altLang="tr-TR" sz="1400" dirty="0">
                <a:solidFill>
                  <a:srgbClr val="000000"/>
                </a:solidFill>
              </a:rPr>
              <a:t>İştirak hisselerinden doğan kazançlar (Adi komandit şirketlerde komanditerlerin k</a:t>
            </a:r>
            <a:r>
              <a:rPr lang="tr-TR" altLang="tr-TR" sz="1400" dirty="0">
                <a:solidFill>
                  <a:srgbClr val="000000"/>
                </a:solidFill>
                <a:sym typeface="Arial" panose="020B0604020202020204" pitchFamily="34" charset="0"/>
              </a:rPr>
              <a:t>a</a:t>
            </a:r>
            <a:r>
              <a:rPr lang="tr-TR" altLang="tr-TR" sz="1400" dirty="0">
                <a:solidFill>
                  <a:srgbClr val="000000"/>
                </a:solidFill>
              </a:rPr>
              <a:t>r payları, şirket k</a:t>
            </a:r>
            <a:r>
              <a:rPr lang="tr-TR" altLang="tr-TR" sz="1400" dirty="0">
                <a:solidFill>
                  <a:srgbClr val="000000"/>
                </a:solidFill>
                <a:sym typeface="Arial" panose="020B0604020202020204" pitchFamily="34" charset="0"/>
              </a:rPr>
              <a:t>a</a:t>
            </a:r>
            <a:r>
              <a:rPr lang="tr-TR" altLang="tr-TR" sz="1400" dirty="0">
                <a:solidFill>
                  <a:srgbClr val="000000"/>
                </a:solidFill>
              </a:rPr>
              <a:t>rının ilişkin bulunduğu takvim yılında elde edilmiş sayılır);</a:t>
            </a:r>
            <a:endParaRPr lang="tr-TR" altLang="tr-TR" sz="1400" dirty="0">
              <a:solidFill>
                <a:srgbClr val="000000"/>
              </a:solidFill>
              <a:cs typeface="Times New Roman" panose="02020603050405020304" pitchFamily="18" charset="0"/>
            </a:endParaRPr>
          </a:p>
          <a:p>
            <a:pPr algn="just" eaLnBrk="1" hangingPunct="1">
              <a:spcBef>
                <a:spcPct val="50000"/>
              </a:spcBef>
              <a:buSzPct val="85000"/>
            </a:pPr>
            <a:r>
              <a:rPr lang="tr-TR" altLang="tr-TR" sz="1400" dirty="0">
                <a:solidFill>
                  <a:srgbClr val="FF0000"/>
                </a:solidFill>
              </a:rPr>
              <a:t>3.  </a:t>
            </a:r>
            <a:r>
              <a:rPr lang="tr-TR" altLang="tr-TR" sz="1400" dirty="0">
                <a:solidFill>
                  <a:srgbClr val="000000"/>
                </a:solidFill>
              </a:rPr>
              <a:t>Kurumların yönetim kurulu başkan ve üyelerine verilen k</a:t>
            </a:r>
            <a:r>
              <a:rPr lang="tr-TR" altLang="tr-TR" sz="1400" dirty="0">
                <a:solidFill>
                  <a:srgbClr val="000000"/>
                </a:solidFill>
                <a:sym typeface="Arial" panose="020B0604020202020204" pitchFamily="34" charset="0"/>
              </a:rPr>
              <a:t>a</a:t>
            </a:r>
            <a:r>
              <a:rPr lang="tr-TR" altLang="tr-TR" sz="1400" dirty="0">
                <a:solidFill>
                  <a:srgbClr val="000000"/>
                </a:solidFill>
              </a:rPr>
              <a:t>r payları;</a:t>
            </a:r>
            <a:endParaRPr lang="tr-TR" altLang="tr-TR" sz="1400" dirty="0">
              <a:solidFill>
                <a:srgbClr val="000000"/>
              </a:solidFill>
              <a:cs typeface="Times New Roman" panose="02020603050405020304" pitchFamily="18" charset="0"/>
            </a:endParaRPr>
          </a:p>
          <a:p>
            <a:pPr algn="just" eaLnBrk="1" hangingPunct="1">
              <a:spcBef>
                <a:spcPct val="50000"/>
              </a:spcBef>
              <a:buSzPct val="85000"/>
            </a:pPr>
            <a:r>
              <a:rPr lang="tr-TR" altLang="tr-TR" sz="1400" dirty="0">
                <a:solidFill>
                  <a:srgbClr val="FF0000"/>
                </a:solidFill>
              </a:rPr>
              <a:t>5.  </a:t>
            </a:r>
            <a:r>
              <a:rPr lang="tr-TR" altLang="tr-TR" sz="1400" dirty="0">
                <a:solidFill>
                  <a:srgbClr val="000000"/>
                </a:solidFill>
              </a:rPr>
              <a:t>Her nevi tahvil ve Hazine bonosu faizleri</a:t>
            </a:r>
            <a:endParaRPr lang="tr-TR" altLang="tr-TR" sz="1400" dirty="0">
              <a:solidFill>
                <a:srgbClr val="000000"/>
              </a:solidFill>
              <a:cs typeface="Times New Roman" panose="02020603050405020304" pitchFamily="18" charset="0"/>
            </a:endParaRPr>
          </a:p>
          <a:p>
            <a:pPr algn="just" eaLnBrk="1" hangingPunct="1">
              <a:spcBef>
                <a:spcPct val="50000"/>
              </a:spcBef>
              <a:buSzPct val="85000"/>
            </a:pPr>
            <a:r>
              <a:rPr lang="tr-TR" altLang="tr-TR" sz="1400" dirty="0">
                <a:solidFill>
                  <a:srgbClr val="FF0000"/>
                </a:solidFill>
              </a:rPr>
              <a:t>6.  </a:t>
            </a:r>
            <a:r>
              <a:rPr lang="tr-TR" altLang="tr-TR" sz="1400" dirty="0">
                <a:solidFill>
                  <a:srgbClr val="000000"/>
                </a:solidFill>
              </a:rPr>
              <a:t>Her nevi alacak faizleri </a:t>
            </a:r>
            <a:endParaRPr lang="tr-TR" altLang="tr-TR" sz="1400" dirty="0">
              <a:solidFill>
                <a:srgbClr val="000000"/>
              </a:solidFill>
              <a:cs typeface="Times New Roman" panose="02020603050405020304" pitchFamily="18" charset="0"/>
            </a:endParaRPr>
          </a:p>
          <a:p>
            <a:pPr algn="just" eaLnBrk="1" hangingPunct="1">
              <a:spcBef>
                <a:spcPct val="50000"/>
              </a:spcBef>
              <a:buSzPct val="85000"/>
            </a:pPr>
            <a:r>
              <a:rPr lang="tr-TR" altLang="tr-TR" sz="1400" dirty="0">
                <a:solidFill>
                  <a:srgbClr val="FF0000"/>
                </a:solidFill>
              </a:rPr>
              <a:t>7.  </a:t>
            </a:r>
            <a:r>
              <a:rPr lang="tr-TR" altLang="tr-TR" sz="1400" dirty="0">
                <a:solidFill>
                  <a:srgbClr val="000000"/>
                </a:solidFill>
              </a:rPr>
              <a:t>Mevduat faizleri </a:t>
            </a:r>
            <a:endParaRPr lang="tr-TR" altLang="tr-TR" sz="1400" dirty="0">
              <a:solidFill>
                <a:srgbClr val="000000"/>
              </a:solidFill>
              <a:cs typeface="Times New Roman" panose="02020603050405020304" pitchFamily="18" charset="0"/>
            </a:endParaRPr>
          </a:p>
          <a:p>
            <a:pPr algn="just" eaLnBrk="1" hangingPunct="1">
              <a:spcBef>
                <a:spcPct val="50000"/>
              </a:spcBef>
              <a:buSzPct val="85000"/>
            </a:pPr>
            <a:r>
              <a:rPr lang="tr-TR" altLang="tr-TR" sz="1400" dirty="0">
                <a:solidFill>
                  <a:srgbClr val="FF0000"/>
                </a:solidFill>
              </a:rPr>
              <a:t>12. </a:t>
            </a:r>
            <a:r>
              <a:rPr lang="tr-TR" altLang="tr-TR" sz="1400" dirty="0">
                <a:solidFill>
                  <a:srgbClr val="000000"/>
                </a:solidFill>
              </a:rPr>
              <a:t>Özel finans kurumlarınca k</a:t>
            </a:r>
            <a:r>
              <a:rPr lang="tr-TR" altLang="tr-TR" sz="1400" dirty="0">
                <a:solidFill>
                  <a:srgbClr val="000000"/>
                </a:solidFill>
                <a:sym typeface="Arial" panose="020B0604020202020204" pitchFamily="34" charset="0"/>
              </a:rPr>
              <a:t>a</a:t>
            </a:r>
            <a:r>
              <a:rPr lang="tr-TR" altLang="tr-TR" sz="1400" dirty="0">
                <a:solidFill>
                  <a:srgbClr val="000000"/>
                </a:solidFill>
              </a:rPr>
              <a:t>r ve zarara katılma hesabı karşılığında ödenen k</a:t>
            </a:r>
            <a:r>
              <a:rPr lang="tr-TR" altLang="tr-TR" sz="1400" dirty="0">
                <a:solidFill>
                  <a:srgbClr val="000000"/>
                </a:solidFill>
                <a:sym typeface="Arial" panose="020B0604020202020204" pitchFamily="34" charset="0"/>
              </a:rPr>
              <a:t>a</a:t>
            </a:r>
            <a:r>
              <a:rPr lang="tr-TR" altLang="tr-TR" sz="1400" dirty="0">
                <a:solidFill>
                  <a:srgbClr val="000000"/>
                </a:solidFill>
              </a:rPr>
              <a:t>r payları.</a:t>
            </a:r>
            <a:endParaRPr lang="tr-TR" altLang="tr-TR" sz="1400" dirty="0">
              <a:solidFill>
                <a:srgbClr val="000000"/>
              </a:solidFill>
              <a:cs typeface="Times New Roman" panose="02020603050405020304" pitchFamily="18" charset="0"/>
            </a:endParaRPr>
          </a:p>
          <a:p>
            <a:pPr algn="just" eaLnBrk="1" hangingPunct="1">
              <a:spcBef>
                <a:spcPct val="50000"/>
              </a:spcBef>
              <a:buSzPct val="85000"/>
            </a:pPr>
            <a:r>
              <a:rPr lang="tr-TR" altLang="tr-TR" sz="1400" dirty="0">
                <a:solidFill>
                  <a:srgbClr val="FF0000"/>
                </a:solidFill>
              </a:rPr>
              <a:t>14.   </a:t>
            </a:r>
            <a:r>
              <a:rPr lang="tr-TR" altLang="tr-TR" sz="1400" dirty="0">
                <a:solidFill>
                  <a:srgbClr val="000000"/>
                </a:solidFill>
              </a:rPr>
              <a:t>Repo Kazançları</a:t>
            </a:r>
          </a:p>
          <a:p>
            <a:pPr algn="just" eaLnBrk="1" hangingPunct="1"/>
            <a:r>
              <a:rPr lang="tr-TR" altLang="tr-TR" sz="1400" dirty="0">
                <a:solidFill>
                  <a:srgbClr val="FF0000"/>
                </a:solidFill>
              </a:rPr>
              <a:t>8.   </a:t>
            </a:r>
            <a:r>
              <a:rPr lang="tr-TR" altLang="tr-TR" sz="1400" dirty="0"/>
              <a:t>Hisse senetleri ve tahvillerin vadesi gelmemiş kuponların satışından elde edilen bedeller; </a:t>
            </a:r>
            <a:endParaRPr lang="tr-TR" altLang="tr-TR" sz="1400" b="0" dirty="0"/>
          </a:p>
          <a:p>
            <a:pPr algn="just" eaLnBrk="1" hangingPunct="1"/>
            <a:r>
              <a:rPr lang="tr-TR" altLang="tr-TR" sz="1400" dirty="0">
                <a:solidFill>
                  <a:srgbClr val="FF0000"/>
                </a:solidFill>
              </a:rPr>
              <a:t>9</a:t>
            </a:r>
            <a:r>
              <a:rPr lang="tr-TR" altLang="tr-TR" sz="1400" dirty="0">
                <a:solidFill>
                  <a:srgbClr val="800000"/>
                </a:solidFill>
              </a:rPr>
              <a:t>.</a:t>
            </a:r>
            <a:r>
              <a:rPr lang="tr-TR" altLang="tr-TR" sz="1400" dirty="0"/>
              <a:t> İştirak hisselerinin sahibi adına henüz tahakkuk etmemiş kar paylarının devir ve temliki karşılığında alınan para ve ayınlar; </a:t>
            </a:r>
            <a:endParaRPr lang="tr-TR" altLang="tr-TR" sz="1400" b="0" dirty="0"/>
          </a:p>
          <a:p>
            <a:pPr algn="just" eaLnBrk="1" hangingPunct="1"/>
            <a:r>
              <a:rPr lang="tr-TR" altLang="tr-TR" sz="1400" dirty="0">
                <a:solidFill>
                  <a:srgbClr val="FF0000"/>
                </a:solidFill>
              </a:rPr>
              <a:t>10.  </a:t>
            </a:r>
            <a:r>
              <a:rPr lang="tr-TR" altLang="tr-TR" sz="1400" dirty="0"/>
              <a:t>Her çeşit senetlerin </a:t>
            </a:r>
            <a:r>
              <a:rPr lang="tr-TR" altLang="tr-TR" sz="1400" dirty="0" err="1"/>
              <a:t>iskonto</a:t>
            </a:r>
            <a:r>
              <a:rPr lang="tr-TR" altLang="tr-TR" sz="1400" dirty="0"/>
              <a:t> edilmesi karşılığında alınan </a:t>
            </a:r>
            <a:r>
              <a:rPr lang="tr-TR" altLang="tr-TR" sz="1400" dirty="0" err="1"/>
              <a:t>iskonto</a:t>
            </a:r>
            <a:r>
              <a:rPr lang="tr-TR" altLang="tr-TR" sz="1400" dirty="0"/>
              <a:t> bedelleri; </a:t>
            </a:r>
            <a:endParaRPr lang="tr-TR" altLang="tr-TR" sz="1400" b="0" dirty="0"/>
          </a:p>
          <a:p>
            <a:pPr algn="just" eaLnBrk="1" hangingPunct="1"/>
            <a:r>
              <a:rPr lang="tr-TR" altLang="tr-TR" sz="1400" dirty="0">
                <a:solidFill>
                  <a:srgbClr val="FF0000"/>
                </a:solidFill>
              </a:rPr>
              <a:t>15.  </a:t>
            </a:r>
            <a:r>
              <a:rPr lang="tr-TR" altLang="tr-TR" sz="1400" dirty="0"/>
              <a:t>Tüzel kişiliği haiz emekli sandıkları, yardım sandıkları ile emeklilik ve sigorta şirketleri tarafından </a:t>
            </a:r>
            <a:endParaRPr lang="tr-TR" altLang="tr-TR" sz="1400" b="0" dirty="0"/>
          </a:p>
          <a:p>
            <a:pPr algn="just" eaLnBrk="1" hangingPunct="1"/>
            <a:r>
              <a:rPr lang="tr-TR" altLang="tr-TR" sz="1400" dirty="0"/>
              <a:t>ayrılanlara yapılan ödemeler,</a:t>
            </a:r>
          </a:p>
          <a:p>
            <a:pPr algn="just" eaLnBrk="1" hangingPunct="1"/>
            <a:r>
              <a:rPr lang="tr-TR" altLang="tr-TR" sz="1400" dirty="0">
                <a:solidFill>
                  <a:srgbClr val="C00000"/>
                </a:solidFill>
              </a:rPr>
              <a:t>16.  </a:t>
            </a:r>
            <a:r>
              <a:rPr lang="tr-TR" altLang="tr-TR" sz="1400" dirty="0"/>
              <a:t>Bireysel emeklilik sisteminden ayrılanlara yapılan ödemeler,</a:t>
            </a:r>
          </a:p>
          <a:p>
            <a:pPr algn="just" eaLnBrk="1" hangingPunct="1"/>
            <a:r>
              <a:rPr lang="tr-TR" altLang="tr-TR" sz="1400" dirty="0">
                <a:solidFill>
                  <a:srgbClr val="C00000"/>
                </a:solidFill>
              </a:rPr>
              <a:t>14.  </a:t>
            </a:r>
            <a:r>
              <a:rPr lang="tr-TR" altLang="tr-TR" sz="1400" dirty="0"/>
              <a:t>Yukarıdaki bentlerde sayılanlar dışında Sermaye Piyasası Kanunu hükümlerine göre ihraç edilen her türlü sermaye piyasası araçlarından elde edilen gelirler</a:t>
            </a:r>
          </a:p>
          <a:p>
            <a:pPr algn="just" eaLnBrk="1" hangingPunct="1"/>
            <a:endParaRPr lang="tr-TR" altLang="tr-TR" sz="900" dirty="0">
              <a:solidFill>
                <a:srgbClr val="800000"/>
              </a:solidFill>
            </a:endParaRPr>
          </a:p>
          <a:p>
            <a:pPr algn="just" eaLnBrk="1" hangingPunct="1"/>
            <a:r>
              <a:rPr lang="tr-TR" altLang="tr-TR" sz="1400" dirty="0">
                <a:solidFill>
                  <a:srgbClr val="FF0000"/>
                </a:solidFill>
              </a:rPr>
              <a:t>Bu iratlar, bunları sağlayan sermaye sahibinin ticari faaliyetine bağlı bulunduğu takdirde, ticari kazancın tespitinde dikkate alınır.</a:t>
            </a:r>
          </a:p>
        </p:txBody>
      </p:sp>
    </p:spTree>
    <p:extLst>
      <p:ext uri="{BB962C8B-B14F-4D97-AF65-F5344CB8AC3E}">
        <p14:creationId xmlns:p14="http://schemas.microsoft.com/office/powerpoint/2010/main" val="4089630235"/>
      </p:ext>
    </p:extLst>
  </p:cSld>
  <p:clrMapOvr>
    <a:masterClrMapping/>
  </p:clrMapOvr>
  <p:transition>
    <p:cover di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2 Slayt Numarası Yer Tutucusu"/>
          <p:cNvSpPr>
            <a:spLocks noGrp="1"/>
          </p:cNvSpPr>
          <p:nvPr>
            <p:ph type="sldNum" sz="quarter" idx="12"/>
          </p:nvPr>
        </p:nvSpPr>
        <p:spPr bwMode="auto">
          <a:xfrm>
            <a:off x="8558213" y="6389688"/>
            <a:ext cx="585787" cy="46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774251E-82C6-4BBD-8275-7F1F4BA135E8}" type="slidenum">
              <a:rPr lang="tr-TR" altLang="tr-TR" sz="1200" smtClean="0">
                <a:solidFill>
                  <a:srgbClr val="898989"/>
                </a:solidFill>
              </a:rPr>
              <a:pPr/>
              <a:t>89</a:t>
            </a:fld>
            <a:endParaRPr lang="tr-TR" altLang="tr-TR" sz="1200">
              <a:solidFill>
                <a:srgbClr val="898989"/>
              </a:solidFill>
            </a:endParaRPr>
          </a:p>
        </p:txBody>
      </p:sp>
      <p:grpSp>
        <p:nvGrpSpPr>
          <p:cNvPr id="64515" name="Group 6"/>
          <p:cNvGrpSpPr>
            <a:grpSpLocks/>
          </p:cNvGrpSpPr>
          <p:nvPr/>
        </p:nvGrpSpPr>
        <p:grpSpPr bwMode="auto">
          <a:xfrm>
            <a:off x="1219200" y="1295400"/>
            <a:ext cx="7086600" cy="4276725"/>
            <a:chOff x="-3" y="-3"/>
            <a:chExt cx="2995" cy="2694"/>
          </a:xfrm>
        </p:grpSpPr>
        <p:grpSp>
          <p:nvGrpSpPr>
            <p:cNvPr id="64518" name="Group 7"/>
            <p:cNvGrpSpPr>
              <a:grpSpLocks/>
            </p:cNvGrpSpPr>
            <p:nvPr/>
          </p:nvGrpSpPr>
          <p:grpSpPr bwMode="auto">
            <a:xfrm>
              <a:off x="0" y="0"/>
              <a:ext cx="2989" cy="2688"/>
              <a:chOff x="0" y="0"/>
              <a:chExt cx="2989" cy="2688"/>
            </a:xfrm>
          </p:grpSpPr>
          <p:grpSp>
            <p:nvGrpSpPr>
              <p:cNvPr id="64520" name="Group 8"/>
              <p:cNvGrpSpPr>
                <a:grpSpLocks/>
              </p:cNvGrpSpPr>
              <p:nvPr/>
            </p:nvGrpSpPr>
            <p:grpSpPr bwMode="auto">
              <a:xfrm>
                <a:off x="0" y="0"/>
                <a:ext cx="2989" cy="384"/>
                <a:chOff x="0" y="0"/>
                <a:chExt cx="2989" cy="384"/>
              </a:xfrm>
            </p:grpSpPr>
            <p:sp>
              <p:nvSpPr>
                <p:cNvPr id="64539" name="Rectangle 9"/>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endParaRPr lang="en-US" altLang="tr-TR" sz="2000" b="0"/>
                </a:p>
              </p:txBody>
            </p:sp>
            <p:sp>
              <p:nvSpPr>
                <p:cNvPr id="64540" name="Rectangle 10"/>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4521" name="Group 11"/>
              <p:cNvGrpSpPr>
                <a:grpSpLocks/>
              </p:cNvGrpSpPr>
              <p:nvPr/>
            </p:nvGrpSpPr>
            <p:grpSpPr bwMode="auto">
              <a:xfrm>
                <a:off x="0" y="384"/>
                <a:ext cx="2989" cy="384"/>
                <a:chOff x="0" y="384"/>
                <a:chExt cx="2989" cy="384"/>
              </a:xfrm>
            </p:grpSpPr>
            <p:sp>
              <p:nvSpPr>
                <p:cNvPr id="64537" name="Rectangle 12"/>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64538" name="Rectangle 13"/>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4522" name="Group 14"/>
              <p:cNvGrpSpPr>
                <a:grpSpLocks/>
              </p:cNvGrpSpPr>
              <p:nvPr/>
            </p:nvGrpSpPr>
            <p:grpSpPr bwMode="auto">
              <a:xfrm>
                <a:off x="0" y="768"/>
                <a:ext cx="2989" cy="384"/>
                <a:chOff x="0" y="768"/>
                <a:chExt cx="2989" cy="384"/>
              </a:xfrm>
            </p:grpSpPr>
            <p:sp>
              <p:nvSpPr>
                <p:cNvPr id="64535" name="Rectangle 15"/>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a:endParaRPr lang="en-US" altLang="tr-TR" sz="1600" b="0"/>
                </a:p>
              </p:txBody>
            </p:sp>
            <p:sp>
              <p:nvSpPr>
                <p:cNvPr id="64536" name="Rectangle 16"/>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4523" name="Group 17"/>
              <p:cNvGrpSpPr>
                <a:grpSpLocks/>
              </p:cNvGrpSpPr>
              <p:nvPr/>
            </p:nvGrpSpPr>
            <p:grpSpPr bwMode="auto">
              <a:xfrm>
                <a:off x="0" y="1152"/>
                <a:ext cx="2989" cy="384"/>
                <a:chOff x="0" y="1152"/>
                <a:chExt cx="2989" cy="384"/>
              </a:xfrm>
            </p:grpSpPr>
            <p:sp>
              <p:nvSpPr>
                <p:cNvPr id="64533" name="Rectangle 18"/>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1600" b="0"/>
                </a:p>
              </p:txBody>
            </p:sp>
            <p:sp>
              <p:nvSpPr>
                <p:cNvPr id="64534" name="Rectangle 19"/>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4524" name="Group 20"/>
              <p:cNvGrpSpPr>
                <a:grpSpLocks/>
              </p:cNvGrpSpPr>
              <p:nvPr/>
            </p:nvGrpSpPr>
            <p:grpSpPr bwMode="auto">
              <a:xfrm>
                <a:off x="0" y="1536"/>
                <a:ext cx="2989" cy="384"/>
                <a:chOff x="0" y="1536"/>
                <a:chExt cx="2989" cy="384"/>
              </a:xfrm>
            </p:grpSpPr>
            <p:sp>
              <p:nvSpPr>
                <p:cNvPr id="64531" name="Rectangle 21"/>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eaLnBrk="1" hangingPunct="1"/>
                  <a:r>
                    <a:rPr lang="tr-TR" altLang="tr-TR" sz="1600"/>
                    <a:t>	</a:t>
                  </a:r>
                  <a:endParaRPr lang="tr-TR" altLang="tr-TR" sz="1600" b="0"/>
                </a:p>
              </p:txBody>
            </p:sp>
            <p:sp>
              <p:nvSpPr>
                <p:cNvPr id="64532" name="Rectangle 22"/>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4525" name="Group 23"/>
              <p:cNvGrpSpPr>
                <a:grpSpLocks/>
              </p:cNvGrpSpPr>
              <p:nvPr/>
            </p:nvGrpSpPr>
            <p:grpSpPr bwMode="auto">
              <a:xfrm>
                <a:off x="0" y="1920"/>
                <a:ext cx="2989" cy="384"/>
                <a:chOff x="0" y="1920"/>
                <a:chExt cx="2989" cy="384"/>
              </a:xfrm>
            </p:grpSpPr>
            <p:sp>
              <p:nvSpPr>
                <p:cNvPr id="64529" name="Rectangle 24"/>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2400" b="0"/>
                </a:p>
              </p:txBody>
            </p:sp>
            <p:sp>
              <p:nvSpPr>
                <p:cNvPr id="64530" name="Rectangle 25"/>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4526" name="Group 26"/>
              <p:cNvGrpSpPr>
                <a:grpSpLocks/>
              </p:cNvGrpSpPr>
              <p:nvPr/>
            </p:nvGrpSpPr>
            <p:grpSpPr bwMode="auto">
              <a:xfrm>
                <a:off x="0" y="2304"/>
                <a:ext cx="2989" cy="384"/>
                <a:chOff x="0" y="2304"/>
                <a:chExt cx="2989" cy="384"/>
              </a:xfrm>
            </p:grpSpPr>
            <p:sp>
              <p:nvSpPr>
                <p:cNvPr id="64527" name="Rectangle 27"/>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a:endParaRPr lang="tr-TR" altLang="tr-TR" sz="1600" b="0"/>
                </a:p>
              </p:txBody>
            </p:sp>
            <p:sp>
              <p:nvSpPr>
                <p:cNvPr id="64528" name="Rectangle 28"/>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64519" name="Rectangle 29"/>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64516" name="Text Box 30"/>
          <p:cNvSpPr txBox="1">
            <a:spLocks noChangeArrowheads="1"/>
          </p:cNvSpPr>
          <p:nvPr/>
        </p:nvSpPr>
        <p:spPr bwMode="auto">
          <a:xfrm>
            <a:off x="755650" y="18891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11270" name="Rectangle 31">
            <a:extLst/>
          </p:cNvPr>
          <p:cNvSpPr>
            <a:spLocks noChangeArrowheads="1"/>
          </p:cNvSpPr>
          <p:nvPr/>
        </p:nvSpPr>
        <p:spPr bwMode="auto">
          <a:xfrm>
            <a:off x="7938" y="428625"/>
            <a:ext cx="9036050" cy="5986463"/>
          </a:xfrm>
          <a:prstGeom prst="rect">
            <a:avLst/>
          </a:prstGeom>
          <a:noFill/>
          <a:ln w="9525">
            <a:noFill/>
            <a:miter lim="800000"/>
            <a:headEnd/>
            <a:tailEnd/>
          </a:ln>
        </p:spPr>
        <p:txBody>
          <a:bodyPr>
            <a:spAutoFit/>
          </a:bodyPr>
          <a:lstStyle/>
          <a:p>
            <a:pPr algn="ctr" eaLnBrk="1" hangingPunct="1">
              <a:lnSpc>
                <a:spcPts val="2400"/>
              </a:lnSpc>
              <a:defRPr/>
            </a:pPr>
            <a:r>
              <a:rPr lang="tr-TR" sz="1600" dirty="0">
                <a:solidFill>
                  <a:srgbClr val="FF0000"/>
                </a:solidFill>
                <a:latin typeface="Arial" charset="0"/>
              </a:rPr>
              <a:t>G.V.K. GEÇİCİ 67. MADDE UYGULAMASI </a:t>
            </a:r>
            <a:endParaRPr lang="tr-TR" sz="1600" b="0" dirty="0">
              <a:solidFill>
                <a:srgbClr val="FF0000"/>
              </a:solidFill>
              <a:latin typeface="Arial" charset="0"/>
            </a:endParaRPr>
          </a:p>
          <a:p>
            <a:pPr algn="just" eaLnBrk="1" hangingPunct="1">
              <a:lnSpc>
                <a:spcPts val="2400"/>
              </a:lnSpc>
              <a:defRPr/>
            </a:pPr>
            <a:endParaRPr lang="tr-TR" sz="1600" dirty="0">
              <a:solidFill>
                <a:srgbClr val="CC3300"/>
              </a:solidFill>
              <a:latin typeface="Arial" charset="0"/>
              <a:cs typeface="Arial" charset="0"/>
            </a:endParaRPr>
          </a:p>
          <a:p>
            <a:pPr algn="just" eaLnBrk="1" hangingPunct="1">
              <a:lnSpc>
                <a:spcPts val="2400"/>
              </a:lnSpc>
              <a:defRPr/>
            </a:pPr>
            <a:r>
              <a:rPr lang="tr-TR" sz="1600" dirty="0">
                <a:latin typeface="Arial" charset="0"/>
                <a:cs typeface="Arial" charset="0"/>
              </a:rPr>
              <a:t>Gelir Vergisi Kanununun geçici 67 </a:t>
            </a:r>
            <a:r>
              <a:rPr lang="tr-TR" sz="1600" dirty="0" err="1">
                <a:latin typeface="Arial" charset="0"/>
                <a:cs typeface="Arial" charset="0"/>
              </a:rPr>
              <a:t>nci</a:t>
            </a:r>
            <a:r>
              <a:rPr lang="tr-TR" sz="1600" dirty="0">
                <a:latin typeface="Arial" charset="0"/>
                <a:cs typeface="Arial" charset="0"/>
              </a:rPr>
              <a:t> maddesi kapsamında tevkifata tabi tutulan gelirler yıllık veya münferit beyanname ile beyan edilmez. Söz konusu düzenleme 01/01/2006- </a:t>
            </a:r>
            <a:r>
              <a:rPr lang="tr-TR" sz="1600" dirty="0">
                <a:solidFill>
                  <a:srgbClr val="FF0000"/>
                </a:solidFill>
                <a:latin typeface="Arial" charset="0"/>
                <a:cs typeface="Arial" charset="0"/>
              </a:rPr>
              <a:t>31.12.2020 </a:t>
            </a:r>
            <a:r>
              <a:rPr lang="tr-TR" sz="1600" dirty="0">
                <a:latin typeface="Arial" charset="0"/>
                <a:cs typeface="Arial" charset="0"/>
              </a:rPr>
              <a:t>tarihleri arasında uygulanacaktır. </a:t>
            </a:r>
          </a:p>
          <a:p>
            <a:pPr algn="just" eaLnBrk="1" hangingPunct="1">
              <a:lnSpc>
                <a:spcPts val="2400"/>
              </a:lnSpc>
              <a:defRPr/>
            </a:pPr>
            <a:endParaRPr lang="tr-TR" sz="1600" dirty="0">
              <a:latin typeface="Arial" charset="0"/>
              <a:cs typeface="Arial" charset="0"/>
            </a:endParaRPr>
          </a:p>
          <a:p>
            <a:pPr algn="just" eaLnBrk="1" hangingPunct="1">
              <a:lnSpc>
                <a:spcPts val="2400"/>
              </a:lnSpc>
              <a:spcAft>
                <a:spcPts val="600"/>
              </a:spcAft>
              <a:defRPr/>
            </a:pPr>
            <a:r>
              <a:rPr lang="tr-TR" sz="1600" dirty="0">
                <a:solidFill>
                  <a:srgbClr val="FF0000"/>
                </a:solidFill>
                <a:latin typeface="Arial" charset="0"/>
                <a:cs typeface="Arial" charset="0"/>
              </a:rPr>
              <a:t>TEVKİFATA TABİ GELİRLER </a:t>
            </a:r>
          </a:p>
          <a:p>
            <a:pPr marL="285750" indent="-285750" algn="just" eaLnBrk="1" hangingPunct="1">
              <a:lnSpc>
                <a:spcPts val="2400"/>
              </a:lnSpc>
              <a:spcAft>
                <a:spcPts val="300"/>
              </a:spcAft>
              <a:buClr>
                <a:srgbClr val="FF0000"/>
              </a:buClr>
              <a:buFont typeface="Wingdings" panose="05000000000000000000" pitchFamily="2" charset="2"/>
              <a:buChar char="Ø"/>
              <a:defRPr/>
            </a:pPr>
            <a:r>
              <a:rPr lang="tr-TR" sz="1600" dirty="0">
                <a:latin typeface="Arial" charset="0"/>
                <a:cs typeface="Arial" charset="0"/>
              </a:rPr>
              <a:t>Hisse senedi alım-satım kazançları</a:t>
            </a:r>
          </a:p>
          <a:p>
            <a:pPr marL="285750" indent="-285750" algn="just" eaLnBrk="1" hangingPunct="1">
              <a:lnSpc>
                <a:spcPts val="2400"/>
              </a:lnSpc>
              <a:spcAft>
                <a:spcPts val="300"/>
              </a:spcAft>
              <a:buClr>
                <a:srgbClr val="FF0000"/>
              </a:buClr>
              <a:buFont typeface="Wingdings" panose="05000000000000000000" pitchFamily="2" charset="2"/>
              <a:buChar char="Ø"/>
              <a:defRPr/>
            </a:pPr>
            <a:r>
              <a:rPr lang="tr-TR" sz="1600" dirty="0">
                <a:latin typeface="Arial" charset="0"/>
                <a:cs typeface="Arial" charset="0"/>
              </a:rPr>
              <a:t>Devlet tahvili ve Hazine bonoları faiz gelirleri  ve alım-satım kazançları, </a:t>
            </a:r>
          </a:p>
          <a:p>
            <a:pPr marL="285750" indent="-285750" algn="just" eaLnBrk="1" hangingPunct="1">
              <a:lnSpc>
                <a:spcPts val="2400"/>
              </a:lnSpc>
              <a:spcAft>
                <a:spcPts val="300"/>
              </a:spcAft>
              <a:buClr>
                <a:srgbClr val="FF0000"/>
              </a:buClr>
              <a:buFont typeface="Wingdings" panose="05000000000000000000" pitchFamily="2" charset="2"/>
              <a:buChar char="Ø"/>
              <a:defRPr/>
            </a:pPr>
            <a:r>
              <a:rPr lang="tr-TR" sz="1600" dirty="0">
                <a:latin typeface="Arial" charset="0"/>
                <a:cs typeface="Arial" charset="0"/>
              </a:rPr>
              <a:t>Özel sektör tahvil ve bonoları faiz gelirleri  ve alım-satım kazançları, </a:t>
            </a:r>
          </a:p>
          <a:p>
            <a:pPr marL="285750" indent="-285750" algn="just" eaLnBrk="1" hangingPunct="1">
              <a:lnSpc>
                <a:spcPts val="2400"/>
              </a:lnSpc>
              <a:spcAft>
                <a:spcPts val="300"/>
              </a:spcAft>
              <a:buClr>
                <a:srgbClr val="FF0000"/>
              </a:buClr>
              <a:buFont typeface="Wingdings" panose="05000000000000000000" pitchFamily="2" charset="2"/>
              <a:buChar char="Ø"/>
              <a:defRPr/>
            </a:pPr>
            <a:r>
              <a:rPr lang="tr-TR" sz="1600" dirty="0">
                <a:latin typeface="Arial" charset="0"/>
                <a:cs typeface="Arial" charset="0"/>
              </a:rPr>
              <a:t>Mevduat faizleri,</a:t>
            </a:r>
          </a:p>
          <a:p>
            <a:pPr marL="285750" indent="-285750" algn="just" eaLnBrk="1" hangingPunct="1">
              <a:lnSpc>
                <a:spcPts val="2400"/>
              </a:lnSpc>
              <a:spcAft>
                <a:spcPts val="300"/>
              </a:spcAft>
              <a:buClr>
                <a:srgbClr val="FF0000"/>
              </a:buClr>
              <a:buFont typeface="Wingdings" panose="05000000000000000000" pitchFamily="2" charset="2"/>
              <a:buChar char="Ø"/>
              <a:defRPr/>
            </a:pPr>
            <a:r>
              <a:rPr lang="tr-TR" sz="1600" dirty="0">
                <a:latin typeface="Arial" charset="0"/>
                <a:cs typeface="Arial" charset="0"/>
              </a:rPr>
              <a:t>Repo gelirleri, </a:t>
            </a:r>
          </a:p>
          <a:p>
            <a:pPr marL="285750" indent="-285750" algn="just" eaLnBrk="1" hangingPunct="1">
              <a:lnSpc>
                <a:spcPts val="2400"/>
              </a:lnSpc>
              <a:spcAft>
                <a:spcPts val="300"/>
              </a:spcAft>
              <a:buClr>
                <a:srgbClr val="FF0000"/>
              </a:buClr>
              <a:buFont typeface="Wingdings" panose="05000000000000000000" pitchFamily="2" charset="2"/>
              <a:buChar char="Ø"/>
              <a:defRPr/>
            </a:pPr>
            <a:r>
              <a:rPr lang="tr-TR" sz="1600" dirty="0">
                <a:latin typeface="Arial" charset="0"/>
                <a:cs typeface="Arial" charset="0"/>
              </a:rPr>
              <a:t>Özel finans kurumları gelirleri, </a:t>
            </a:r>
          </a:p>
          <a:p>
            <a:pPr marL="285750" indent="-285750" algn="just" eaLnBrk="1" hangingPunct="1">
              <a:lnSpc>
                <a:spcPts val="2400"/>
              </a:lnSpc>
              <a:spcAft>
                <a:spcPts val="300"/>
              </a:spcAft>
              <a:buClr>
                <a:srgbClr val="FF0000"/>
              </a:buClr>
              <a:buFont typeface="Wingdings" panose="05000000000000000000" pitchFamily="2" charset="2"/>
              <a:buChar char="Ø"/>
              <a:defRPr/>
            </a:pPr>
            <a:r>
              <a:rPr lang="tr-TR" sz="1600" dirty="0">
                <a:latin typeface="Arial" charset="0"/>
                <a:cs typeface="Arial" charset="0"/>
              </a:rPr>
              <a:t>Vadeli işlem ve opsiyon sözleşmelerinden elde edilen gelirler, </a:t>
            </a:r>
          </a:p>
          <a:p>
            <a:pPr marL="285750" indent="-285750" algn="just" eaLnBrk="1" hangingPunct="1">
              <a:lnSpc>
                <a:spcPts val="2400"/>
              </a:lnSpc>
              <a:spcAft>
                <a:spcPts val="300"/>
              </a:spcAft>
              <a:buClr>
                <a:srgbClr val="FF0000"/>
              </a:buClr>
              <a:buFont typeface="Wingdings" panose="05000000000000000000" pitchFamily="2" charset="2"/>
              <a:buChar char="Ø"/>
              <a:defRPr/>
            </a:pPr>
            <a:r>
              <a:rPr lang="tr-TR" sz="1600" dirty="0">
                <a:latin typeface="Arial" charset="0"/>
                <a:cs typeface="Arial" charset="0"/>
              </a:rPr>
              <a:t>Menkul kıymet ve vadeli işlem ve opsiyon piyasalarında işlem gören diğer menkul kıymetlerin gelirleri, </a:t>
            </a:r>
          </a:p>
          <a:p>
            <a:pPr marL="285750" indent="-285750" algn="just" eaLnBrk="1" hangingPunct="1">
              <a:lnSpc>
                <a:spcPts val="2400"/>
              </a:lnSpc>
              <a:spcAft>
                <a:spcPts val="300"/>
              </a:spcAft>
              <a:buClr>
                <a:srgbClr val="FF0000"/>
              </a:buClr>
              <a:buFont typeface="Wingdings" panose="05000000000000000000" pitchFamily="2" charset="2"/>
              <a:buChar char="Ø"/>
              <a:defRPr/>
            </a:pPr>
            <a:r>
              <a:rPr lang="tr-TR" sz="1600" dirty="0">
                <a:latin typeface="Arial" charset="0"/>
                <a:cs typeface="Arial" charset="0"/>
              </a:rPr>
              <a:t>Hazine veya diğer kamu tüzel kişiliklerince çıkarılan menkul kıymetlerin faiz gelirleri  ve alım-satım kazançları. </a:t>
            </a:r>
          </a:p>
        </p:txBody>
      </p:sp>
    </p:spTree>
    <p:extLst>
      <p:ext uri="{BB962C8B-B14F-4D97-AF65-F5344CB8AC3E}">
        <p14:creationId xmlns:p14="http://schemas.microsoft.com/office/powerpoint/2010/main" val="1983211226"/>
      </p:ext>
    </p:extLst>
  </p:cSld>
  <p:clrMapOvr>
    <a:masterClrMapping/>
  </p:clrMapOvr>
  <p:transition>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lgn="just">
              <a:buNone/>
            </a:pPr>
            <a:r>
              <a:rPr lang="tr-TR" sz="3200" dirty="0">
                <a:solidFill>
                  <a:srgbClr val="FF0000"/>
                </a:solidFill>
              </a:rPr>
              <a:t>KÖTÜ HABER… POŞET BEYANNAMESİ GELDİ !!!</a:t>
            </a:r>
          </a:p>
          <a:p>
            <a:pPr marL="0" indent="0" algn="just">
              <a:buNone/>
            </a:pPr>
            <a:r>
              <a:rPr lang="tr-TR" sz="3200" dirty="0">
                <a:solidFill>
                  <a:srgbClr val="FF0000"/>
                </a:solidFill>
              </a:rPr>
              <a:t>(GERİ KAZANIM KATILIM PAYI BEYANNAMESİ)</a:t>
            </a:r>
            <a:endParaRPr lang="tr-TR" sz="3500" dirty="0">
              <a:solidFill>
                <a:srgbClr val="FF0000"/>
              </a:solidFill>
            </a:endParaRPr>
          </a:p>
          <a:p>
            <a:r>
              <a:rPr lang="tr-TR" sz="2400" dirty="0"/>
              <a:t>25.12.2018 tarihinde Çevre Bakanlığı internet sitesinde Plastik Poşetlerin Ücretlendirilmesine İlişkin Usul ve Esaslar yayımlandı. 09.01.2019 </a:t>
            </a:r>
            <a:r>
              <a:rPr lang="tr-TR" sz="2400" dirty="0" err="1"/>
              <a:t>tatihinde</a:t>
            </a:r>
            <a:r>
              <a:rPr lang="tr-TR" sz="2400" dirty="0"/>
              <a:t> değiştirildi.</a:t>
            </a:r>
          </a:p>
          <a:p>
            <a:r>
              <a:rPr lang="tr-TR" sz="2400" dirty="0"/>
              <a:t>Ayrıca yönetmelik yayımlanması gerekiyor.</a:t>
            </a:r>
          </a:p>
          <a:p>
            <a:r>
              <a:rPr lang="tr-TR" sz="2400" dirty="0"/>
              <a:t>Kargo, kuru temizleme, lostra, eczane vb. hizmet satışına yönelik poşetler kapsam dışı.</a:t>
            </a:r>
          </a:p>
          <a:p>
            <a:r>
              <a:rPr lang="tr-TR" sz="2400" dirty="0"/>
              <a:t>0.25 SATIŞ BEDELİ</a:t>
            </a:r>
          </a:p>
          <a:p>
            <a:r>
              <a:rPr lang="tr-TR" sz="2400" dirty="0"/>
              <a:t>15 </a:t>
            </a:r>
            <a:r>
              <a:rPr lang="tr-TR" sz="2400" dirty="0" err="1"/>
              <a:t>kr</a:t>
            </a:r>
            <a:r>
              <a:rPr lang="tr-TR" sz="2400" dirty="0"/>
              <a:t>. Katılım payı, çevre bakanlığına ödenecek. </a:t>
            </a:r>
          </a:p>
          <a:p>
            <a:r>
              <a:rPr lang="tr-TR" sz="2400" dirty="0"/>
              <a:t>0.039 </a:t>
            </a:r>
            <a:r>
              <a:rPr lang="tr-TR" sz="2400" dirty="0" err="1"/>
              <a:t>kr</a:t>
            </a:r>
            <a:r>
              <a:rPr lang="tr-TR" sz="2400" dirty="0"/>
              <a:t>. KDV</a:t>
            </a:r>
          </a:p>
          <a:p>
            <a:r>
              <a:rPr lang="tr-TR" sz="2400" dirty="0"/>
              <a:t> 5 </a:t>
            </a:r>
            <a:r>
              <a:rPr lang="tr-TR" sz="2400" dirty="0" err="1"/>
              <a:t>kr</a:t>
            </a:r>
            <a:r>
              <a:rPr lang="tr-TR" sz="2400" dirty="0"/>
              <a:t>. Maliyet</a:t>
            </a:r>
          </a:p>
          <a:p>
            <a:r>
              <a:rPr lang="tr-TR" sz="2400" dirty="0"/>
              <a:t>4,961 </a:t>
            </a:r>
            <a:r>
              <a:rPr lang="tr-TR" sz="2400" dirty="0" err="1"/>
              <a:t>kr</a:t>
            </a:r>
            <a:r>
              <a:rPr lang="tr-TR" sz="2400" dirty="0"/>
              <a:t>. Çevre bakanlığına ödenecek.</a:t>
            </a:r>
          </a:p>
          <a:p>
            <a:pPr marL="0" indent="0">
              <a:buNone/>
            </a:pPr>
            <a:endParaRPr lang="tr-TR" sz="2800" dirty="0"/>
          </a:p>
          <a:p>
            <a:pPr marL="0" indent="0" algn="just">
              <a:buNone/>
            </a:pPr>
            <a:endParaRPr lang="tr-TR" sz="2600" dirty="0"/>
          </a:p>
          <a:p>
            <a:pPr marL="0" indent="0" algn="just">
              <a:buNone/>
            </a:pPr>
            <a:endParaRPr lang="tr-TR" sz="2600" dirty="0"/>
          </a:p>
        </p:txBody>
      </p:sp>
    </p:spTree>
    <p:extLst>
      <p:ext uri="{BB962C8B-B14F-4D97-AF65-F5344CB8AC3E}">
        <p14:creationId xmlns:p14="http://schemas.microsoft.com/office/powerpoint/2010/main" val="6329087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2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05DBF64-ACD8-417F-BF5E-B96243AFBDFB}" type="slidenum">
              <a:rPr lang="tr-TR" altLang="tr-TR" sz="1200" smtClean="0">
                <a:solidFill>
                  <a:srgbClr val="898989"/>
                </a:solidFill>
              </a:rPr>
              <a:pPr/>
              <a:t>90</a:t>
            </a:fld>
            <a:endParaRPr lang="tr-TR" altLang="tr-TR" sz="1200">
              <a:solidFill>
                <a:srgbClr val="898989"/>
              </a:solidFill>
            </a:endParaRPr>
          </a:p>
        </p:txBody>
      </p:sp>
      <p:grpSp>
        <p:nvGrpSpPr>
          <p:cNvPr id="66563" name="Group 5"/>
          <p:cNvGrpSpPr>
            <a:grpSpLocks/>
          </p:cNvGrpSpPr>
          <p:nvPr/>
        </p:nvGrpSpPr>
        <p:grpSpPr bwMode="auto">
          <a:xfrm>
            <a:off x="1219200" y="1295400"/>
            <a:ext cx="7086600" cy="4276725"/>
            <a:chOff x="-3" y="-3"/>
            <a:chExt cx="2995" cy="2694"/>
          </a:xfrm>
        </p:grpSpPr>
        <p:grpSp>
          <p:nvGrpSpPr>
            <p:cNvPr id="66566" name="Group 6"/>
            <p:cNvGrpSpPr>
              <a:grpSpLocks/>
            </p:cNvGrpSpPr>
            <p:nvPr/>
          </p:nvGrpSpPr>
          <p:grpSpPr bwMode="auto">
            <a:xfrm>
              <a:off x="0" y="0"/>
              <a:ext cx="2989" cy="2688"/>
              <a:chOff x="0" y="0"/>
              <a:chExt cx="2989" cy="2688"/>
            </a:xfrm>
          </p:grpSpPr>
          <p:grpSp>
            <p:nvGrpSpPr>
              <p:cNvPr id="66568" name="Group 7"/>
              <p:cNvGrpSpPr>
                <a:grpSpLocks/>
              </p:cNvGrpSpPr>
              <p:nvPr/>
            </p:nvGrpSpPr>
            <p:grpSpPr bwMode="auto">
              <a:xfrm>
                <a:off x="0" y="0"/>
                <a:ext cx="2989" cy="384"/>
                <a:chOff x="0" y="0"/>
                <a:chExt cx="2989" cy="384"/>
              </a:xfrm>
            </p:grpSpPr>
            <p:sp>
              <p:nvSpPr>
                <p:cNvPr id="66587" name="Rectangle 8"/>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endParaRPr lang="en-US" altLang="tr-TR" sz="2000" b="0"/>
                </a:p>
              </p:txBody>
            </p:sp>
            <p:sp>
              <p:nvSpPr>
                <p:cNvPr id="66588" name="Rectangle 9"/>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6569" name="Group 10"/>
              <p:cNvGrpSpPr>
                <a:grpSpLocks/>
              </p:cNvGrpSpPr>
              <p:nvPr/>
            </p:nvGrpSpPr>
            <p:grpSpPr bwMode="auto">
              <a:xfrm>
                <a:off x="0" y="384"/>
                <a:ext cx="2989" cy="384"/>
                <a:chOff x="0" y="384"/>
                <a:chExt cx="2989" cy="384"/>
              </a:xfrm>
            </p:grpSpPr>
            <p:sp>
              <p:nvSpPr>
                <p:cNvPr id="66585" name="Rectangle 11"/>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66586" name="Rectangle 12"/>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6570" name="Group 13"/>
              <p:cNvGrpSpPr>
                <a:grpSpLocks/>
              </p:cNvGrpSpPr>
              <p:nvPr/>
            </p:nvGrpSpPr>
            <p:grpSpPr bwMode="auto">
              <a:xfrm>
                <a:off x="0" y="768"/>
                <a:ext cx="2989" cy="384"/>
                <a:chOff x="0" y="768"/>
                <a:chExt cx="2989" cy="384"/>
              </a:xfrm>
            </p:grpSpPr>
            <p:sp>
              <p:nvSpPr>
                <p:cNvPr id="66583" name="Rectangle 14"/>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a:endParaRPr lang="en-US" altLang="tr-TR" sz="1600" b="0"/>
                </a:p>
              </p:txBody>
            </p:sp>
            <p:sp>
              <p:nvSpPr>
                <p:cNvPr id="66584" name="Rectangle 15"/>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6571" name="Group 16"/>
              <p:cNvGrpSpPr>
                <a:grpSpLocks/>
              </p:cNvGrpSpPr>
              <p:nvPr/>
            </p:nvGrpSpPr>
            <p:grpSpPr bwMode="auto">
              <a:xfrm>
                <a:off x="0" y="1152"/>
                <a:ext cx="2989" cy="384"/>
                <a:chOff x="0" y="1152"/>
                <a:chExt cx="2989" cy="384"/>
              </a:xfrm>
            </p:grpSpPr>
            <p:sp>
              <p:nvSpPr>
                <p:cNvPr id="66581" name="Rectangle 17"/>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1600" b="0"/>
                </a:p>
              </p:txBody>
            </p:sp>
            <p:sp>
              <p:nvSpPr>
                <p:cNvPr id="66582" name="Rectangle 18"/>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6572" name="Group 19"/>
              <p:cNvGrpSpPr>
                <a:grpSpLocks/>
              </p:cNvGrpSpPr>
              <p:nvPr/>
            </p:nvGrpSpPr>
            <p:grpSpPr bwMode="auto">
              <a:xfrm>
                <a:off x="0" y="1536"/>
                <a:ext cx="2989" cy="384"/>
                <a:chOff x="0" y="1536"/>
                <a:chExt cx="2989" cy="384"/>
              </a:xfrm>
            </p:grpSpPr>
            <p:sp>
              <p:nvSpPr>
                <p:cNvPr id="66579" name="Rectangle 20"/>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eaLnBrk="1" hangingPunct="1"/>
                  <a:r>
                    <a:rPr lang="tr-TR" altLang="tr-TR" sz="1600"/>
                    <a:t>	</a:t>
                  </a:r>
                  <a:endParaRPr lang="tr-TR" altLang="tr-TR" sz="1600" b="0"/>
                </a:p>
              </p:txBody>
            </p:sp>
            <p:sp>
              <p:nvSpPr>
                <p:cNvPr id="66580" name="Rectangle 21"/>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6573" name="Group 22"/>
              <p:cNvGrpSpPr>
                <a:grpSpLocks/>
              </p:cNvGrpSpPr>
              <p:nvPr/>
            </p:nvGrpSpPr>
            <p:grpSpPr bwMode="auto">
              <a:xfrm>
                <a:off x="0" y="1920"/>
                <a:ext cx="2989" cy="384"/>
                <a:chOff x="0" y="1920"/>
                <a:chExt cx="2989" cy="384"/>
              </a:xfrm>
            </p:grpSpPr>
            <p:sp>
              <p:nvSpPr>
                <p:cNvPr id="66577" name="Rectangle 23"/>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2400" b="0"/>
                </a:p>
              </p:txBody>
            </p:sp>
            <p:sp>
              <p:nvSpPr>
                <p:cNvPr id="66578" name="Rectangle 24"/>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66574" name="Group 25"/>
              <p:cNvGrpSpPr>
                <a:grpSpLocks/>
              </p:cNvGrpSpPr>
              <p:nvPr/>
            </p:nvGrpSpPr>
            <p:grpSpPr bwMode="auto">
              <a:xfrm>
                <a:off x="0" y="2304"/>
                <a:ext cx="2989" cy="384"/>
                <a:chOff x="0" y="2304"/>
                <a:chExt cx="2989" cy="384"/>
              </a:xfrm>
            </p:grpSpPr>
            <p:sp>
              <p:nvSpPr>
                <p:cNvPr id="66575" name="Rectangle 26"/>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a:endParaRPr lang="tr-TR" altLang="tr-TR" sz="1600" b="0"/>
                </a:p>
              </p:txBody>
            </p:sp>
            <p:sp>
              <p:nvSpPr>
                <p:cNvPr id="66576" name="Rectangle 27"/>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66567" name="Rectangle 28"/>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66564" name="Text Box 29"/>
          <p:cNvSpPr txBox="1">
            <a:spLocks noChangeArrowheads="1"/>
          </p:cNvSpPr>
          <p:nvPr/>
        </p:nvSpPr>
        <p:spPr bwMode="auto">
          <a:xfrm>
            <a:off x="755650" y="18891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66565" name="Rectangle 30"/>
          <p:cNvSpPr>
            <a:spLocks noChangeArrowheads="1"/>
          </p:cNvSpPr>
          <p:nvPr/>
        </p:nvSpPr>
        <p:spPr bwMode="auto">
          <a:xfrm>
            <a:off x="107950" y="523875"/>
            <a:ext cx="89281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ts val="2400"/>
              </a:lnSpc>
              <a:spcAft>
                <a:spcPts val="1200"/>
              </a:spcAft>
            </a:pPr>
            <a:r>
              <a:rPr lang="tr-TR" altLang="tr-TR" sz="2000">
                <a:solidFill>
                  <a:srgbClr val="FF0000"/>
                </a:solidFill>
              </a:rPr>
              <a:t>G.V.K. GEÇİCİ 67. MADDE UYGULAMASI DIŞINDA KALANLAR</a:t>
            </a:r>
          </a:p>
          <a:p>
            <a:pPr algn="just" eaLnBrk="1" hangingPunct="1">
              <a:lnSpc>
                <a:spcPts val="2400"/>
              </a:lnSpc>
              <a:spcAft>
                <a:spcPts val="1200"/>
              </a:spcAft>
            </a:pPr>
            <a:r>
              <a:rPr lang="tr-TR" altLang="tr-TR" sz="1600">
                <a:cs typeface="Arial" panose="020B0604020202020204" pitchFamily="34" charset="0"/>
              </a:rPr>
              <a:t>Yapılan düzenlemeler çerçevesinde, geçici 67 nci maddenin (1) numaralı fıkra hükümlerinin uygulanmayacağı gelirler aşağıda gösterilmiştir:</a:t>
            </a:r>
          </a:p>
          <a:p>
            <a:pPr algn="just" eaLnBrk="1" hangingPunct="1">
              <a:lnSpc>
                <a:spcPts val="2400"/>
              </a:lnSpc>
              <a:spcAft>
                <a:spcPts val="1200"/>
              </a:spcAft>
              <a:buClr>
                <a:srgbClr val="FF0000"/>
              </a:buClr>
              <a:buFont typeface="Wingdings" panose="05000000000000000000" pitchFamily="2" charset="2"/>
              <a:buChar char="Ø"/>
            </a:pPr>
            <a:r>
              <a:rPr lang="tr-TR" altLang="tr-TR" sz="1600">
                <a:cs typeface="Arial" panose="020B0604020202020204" pitchFamily="34" charset="0"/>
              </a:rPr>
              <a:t> Hazine tarafından yurt dışında ihraç edilen menkul kıymetlerin </a:t>
            </a:r>
            <a:r>
              <a:rPr lang="tr-TR" altLang="tr-TR" sz="1600">
                <a:solidFill>
                  <a:srgbClr val="FF0000"/>
                </a:solidFill>
                <a:cs typeface="Arial" panose="020B0604020202020204" pitchFamily="34" charset="0"/>
              </a:rPr>
              <a:t>(Eurobond</a:t>
            </a:r>
            <a:r>
              <a:rPr lang="tr-TR" altLang="tr-TR" sz="1600">
                <a:cs typeface="Arial" panose="020B0604020202020204" pitchFamily="34" charset="0"/>
              </a:rPr>
              <a:t>) alım-satımı, itfası sırasında elde edilen getirileri ve bunların dönemsel getirilerinin tahsili,</a:t>
            </a:r>
          </a:p>
          <a:p>
            <a:pPr algn="just" eaLnBrk="1" hangingPunct="1">
              <a:lnSpc>
                <a:spcPts val="2400"/>
              </a:lnSpc>
              <a:spcAft>
                <a:spcPts val="1200"/>
              </a:spcAft>
              <a:buClr>
                <a:srgbClr val="FF0000"/>
              </a:buClr>
              <a:buFont typeface="Wingdings" panose="05000000000000000000" pitchFamily="2" charset="2"/>
              <a:buChar char="Ø"/>
            </a:pPr>
            <a:r>
              <a:rPr lang="tr-TR" altLang="tr-TR" sz="1600">
                <a:cs typeface="Arial" panose="020B0604020202020204" pitchFamily="34" charset="0"/>
              </a:rPr>
              <a:t>  Hisse senetleri </a:t>
            </a:r>
            <a:r>
              <a:rPr lang="tr-TR" altLang="tr-TR" sz="1600">
                <a:solidFill>
                  <a:srgbClr val="FF0000"/>
                </a:solidFill>
                <a:cs typeface="Arial" panose="020B0604020202020204" pitchFamily="34" charset="0"/>
              </a:rPr>
              <a:t>kar payları</a:t>
            </a:r>
            <a:r>
              <a:rPr lang="tr-TR" altLang="tr-TR" sz="1600">
                <a:cs typeface="Arial" panose="020B0604020202020204" pitchFamily="34" charset="0"/>
              </a:rPr>
              <a:t>, </a:t>
            </a:r>
          </a:p>
          <a:p>
            <a:pPr algn="just" eaLnBrk="1" hangingPunct="1">
              <a:lnSpc>
                <a:spcPts val="2400"/>
              </a:lnSpc>
              <a:spcAft>
                <a:spcPts val="1200"/>
              </a:spcAft>
              <a:buClr>
                <a:srgbClr val="FF0000"/>
              </a:buClr>
              <a:buFont typeface="Wingdings" panose="05000000000000000000" pitchFamily="2" charset="2"/>
              <a:buChar char="Ø"/>
            </a:pPr>
            <a:r>
              <a:rPr lang="tr-TR" altLang="tr-TR" sz="1600">
                <a:cs typeface="Arial" panose="020B0604020202020204" pitchFamily="34" charset="0"/>
              </a:rPr>
              <a:t> Tam mükellef kurumlara ait olup, Borsa İstanbul A.Ş.’de işlem gören ve </a:t>
            </a:r>
            <a:r>
              <a:rPr lang="tr-TR" altLang="tr-TR" sz="1600">
                <a:solidFill>
                  <a:srgbClr val="FF0000"/>
                </a:solidFill>
                <a:cs typeface="Arial" panose="020B0604020202020204" pitchFamily="34" charset="0"/>
              </a:rPr>
              <a:t>bir yıldan fazla süreyle elde tutulan hisse senetleri</a:t>
            </a:r>
            <a:r>
              <a:rPr lang="tr-TR" altLang="tr-TR" sz="1600">
                <a:cs typeface="Arial" panose="020B0604020202020204" pitchFamily="34" charset="0"/>
              </a:rPr>
              <a:t>nin elden çıkarılmasından elde edilen gelirler,</a:t>
            </a:r>
          </a:p>
          <a:p>
            <a:pPr algn="just" eaLnBrk="1" hangingPunct="1">
              <a:lnSpc>
                <a:spcPts val="2400"/>
              </a:lnSpc>
              <a:spcAft>
                <a:spcPts val="1200"/>
              </a:spcAft>
              <a:buClr>
                <a:srgbClr val="FF0000"/>
              </a:buClr>
              <a:buFont typeface="Wingdings" panose="05000000000000000000" pitchFamily="2" charset="2"/>
              <a:buChar char="Ø"/>
            </a:pPr>
            <a:r>
              <a:rPr lang="tr-TR" altLang="tr-TR" sz="1600">
                <a:cs typeface="Arial" panose="020B0604020202020204" pitchFamily="34" charset="0"/>
              </a:rPr>
              <a:t>  Sürekli olarak </a:t>
            </a:r>
            <a:r>
              <a:rPr lang="tr-TR" altLang="tr-TR" sz="1600">
                <a:solidFill>
                  <a:srgbClr val="FF0000"/>
                </a:solidFill>
                <a:cs typeface="Arial" panose="020B0604020202020204" pitchFamily="34" charset="0"/>
              </a:rPr>
              <a:t>portföyünün en az % 51’i </a:t>
            </a:r>
            <a:r>
              <a:rPr lang="tr-TR" altLang="tr-TR" sz="1600">
                <a:cs typeface="Arial" panose="020B0604020202020204" pitchFamily="34" charset="0"/>
              </a:rPr>
              <a:t>Borsa İstanbul A.Ş.’de işlem gören hisse senetlerinden oluşan yatırım fonlarının bir yıldan fazla süreyle elde tutulan katılma belgelerinin elden çıkarılmasından elde edilen gelirler.</a:t>
            </a:r>
          </a:p>
          <a:p>
            <a:pPr algn="just" eaLnBrk="1" hangingPunct="1">
              <a:lnSpc>
                <a:spcPts val="2400"/>
              </a:lnSpc>
              <a:spcAft>
                <a:spcPts val="1200"/>
              </a:spcAft>
              <a:buClr>
                <a:srgbClr val="FF0000"/>
              </a:buClr>
              <a:buFont typeface="Wingdings" panose="05000000000000000000" pitchFamily="2" charset="2"/>
              <a:buChar char="Ø"/>
            </a:pPr>
            <a:r>
              <a:rPr lang="tr-TR" altLang="tr-TR" sz="1600">
                <a:latin typeface="Arial TUR" panose="020B0604020202020204" pitchFamily="34" charset="0"/>
                <a:ea typeface="Arial TUR" panose="020B0604020202020204" pitchFamily="34" charset="0"/>
                <a:cs typeface="Arial TUR" panose="020B0604020202020204" pitchFamily="34" charset="0"/>
              </a:rPr>
              <a:t> Tam mükellef kurumlar tarafından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yurt dışında ihraç edilen tahvillerden</a:t>
            </a:r>
            <a:r>
              <a:rPr lang="tr-TR" altLang="tr-TR" sz="1600">
                <a:latin typeface="Arial TUR" panose="020B0604020202020204" pitchFamily="34" charset="0"/>
                <a:ea typeface="Arial TUR" panose="020B0604020202020204" pitchFamily="34" charset="0"/>
                <a:cs typeface="Arial TUR" panose="020B0604020202020204" pitchFamily="34" charset="0"/>
              </a:rPr>
              <a:t> elde edilen faiz gelirleri, </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yurt dışı mevduat ve Off-shore faiz gelirleri,</a:t>
            </a:r>
          </a:p>
          <a:p>
            <a:pPr algn="just" eaLnBrk="1" hangingPunct="1">
              <a:lnSpc>
                <a:spcPts val="2400"/>
              </a:lnSpc>
              <a:spcAft>
                <a:spcPts val="1200"/>
              </a:spcAft>
            </a:pPr>
            <a:r>
              <a:rPr lang="tr-TR" altLang="tr-TR" sz="1600">
                <a:cs typeface="Arial" panose="020B0604020202020204" pitchFamily="34" charset="0"/>
              </a:rPr>
              <a:t>Geçici 67. madde kapsamında olmayacaktır.</a:t>
            </a:r>
          </a:p>
        </p:txBody>
      </p:sp>
    </p:spTree>
    <p:extLst>
      <p:ext uri="{BB962C8B-B14F-4D97-AF65-F5344CB8AC3E}">
        <p14:creationId xmlns:p14="http://schemas.microsoft.com/office/powerpoint/2010/main" val="11720346"/>
      </p:ext>
    </p:extLst>
  </p:cSld>
  <p:clrMapOvr>
    <a:masterClrMapping/>
  </p:clrMapOvr>
  <p:transition>
    <p:cover di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2 Slayt Numarası Yer Tutucusu"/>
          <p:cNvSpPr>
            <a:spLocks noGrp="1"/>
          </p:cNvSpPr>
          <p:nvPr>
            <p:ph type="sldNum" sz="quarter" idx="12"/>
          </p:nvPr>
        </p:nvSpPr>
        <p:spPr bwMode="auto">
          <a:xfrm>
            <a:off x="8485188" y="6400800"/>
            <a:ext cx="65881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7F987A1-C797-4B48-AC37-18BB9436BD4F}" type="slidenum">
              <a:rPr lang="tr-TR" altLang="tr-TR" sz="1200" smtClean="0">
                <a:solidFill>
                  <a:srgbClr val="898989"/>
                </a:solidFill>
              </a:rPr>
              <a:pPr/>
              <a:t>91</a:t>
            </a:fld>
            <a:endParaRPr lang="tr-TR" altLang="tr-TR" sz="1200">
              <a:solidFill>
                <a:srgbClr val="898989"/>
              </a:solidFill>
            </a:endParaRPr>
          </a:p>
        </p:txBody>
      </p:sp>
      <p:sp>
        <p:nvSpPr>
          <p:cNvPr id="68611"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68612" name="Rectangle 31"/>
          <p:cNvSpPr>
            <a:spLocks noChangeArrowheads="1"/>
          </p:cNvSpPr>
          <p:nvPr/>
        </p:nvSpPr>
        <p:spPr bwMode="auto">
          <a:xfrm>
            <a:off x="107950" y="620713"/>
            <a:ext cx="8928100"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ts val="2400"/>
              </a:lnSpc>
            </a:pPr>
            <a:r>
              <a:rPr lang="tr-TR" altLang="tr-TR" sz="2000">
                <a:solidFill>
                  <a:srgbClr val="FF0000"/>
                </a:solidFill>
                <a:cs typeface="Arial" panose="020B0604020202020204" pitchFamily="34" charset="0"/>
              </a:rPr>
              <a:t>GEÇİCİ 67 NCİ MADDE KAPSAMINDAKİ KAZANÇLARIN TİCARİ FAALİYET KAPSAMINDA ELDE EDİLMESİ</a:t>
            </a:r>
          </a:p>
          <a:p>
            <a:pPr algn="ctr" eaLnBrk="1" hangingPunct="1"/>
            <a:endParaRPr lang="tr-TR" altLang="tr-TR" sz="1600">
              <a:solidFill>
                <a:srgbClr val="CC3300"/>
              </a:solidFill>
              <a:cs typeface="Arial" panose="020B0604020202020204" pitchFamily="34" charset="0"/>
            </a:endParaRPr>
          </a:p>
          <a:p>
            <a:pPr algn="just" eaLnBrk="1" hangingPunct="1">
              <a:lnSpc>
                <a:spcPts val="2500"/>
              </a:lnSpc>
              <a:spcAft>
                <a:spcPts val="1200"/>
              </a:spcAft>
            </a:pPr>
            <a:r>
              <a:rPr lang="tr-TR" altLang="tr-TR" sz="1600">
                <a:cs typeface="Arial" panose="020B0604020202020204" pitchFamily="34" charset="0"/>
              </a:rPr>
              <a:t>Geçici 67. madde kapsamına giren kazanç ve iratların bir ticari işletmeye bağlı olarak elde edilmesi durumunda bu gelirler ticari kazanç hükümlerine göre vergilendirileceğinden ticari kazançlarla ilgili olarak verilen beyannameye dahil edilecektir. </a:t>
            </a:r>
          </a:p>
          <a:p>
            <a:pPr algn="just" eaLnBrk="1" hangingPunct="1">
              <a:lnSpc>
                <a:spcPts val="2500"/>
              </a:lnSpc>
              <a:spcAft>
                <a:spcPts val="1200"/>
              </a:spcAft>
            </a:pPr>
            <a:r>
              <a:rPr lang="tr-TR" altLang="tr-TR" sz="1600">
                <a:cs typeface="Arial" panose="020B0604020202020204" pitchFamily="34" charset="0"/>
              </a:rPr>
              <a:t>Bu durumda beyan edilen gelir üzerinden hesaplanan gelir vergisinden geçici 67 nci madde hükmü çerçevesinde tevkif edilen vergiler mahsup edilecektir. </a:t>
            </a:r>
          </a:p>
          <a:p>
            <a:pPr algn="just" eaLnBrk="1" hangingPunct="1">
              <a:lnSpc>
                <a:spcPts val="2500"/>
              </a:lnSpc>
              <a:spcAft>
                <a:spcPts val="1200"/>
              </a:spcAft>
            </a:pPr>
            <a:r>
              <a:rPr lang="tr-TR" altLang="tr-TR" sz="1600">
                <a:cs typeface="Arial" panose="020B0604020202020204" pitchFamily="34" charset="0"/>
              </a:rPr>
              <a:t>Mahsup sonrası kalan bir tutarın bulunması halinde bu tutar genel hükümler çerçevesinde red ve iade edilecektir.</a:t>
            </a:r>
            <a:endParaRPr lang="tr-TR" altLang="tr-TR">
              <a:cs typeface="Arial" panose="020B0604020202020204" pitchFamily="34" charset="0"/>
            </a:endParaRPr>
          </a:p>
        </p:txBody>
      </p:sp>
    </p:spTree>
    <p:extLst>
      <p:ext uri="{BB962C8B-B14F-4D97-AF65-F5344CB8AC3E}">
        <p14:creationId xmlns:p14="http://schemas.microsoft.com/office/powerpoint/2010/main" val="4007422668"/>
      </p:ext>
    </p:extLst>
  </p:cSld>
  <p:clrMapOvr>
    <a:masterClrMapping/>
  </p:clrMapOvr>
  <p:transition>
    <p:cover dir="d"/>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2 Slayt Numarası Yer Tutucusu"/>
          <p:cNvSpPr>
            <a:spLocks noGrp="1"/>
          </p:cNvSpPr>
          <p:nvPr>
            <p:ph type="sldNum" sz="quarter" idx="12"/>
          </p:nvPr>
        </p:nvSpPr>
        <p:spPr bwMode="auto">
          <a:xfrm>
            <a:off x="8629650" y="6534150"/>
            <a:ext cx="514350" cy="32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93019BA-CBDD-4577-81ED-5B6EA122DD9F}" type="slidenum">
              <a:rPr lang="tr-TR" altLang="tr-TR" sz="1200" smtClean="0">
                <a:solidFill>
                  <a:srgbClr val="898989"/>
                </a:solidFill>
              </a:rPr>
              <a:pPr/>
              <a:t>92</a:t>
            </a:fld>
            <a:endParaRPr lang="tr-TR" altLang="tr-TR" sz="1200">
              <a:solidFill>
                <a:srgbClr val="898989"/>
              </a:solidFill>
            </a:endParaRPr>
          </a:p>
        </p:txBody>
      </p:sp>
      <p:sp>
        <p:nvSpPr>
          <p:cNvPr id="70659"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34820" name="Rectangle 31">
            <a:extLst/>
          </p:cNvPr>
          <p:cNvSpPr>
            <a:spLocks noChangeArrowheads="1"/>
          </p:cNvSpPr>
          <p:nvPr/>
        </p:nvSpPr>
        <p:spPr bwMode="auto">
          <a:xfrm>
            <a:off x="0" y="476250"/>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ct val="0"/>
              </a:spcBef>
              <a:spcAft>
                <a:spcPts val="1200"/>
              </a:spcAft>
              <a:buFontTx/>
              <a:buNone/>
              <a:defRPr/>
            </a:pPr>
            <a:r>
              <a:rPr lang="tr-TR" altLang="tr-TR" sz="1600" u="sng" dirty="0">
                <a:solidFill>
                  <a:srgbClr val="FF0000"/>
                </a:solidFill>
                <a:latin typeface="Arial" panose="020B0604020202020204" pitchFamily="34" charset="0"/>
                <a:cs typeface="Arial" panose="020B0604020202020204" pitchFamily="34" charset="0"/>
              </a:rPr>
              <a:t>KAR PAYLARININ VERGİLENDİRİLMESİ (GVK MD. 22/3) </a:t>
            </a:r>
          </a:p>
          <a:p>
            <a:pPr algn="just" eaLnBrk="1" hangingPunct="1">
              <a:lnSpc>
                <a:spcPts val="2400"/>
              </a:lnSpc>
              <a:spcBef>
                <a:spcPct val="0"/>
              </a:spcBef>
              <a:spcAft>
                <a:spcPts val="1200"/>
              </a:spcAft>
              <a:buFontTx/>
              <a:buNone/>
              <a:defRPr/>
            </a:pPr>
            <a:r>
              <a:rPr lang="tr-TR" altLang="tr-TR" sz="1600" dirty="0">
                <a:latin typeface="Arial" panose="020B0604020202020204" pitchFamily="34" charset="0"/>
              </a:rPr>
              <a:t>Gelir Vergisi Kanunu’nun 22’nci maddesinin 3 numaralı fıkrasında; “Tam mükellef kurumlardan elde edilen, 75 inci maddenin ikinci fıkrasının (1), (2) ve (3) numaralı bentlerinde yazılı </a:t>
            </a:r>
            <a:r>
              <a:rPr lang="tr-TR" altLang="tr-TR" sz="1600" dirty="0">
                <a:solidFill>
                  <a:srgbClr val="FF0000"/>
                </a:solidFill>
                <a:latin typeface="Arial" panose="020B0604020202020204" pitchFamily="34" charset="0"/>
              </a:rPr>
              <a:t>kâr paylarının yarısı gelir vergisinden müstesnadır. </a:t>
            </a:r>
            <a:r>
              <a:rPr lang="tr-TR" altLang="tr-TR" sz="1600" dirty="0">
                <a:latin typeface="Arial" panose="020B0604020202020204" pitchFamily="34" charset="0"/>
              </a:rPr>
              <a:t>İstisna edilen tutar üzerinden 94 üncü madde uyarınca </a:t>
            </a:r>
            <a:r>
              <a:rPr lang="tr-TR" altLang="tr-TR" sz="1600" dirty="0" err="1">
                <a:latin typeface="Arial" panose="020B0604020202020204" pitchFamily="34" charset="0"/>
              </a:rPr>
              <a:t>tevkifat</a:t>
            </a:r>
            <a:r>
              <a:rPr lang="tr-TR" altLang="tr-TR" sz="1600" dirty="0">
                <a:latin typeface="Arial" panose="020B0604020202020204" pitchFamily="34" charset="0"/>
              </a:rPr>
              <a:t> yapılır ve </a:t>
            </a:r>
            <a:r>
              <a:rPr lang="tr-TR" altLang="tr-TR" sz="1600" dirty="0">
                <a:solidFill>
                  <a:srgbClr val="FF0000"/>
                </a:solidFill>
                <a:latin typeface="Arial" panose="020B0604020202020204" pitchFamily="34" charset="0"/>
              </a:rPr>
              <a:t>tevkif edilen verginin tamamı</a:t>
            </a:r>
            <a:r>
              <a:rPr lang="tr-TR" altLang="tr-TR" sz="1600" dirty="0">
                <a:latin typeface="Arial" panose="020B0604020202020204" pitchFamily="34" charset="0"/>
              </a:rPr>
              <a:t>, kâr payının yıllık beyanname ile beyan edilmesi durumunda yıllık beyanname üzerinden hesaplanan vergiden mahsup edilir.” hükmü bulunmaktadır. </a:t>
            </a:r>
          </a:p>
          <a:p>
            <a:pPr algn="just" eaLnBrk="1" hangingPunct="1">
              <a:lnSpc>
                <a:spcPts val="2400"/>
              </a:lnSpc>
              <a:spcBef>
                <a:spcPct val="0"/>
              </a:spcBef>
              <a:spcAft>
                <a:spcPts val="1200"/>
              </a:spcAft>
              <a:buFontTx/>
              <a:buNone/>
              <a:defRPr/>
            </a:pPr>
            <a:r>
              <a:rPr lang="tr-TR" altLang="tr-TR" sz="1600" dirty="0">
                <a:latin typeface="Arial" panose="020B0604020202020204" pitchFamily="34" charset="0"/>
              </a:rPr>
              <a:t>Bu hüküm çerçevesinde; </a:t>
            </a:r>
          </a:p>
          <a:p>
            <a:pPr marL="285750" indent="-285750" algn="just" eaLnBrk="1" hangingPunct="1">
              <a:lnSpc>
                <a:spcPts val="2400"/>
              </a:lnSpc>
              <a:spcBef>
                <a:spcPct val="0"/>
              </a:spcBef>
              <a:spcAft>
                <a:spcPts val="1200"/>
              </a:spcAft>
              <a:buClr>
                <a:srgbClr val="FF0000"/>
              </a:buClr>
              <a:buFont typeface="Wingdings" panose="05000000000000000000" pitchFamily="2" charset="2"/>
              <a:buChar char="Ø"/>
              <a:defRPr/>
            </a:pPr>
            <a:r>
              <a:rPr lang="tr-TR" altLang="tr-TR" sz="1600" dirty="0">
                <a:latin typeface="Arial" panose="020B0604020202020204" pitchFamily="34" charset="0"/>
              </a:rPr>
              <a:t> 2003 ve sonraki yıllara ilişkin karların dağıtımından elde edilen kar paylarının yarısı gelir vergisinden istisna olup, kalan yarısı, 2018 yılı için beyan sınırı olan 34.000 TL’yi aşarsa beyan edilecek, bir başka deyişle brüt 68.000 TL’ye kadar olan tutarlar beyan dışı olacak,</a:t>
            </a:r>
          </a:p>
          <a:p>
            <a:pPr marL="285750" indent="-285750" algn="just" eaLnBrk="1" hangingPunct="1">
              <a:lnSpc>
                <a:spcPts val="2400"/>
              </a:lnSpc>
              <a:spcBef>
                <a:spcPct val="0"/>
              </a:spcBef>
              <a:spcAft>
                <a:spcPts val="1200"/>
              </a:spcAft>
              <a:buClr>
                <a:srgbClr val="FF0000"/>
              </a:buClr>
              <a:buFont typeface="Wingdings" panose="05000000000000000000" pitchFamily="2" charset="2"/>
              <a:buChar char="Ø"/>
              <a:defRPr/>
            </a:pPr>
            <a:r>
              <a:rPr lang="tr-TR" altLang="tr-TR" sz="1600" dirty="0">
                <a:latin typeface="Arial" panose="020B0604020202020204" pitchFamily="34" charset="0"/>
              </a:rPr>
              <a:t> Beyannamede hesaplanan şahsi gelir vergisinden kar dağıtan kurum bünyesinde </a:t>
            </a:r>
            <a:r>
              <a:rPr lang="tr-TR" altLang="tr-TR" sz="1600" dirty="0">
                <a:solidFill>
                  <a:srgbClr val="FF0000"/>
                </a:solidFill>
                <a:latin typeface="Arial" panose="020B0604020202020204" pitchFamily="34" charset="0"/>
              </a:rPr>
              <a:t>%15 </a:t>
            </a:r>
            <a:r>
              <a:rPr lang="tr-TR" altLang="tr-TR" sz="1600" dirty="0">
                <a:latin typeface="Arial" panose="020B0604020202020204" pitchFamily="34" charset="0"/>
              </a:rPr>
              <a:t>oranında yapılan </a:t>
            </a:r>
            <a:r>
              <a:rPr lang="tr-TR" altLang="tr-TR" sz="1600" u="sng" dirty="0">
                <a:solidFill>
                  <a:srgbClr val="FF0000"/>
                </a:solidFill>
                <a:latin typeface="Arial" panose="020B0604020202020204" pitchFamily="34" charset="0"/>
              </a:rPr>
              <a:t>stopajın tamamı</a:t>
            </a:r>
            <a:r>
              <a:rPr lang="tr-TR" altLang="tr-TR" sz="1600" dirty="0">
                <a:solidFill>
                  <a:srgbClr val="FF0000"/>
                </a:solidFill>
                <a:latin typeface="Arial" panose="020B0604020202020204" pitchFamily="34" charset="0"/>
              </a:rPr>
              <a:t> </a:t>
            </a:r>
            <a:r>
              <a:rPr lang="tr-TR" altLang="tr-TR" sz="1600" dirty="0">
                <a:latin typeface="Arial" panose="020B0604020202020204" pitchFamily="34" charset="0"/>
              </a:rPr>
              <a:t>mahsup edilecek, </a:t>
            </a:r>
          </a:p>
          <a:p>
            <a:pPr marL="285750" indent="-285750" algn="just" eaLnBrk="1" hangingPunct="1">
              <a:lnSpc>
                <a:spcPts val="2400"/>
              </a:lnSpc>
              <a:spcBef>
                <a:spcPct val="0"/>
              </a:spcBef>
              <a:spcAft>
                <a:spcPts val="1200"/>
              </a:spcAft>
              <a:buClr>
                <a:srgbClr val="FF0000"/>
              </a:buClr>
              <a:buFont typeface="Wingdings" panose="05000000000000000000" pitchFamily="2" charset="2"/>
              <a:buChar char="Ø"/>
              <a:defRPr/>
            </a:pPr>
            <a:r>
              <a:rPr lang="tr-TR" altLang="tr-TR" sz="1600" dirty="0">
                <a:latin typeface="Arial" panose="020B0604020202020204" pitchFamily="34" charset="0"/>
              </a:rPr>
              <a:t> Mahsuptan sonra kalan tutar olursa bu tutar, kar payını beyan eden mükellefe </a:t>
            </a:r>
            <a:r>
              <a:rPr lang="tr-TR" altLang="tr-TR" sz="1600" dirty="0" err="1">
                <a:latin typeface="Arial" panose="020B0604020202020204" pitchFamily="34" charset="0"/>
              </a:rPr>
              <a:t>red</a:t>
            </a:r>
            <a:r>
              <a:rPr lang="tr-TR" altLang="tr-TR" sz="1600" dirty="0">
                <a:latin typeface="Arial" panose="020B0604020202020204" pitchFamily="34" charset="0"/>
              </a:rPr>
              <a:t> ve iade olunacaktır.</a:t>
            </a:r>
          </a:p>
        </p:txBody>
      </p:sp>
    </p:spTree>
    <p:extLst>
      <p:ext uri="{BB962C8B-B14F-4D97-AF65-F5344CB8AC3E}">
        <p14:creationId xmlns:p14="http://schemas.microsoft.com/office/powerpoint/2010/main" val="2436200816"/>
      </p:ext>
    </p:extLst>
  </p:cSld>
  <p:clrMapOvr>
    <a:masterClrMapping/>
  </p:clrMapOvr>
  <p:transition>
    <p:cover dir="d"/>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3 Dikdörtgen"/>
          <p:cNvSpPr>
            <a:spLocks noChangeArrowheads="1"/>
          </p:cNvSpPr>
          <p:nvPr/>
        </p:nvSpPr>
        <p:spPr bwMode="auto">
          <a:xfrm>
            <a:off x="107950" y="476250"/>
            <a:ext cx="89281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ts val="2400"/>
              </a:lnSpc>
            </a:pPr>
            <a:r>
              <a:rPr lang="tr-TR" altLang="tr-TR" sz="2000">
                <a:solidFill>
                  <a:srgbClr val="CC3300"/>
                </a:solidFill>
                <a:cs typeface="Arial" panose="020B0604020202020204" pitchFamily="34" charset="0"/>
              </a:rPr>
              <a:t>G.V.K. MD 22/3’E GÖRE KAR PAYLARININ BEYANINA İLİŞKİN ÖRNEK</a:t>
            </a:r>
          </a:p>
          <a:p>
            <a:pPr algn="just">
              <a:lnSpc>
                <a:spcPts val="2400"/>
              </a:lnSpc>
              <a:buFont typeface="Arial" panose="020B0604020202020204" pitchFamily="34" charset="0"/>
              <a:buNone/>
            </a:pPr>
            <a:r>
              <a:rPr lang="tr-TR" altLang="tr-TR" sz="1600">
                <a:ea typeface="Times New Roman" panose="02020603050405020304" pitchFamily="18" charset="0"/>
                <a:cs typeface="Arial" panose="020B0604020202020204" pitchFamily="34" charset="0"/>
              </a:rPr>
              <a:t>Bu açıklamalarımız çerçevesinde Bay A’nın ortağı bulunduğu ve tam mükellef bir kurum olan (X) Anonim Şirketi’nin 2017 yılı karını dağıtması neticesinde 2018 yılında sırasıyla </a:t>
            </a:r>
            <a:r>
              <a:rPr lang="tr-TR" altLang="tr-TR" sz="1600">
                <a:solidFill>
                  <a:srgbClr val="FF0000"/>
                </a:solidFill>
                <a:ea typeface="Times New Roman" panose="02020603050405020304" pitchFamily="18" charset="0"/>
                <a:cs typeface="Arial" panose="020B0604020202020204" pitchFamily="34" charset="0"/>
              </a:rPr>
              <a:t>brüt 100.000 TL, 380.800 TL veya 1.000.000 TL </a:t>
            </a:r>
            <a:r>
              <a:rPr lang="tr-TR" altLang="tr-TR" sz="1600">
                <a:ea typeface="Times New Roman" panose="02020603050405020304" pitchFamily="18" charset="0"/>
                <a:cs typeface="Arial" panose="020B0604020202020204" pitchFamily="34" charset="0"/>
              </a:rPr>
              <a:t>tutarında kar payı (temettü) elde ettiği ve mükellefin başkaca geliri bulunmadığı varsayıldığında mükellefin ödeyeceği veya iade olunacak gelir vergisi aşağıdaki gibi olacaktır. (Elde edilen kar payı kurum bünyesinde %15 nispetinde stopaja tabi tutulmaktadır.)</a:t>
            </a:r>
          </a:p>
        </p:txBody>
      </p:sp>
      <p:graphicFrame>
        <p:nvGraphicFramePr>
          <p:cNvPr id="3" name="Tablo 2"/>
          <p:cNvGraphicFramePr>
            <a:graphicFrameLocks noGrp="1"/>
          </p:cNvGraphicFramePr>
          <p:nvPr/>
        </p:nvGraphicFramePr>
        <p:xfrm>
          <a:off x="179388" y="2852738"/>
          <a:ext cx="8785225" cy="3819525"/>
        </p:xfrm>
        <a:graphic>
          <a:graphicData uri="http://schemas.openxmlformats.org/drawingml/2006/table">
            <a:tbl>
              <a:tblPr/>
              <a:tblGrid>
                <a:gridCol w="3313112">
                  <a:extLst>
                    <a:ext uri="{9D8B030D-6E8A-4147-A177-3AD203B41FA5}">
                      <a16:colId xmlns:a16="http://schemas.microsoft.com/office/drawing/2014/main" val="20000"/>
                    </a:ext>
                  </a:extLst>
                </a:gridCol>
                <a:gridCol w="1871663">
                  <a:extLst>
                    <a:ext uri="{9D8B030D-6E8A-4147-A177-3AD203B41FA5}">
                      <a16:colId xmlns:a16="http://schemas.microsoft.com/office/drawing/2014/main" val="20001"/>
                    </a:ext>
                  </a:extLst>
                </a:gridCol>
                <a:gridCol w="1728787">
                  <a:extLst>
                    <a:ext uri="{9D8B030D-6E8A-4147-A177-3AD203B41FA5}">
                      <a16:colId xmlns:a16="http://schemas.microsoft.com/office/drawing/2014/main" val="20002"/>
                    </a:ext>
                  </a:extLst>
                </a:gridCol>
                <a:gridCol w="1871663">
                  <a:extLst>
                    <a:ext uri="{9D8B030D-6E8A-4147-A177-3AD203B41FA5}">
                      <a16:colId xmlns:a16="http://schemas.microsoft.com/office/drawing/2014/main" val="20003"/>
                    </a:ext>
                  </a:extLst>
                </a:gridCol>
              </a:tblGrid>
              <a:tr h="5016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txBody>
                  <a:tcPr marL="68580" marR="68580" marT="95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endParaRPr kumimoji="0" lang="tr-TR" altLang="tr-TR" sz="20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ctr" defTabSz="914400" rtl="0" eaLnBrk="1" fontAlgn="base" latinLnBrk="0" hangingPunct="1">
                        <a:lnSpc>
                          <a:spcPts val="1500"/>
                        </a:lnSpc>
                        <a:spcBef>
                          <a:spcPct val="0"/>
                        </a:spcBef>
                        <a:spcAft>
                          <a:spcPct val="0"/>
                        </a:spcAft>
                        <a:buClrTx/>
                        <a:buSzTx/>
                        <a:buFontTx/>
                        <a:buNone/>
                        <a:tabLst/>
                      </a:pPr>
                      <a:r>
                        <a:rPr kumimoji="0" lang="tr-TR" altLang="tr-TR" sz="20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I</a:t>
                      </a:r>
                      <a:endParaRPr kumimoji="0" lang="tr-TR" altLang="tr-TR" sz="20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68580" marR="68580" marT="95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endParaRPr kumimoji="0" lang="tr-TR" altLang="tr-TR" sz="2000" b="1" i="0" u="none" strike="noStrike" cap="none" normalizeH="0" baseline="0">
                        <a:ln>
                          <a:noFill/>
                        </a:ln>
                        <a:solidFill>
                          <a:srgbClr val="FF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ctr" defTabSz="914400" rtl="0" eaLnBrk="1" fontAlgn="base" latinLnBrk="0" hangingPunct="1">
                        <a:lnSpc>
                          <a:spcPts val="1500"/>
                        </a:lnSpc>
                        <a:spcBef>
                          <a:spcPct val="0"/>
                        </a:spcBef>
                        <a:spcAft>
                          <a:spcPct val="0"/>
                        </a:spcAft>
                        <a:buClrTx/>
                        <a:buSzTx/>
                        <a:buFontTx/>
                        <a:buNone/>
                        <a:tabLst/>
                      </a:pPr>
                      <a:r>
                        <a:rPr kumimoji="0" lang="tr-TR" altLang="tr-TR" sz="2000" b="1" i="0" u="none" strike="noStrike" cap="none" normalizeH="0" baseline="0">
                          <a:ln>
                            <a:noFill/>
                          </a:ln>
                          <a:solidFill>
                            <a:srgbClr val="FF0000"/>
                          </a:solidFill>
                          <a:effectLst/>
                          <a:latin typeface="Arial TUR" panose="020B0604020202020204" pitchFamily="34" charset="0"/>
                          <a:ea typeface="Arial TUR" panose="020B0604020202020204" pitchFamily="34" charset="0"/>
                          <a:cs typeface="Arial TUR" panose="020B0604020202020204" pitchFamily="34" charset="0"/>
                        </a:rPr>
                        <a:t>II</a:t>
                      </a:r>
                      <a:endParaRPr kumimoji="0" lang="tr-TR" altLang="tr-TR" sz="20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68580" marR="68580" marT="95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endParaRPr kumimoji="0" lang="tr-TR" altLang="tr-TR" sz="20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endParaRPr>
                    </a:p>
                    <a:p>
                      <a:pPr marL="0" marR="0" lvl="0" indent="0" algn="ctr" defTabSz="914400" rtl="0" eaLnBrk="1" fontAlgn="base" latinLnBrk="0" hangingPunct="1">
                        <a:lnSpc>
                          <a:spcPts val="1500"/>
                        </a:lnSpc>
                        <a:spcBef>
                          <a:spcPct val="0"/>
                        </a:spcBef>
                        <a:spcAft>
                          <a:spcPct val="0"/>
                        </a:spcAft>
                        <a:buClrTx/>
                        <a:buSzTx/>
                        <a:buFontTx/>
                        <a:buNone/>
                        <a:tabLst/>
                      </a:pPr>
                      <a:r>
                        <a:rPr kumimoji="0" lang="tr-TR" altLang="tr-TR" sz="20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III</a:t>
                      </a:r>
                      <a:endParaRPr kumimoji="0" lang="tr-TR" altLang="tr-TR" sz="20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68580" marR="68580" marT="95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E3"/>
                    </a:solidFill>
                  </a:tcPr>
                </a:tc>
                <a:extLst>
                  <a:ext uri="{0D108BD9-81ED-4DB2-BD59-A6C34878D82A}">
                    <a16:rowId xmlns:a16="http://schemas.microsoft.com/office/drawing/2014/main" val="10000"/>
                  </a:ext>
                </a:extLst>
              </a:tr>
              <a:tr h="6159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Kar Payı Tutarı</a:t>
                      </a:r>
                    </a:p>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(68.000 TL’ ye Kadar Beyan Dışı)</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100.000 TL</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Arial TUR" panose="020B0604020202020204" pitchFamily="34" charset="0"/>
                          <a:cs typeface="Arial TUR" panose="020B0604020202020204" pitchFamily="34" charset="0"/>
                        </a:rPr>
                        <a:t>380.800 TL</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1.000.000 TL</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E3"/>
                    </a:solidFill>
                  </a:tcPr>
                </a:tc>
                <a:extLst>
                  <a:ext uri="{0D108BD9-81ED-4DB2-BD59-A6C34878D82A}">
                    <a16:rowId xmlns:a16="http://schemas.microsoft.com/office/drawing/2014/main" val="10001"/>
                  </a:ext>
                </a:extLst>
              </a:tr>
              <a:tr h="746125">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İstisna Tutarı</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50.000 TL</a:t>
                      </a:r>
                    </a:p>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(100.000 x ½)</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Arial TUR" panose="020B0604020202020204" pitchFamily="34" charset="0"/>
                          <a:cs typeface="Arial TUR" panose="020B0604020202020204" pitchFamily="34" charset="0"/>
                        </a:rPr>
                        <a:t>190.400 TL</a:t>
                      </a:r>
                    </a:p>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Arial TUR" panose="020B0604020202020204" pitchFamily="34" charset="0"/>
                          <a:cs typeface="Arial TUR" panose="020B0604020202020204" pitchFamily="34" charset="0"/>
                        </a:rPr>
                        <a:t>(334.000 x ½)</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500.000 TL</a:t>
                      </a:r>
                    </a:p>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(1.000.000 x ½)</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E3"/>
                    </a:solidFill>
                  </a:tcPr>
                </a:tc>
                <a:extLst>
                  <a:ext uri="{0D108BD9-81ED-4DB2-BD59-A6C34878D82A}">
                    <a16:rowId xmlns:a16="http://schemas.microsoft.com/office/drawing/2014/main" val="10002"/>
                  </a:ext>
                </a:extLst>
              </a:tr>
              <a:tr h="3619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Gelir Vergisi Matrahı</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50.000 TL</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Arial TUR" panose="020B0604020202020204" pitchFamily="34" charset="0"/>
                          <a:cs typeface="Arial TUR" panose="020B0604020202020204" pitchFamily="34" charset="0"/>
                        </a:rPr>
                        <a:t>190.400 TL</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500.000 TL</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E3"/>
                    </a:solidFill>
                  </a:tcPr>
                </a:tc>
                <a:extLst>
                  <a:ext uri="{0D108BD9-81ED-4DB2-BD59-A6C34878D82A}">
                    <a16:rowId xmlns:a16="http://schemas.microsoft.com/office/drawing/2014/main" val="10003"/>
                  </a:ext>
                </a:extLst>
              </a:tr>
              <a:tr h="3619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Hesaplanan Vergi</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rPr>
                        <a:t>10.380 TL</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Times New Roman" panose="02020603050405020304" pitchFamily="18" charset="0"/>
                          <a:cs typeface="Arial TUR" panose="020B0604020202020204" pitchFamily="34" charset="0"/>
                        </a:rPr>
                        <a:t>57.120 TL</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CF3"/>
                    </a:solidFill>
                  </a:tcPr>
                </a:tc>
                <a:tc>
                  <a:txBody>
                    <a:bodyPr/>
                    <a:lstStyle>
                      <a:lvl1pPr defTabSz="179388">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defTabSz="179388">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defTabSz="179388">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defTabSz="179388">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defTabSz="179388">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defTabSz="179388"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defTabSz="179388"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defTabSz="179388"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defTabSz="179388"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179388"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rPr>
                        <a:t>165.480 TL</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E3"/>
                    </a:solidFill>
                  </a:tcPr>
                </a:tc>
                <a:extLst>
                  <a:ext uri="{0D108BD9-81ED-4DB2-BD59-A6C34878D82A}">
                    <a16:rowId xmlns:a16="http://schemas.microsoft.com/office/drawing/2014/main" val="10004"/>
                  </a:ext>
                </a:extLst>
              </a:tr>
              <a:tr h="6159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Mahsup Edilecek Vergi </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15.000 TL</a:t>
                      </a:r>
                    </a:p>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(100.000 x %15)</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Arial TUR" panose="020B0604020202020204" pitchFamily="34" charset="0"/>
                          <a:cs typeface="Arial TUR" panose="020B0604020202020204" pitchFamily="34" charset="0"/>
                        </a:rPr>
                        <a:t>(57.120)   TL</a:t>
                      </a:r>
                    </a:p>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Arial TUR" panose="020B0604020202020204" pitchFamily="34" charset="0"/>
                          <a:cs typeface="Arial TUR" panose="020B0604020202020204" pitchFamily="34" charset="0"/>
                        </a:rPr>
                        <a:t>(380.800 x %15)</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(150.000)   TL</a:t>
                      </a:r>
                    </a:p>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(1.000.000 x %15)</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E3"/>
                    </a:solidFill>
                  </a:tcPr>
                </a:tc>
                <a:extLst>
                  <a:ext uri="{0D108BD9-81ED-4DB2-BD59-A6C34878D82A}">
                    <a16:rowId xmlns:a16="http://schemas.microsoft.com/office/drawing/2014/main" val="10005"/>
                  </a:ext>
                </a:extLst>
              </a:tr>
              <a:tr h="615950">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Ödenecek/İade Edilecek GV	</a:t>
                      </a:r>
                      <a:endParaRPr kumimoji="0" lang="tr-TR" altLang="tr-TR" sz="1600" b="1" i="0" u="none" strike="noStrike" cap="none" normalizeH="0" baseline="0">
                        <a:ln>
                          <a:noFill/>
                        </a:ln>
                        <a:solidFill>
                          <a:srgbClr val="000000"/>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4.620 TL</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           İADE</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FF0000"/>
                          </a:solidFill>
                          <a:effectLst/>
                          <a:latin typeface="Arial TUR" panose="020B0604020202020204" pitchFamily="34" charset="0"/>
                          <a:ea typeface="Arial TUR" panose="020B0604020202020204" pitchFamily="34" charset="0"/>
                          <a:cs typeface="Arial TUR" panose="020B0604020202020204" pitchFamily="34" charset="0"/>
                        </a:rPr>
                        <a:t>0 TL</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CF3"/>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15.480 TL</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Arial TUR" panose="020B0604020202020204" pitchFamily="34" charset="0"/>
                          <a:ea typeface="Arial TUR" panose="020B0604020202020204" pitchFamily="34" charset="0"/>
                          <a:cs typeface="Arial TUR" panose="020B0604020202020204" pitchFamily="34" charset="0"/>
                        </a:rPr>
                        <a:t>       ÖDENECEK</a:t>
                      </a:r>
                    </a:p>
                  </a:txBody>
                  <a:tcPr marL="68580" marR="68580"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E3"/>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33392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2 Slayt Numarası Yer Tutucusu"/>
          <p:cNvSpPr>
            <a:spLocks noGrp="1"/>
          </p:cNvSpPr>
          <p:nvPr>
            <p:ph type="sldNum" sz="quarter" idx="12"/>
          </p:nvPr>
        </p:nvSpPr>
        <p:spPr bwMode="auto">
          <a:xfrm>
            <a:off x="8748713" y="6461125"/>
            <a:ext cx="395287"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33642B1-5CE6-44E5-802E-36293A2AA2D8}" type="slidenum">
              <a:rPr lang="tr-TR" altLang="tr-TR" sz="1200" smtClean="0">
                <a:solidFill>
                  <a:srgbClr val="898989"/>
                </a:solidFill>
              </a:rPr>
              <a:pPr/>
              <a:t>94</a:t>
            </a:fld>
            <a:endParaRPr lang="tr-TR" altLang="tr-TR" sz="1200">
              <a:solidFill>
                <a:srgbClr val="898989"/>
              </a:solidFill>
            </a:endParaRPr>
          </a:p>
        </p:txBody>
      </p:sp>
      <p:sp>
        <p:nvSpPr>
          <p:cNvPr id="73731"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50181" name="Rectangle 55">
            <a:extLst/>
          </p:cNvPr>
          <p:cNvSpPr>
            <a:spLocks noChangeArrowheads="1"/>
          </p:cNvSpPr>
          <p:nvPr/>
        </p:nvSpPr>
        <p:spPr bwMode="auto">
          <a:xfrm>
            <a:off x="92075" y="438150"/>
            <a:ext cx="8943975" cy="37719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ts val="2300"/>
              </a:lnSpc>
              <a:spcBef>
                <a:spcPts val="600"/>
              </a:spcBef>
              <a:spcAft>
                <a:spcPts val="600"/>
              </a:spcAft>
              <a:buClr>
                <a:srgbClr val="FF0000"/>
              </a:buClr>
              <a:buFont typeface="Arial" panose="020B0604020202020204" pitchFamily="34" charset="0"/>
              <a:buNone/>
              <a:defRPr/>
            </a:pPr>
            <a:r>
              <a:rPr lang="tr-TR" altLang="tr-TR" sz="1800" dirty="0">
                <a:solidFill>
                  <a:srgbClr val="FF0000"/>
                </a:solidFill>
                <a:latin typeface="Arial" panose="020B0604020202020204" pitchFamily="34" charset="0"/>
                <a:cs typeface="Arial" panose="020B0604020202020204" pitchFamily="34" charset="0"/>
              </a:rPr>
              <a:t>     MEVDUAT FAİZLERİ VE REPO KAZANÇLARI</a:t>
            </a:r>
          </a:p>
          <a:p>
            <a:pPr marL="285750" indent="-285750" algn="just" eaLnBrk="1" hangingPunct="1">
              <a:lnSpc>
                <a:spcPts val="2300"/>
              </a:lnSpc>
              <a:spcBef>
                <a:spcPct val="0"/>
              </a:spcBef>
              <a:spcAft>
                <a:spcPts val="600"/>
              </a:spcAft>
              <a:buClr>
                <a:srgbClr val="FF0000"/>
              </a:buClr>
              <a:buFont typeface="Wingdings" panose="05000000000000000000" pitchFamily="2" charset="2"/>
              <a:buChar char="§"/>
              <a:defRPr/>
            </a:pPr>
            <a:r>
              <a:rPr lang="tr-TR" altLang="tr-TR" sz="1600" dirty="0">
                <a:latin typeface="Arial" panose="020B0604020202020204" pitchFamily="34" charset="0"/>
                <a:cs typeface="Arial" panose="020B0604020202020204" pitchFamily="34" charset="0"/>
              </a:rPr>
              <a:t>Gelir Vergisi Kanunu’nun geçici 67. maddesi kapsamında mevduat faizleri vade ve para cinsine göre %10 ila %18 aralığında değişen oranlarda, repo kazançları ise %15 oranında stopaja tabidir.</a:t>
            </a:r>
          </a:p>
          <a:p>
            <a:pPr marL="285750" indent="-285750" algn="just" eaLnBrk="1" hangingPunct="1">
              <a:lnSpc>
                <a:spcPts val="2300"/>
              </a:lnSpc>
              <a:spcBef>
                <a:spcPct val="0"/>
              </a:spcBef>
              <a:spcAft>
                <a:spcPts val="600"/>
              </a:spcAft>
              <a:buClr>
                <a:srgbClr val="FF0000"/>
              </a:buClr>
              <a:buFont typeface="Wingdings" panose="05000000000000000000" pitchFamily="2" charset="2"/>
              <a:buChar char="§"/>
              <a:defRPr/>
            </a:pPr>
            <a:r>
              <a:rPr lang="tr-TR" altLang="tr-TR" sz="1600" dirty="0">
                <a:latin typeface="Arial" panose="020B0604020202020204" pitchFamily="34" charset="0"/>
                <a:cs typeface="Arial" panose="020B0604020202020204" pitchFamily="34" charset="0"/>
              </a:rPr>
              <a:t>Mevduat faizleri ve repo kazançları tutarı ne olursa olsun yıllık beyana tabi değildir. </a:t>
            </a:r>
          </a:p>
          <a:p>
            <a:pPr marL="285750" indent="-285750" algn="just" eaLnBrk="1" hangingPunct="1">
              <a:lnSpc>
                <a:spcPts val="2300"/>
              </a:lnSpc>
              <a:spcBef>
                <a:spcPct val="0"/>
              </a:spcBef>
              <a:spcAft>
                <a:spcPts val="600"/>
              </a:spcAft>
              <a:buClr>
                <a:srgbClr val="FF0000"/>
              </a:buClr>
              <a:buFont typeface="Wingdings" panose="05000000000000000000" pitchFamily="2" charset="2"/>
              <a:buChar char="§"/>
              <a:defRPr/>
            </a:pPr>
            <a:r>
              <a:rPr lang="tr-TR" altLang="tr-TR" sz="1600" dirty="0">
                <a:latin typeface="Arial" panose="020B0604020202020204" pitchFamily="34" charset="0"/>
                <a:cs typeface="Arial" panose="020B0604020202020204" pitchFamily="34" charset="0"/>
              </a:rPr>
              <a:t>GVK’nun geçici 67. maddesi kapsamında yapılan stopaj nihai vergilendirme olacaktır.  </a:t>
            </a:r>
          </a:p>
          <a:p>
            <a:pPr marL="285750" indent="-285750" algn="just" eaLnBrk="1" hangingPunct="1">
              <a:lnSpc>
                <a:spcPts val="2300"/>
              </a:lnSpc>
              <a:spcBef>
                <a:spcPct val="0"/>
              </a:spcBef>
              <a:spcAft>
                <a:spcPts val="600"/>
              </a:spcAft>
              <a:buClr>
                <a:srgbClr val="FF0000"/>
              </a:buClr>
              <a:buFont typeface="Wingdings" panose="05000000000000000000" pitchFamily="2" charset="2"/>
              <a:buChar char="§"/>
              <a:defRPr/>
            </a:pPr>
            <a:r>
              <a:rPr lang="tr-TR" altLang="tr-TR" sz="1600" dirty="0">
                <a:latin typeface="Arial" panose="020B0604020202020204" pitchFamily="34" charset="0"/>
                <a:cs typeface="Arial" panose="020B0604020202020204" pitchFamily="34" charset="0"/>
              </a:rPr>
              <a:t>Katılım bankalarınca katılma hesabı karşılığında ödenen kar payları için de yukarıdaki esaslar uygulanır. </a:t>
            </a:r>
          </a:p>
          <a:p>
            <a:pPr marL="285750" indent="-285750" algn="just" eaLnBrk="1" hangingPunct="1">
              <a:lnSpc>
                <a:spcPts val="2300"/>
              </a:lnSpc>
              <a:spcBef>
                <a:spcPct val="0"/>
              </a:spcBef>
              <a:spcAft>
                <a:spcPts val="0"/>
              </a:spcAft>
              <a:buClr>
                <a:srgbClr val="FF0000"/>
              </a:buClr>
              <a:buFont typeface="Wingdings" panose="05000000000000000000" pitchFamily="2" charset="2"/>
              <a:buChar char="§"/>
              <a:defRPr/>
            </a:pPr>
            <a:r>
              <a:rPr lang="tr-TR" altLang="tr-TR" sz="1600" dirty="0">
                <a:solidFill>
                  <a:srgbClr val="FF0000"/>
                </a:solidFill>
                <a:latin typeface="Arial" panose="020B0604020202020204" pitchFamily="34" charset="0"/>
                <a:cs typeface="Arial" panose="020B0604020202020204" pitchFamily="34" charset="0"/>
              </a:rPr>
              <a:t>Yurt dışı mevduat veya Off-</a:t>
            </a:r>
            <a:r>
              <a:rPr lang="tr-TR" altLang="tr-TR" sz="1600" dirty="0" err="1">
                <a:solidFill>
                  <a:srgbClr val="FF0000"/>
                </a:solidFill>
                <a:latin typeface="Arial" panose="020B0604020202020204" pitchFamily="34" charset="0"/>
                <a:cs typeface="Arial" panose="020B0604020202020204" pitchFamily="34" charset="0"/>
              </a:rPr>
              <a:t>shore</a:t>
            </a:r>
            <a:r>
              <a:rPr lang="tr-TR" altLang="tr-TR" sz="1600" dirty="0">
                <a:solidFill>
                  <a:srgbClr val="FF0000"/>
                </a:solidFill>
                <a:latin typeface="Arial" panose="020B0604020202020204" pitchFamily="34" charset="0"/>
                <a:cs typeface="Arial" panose="020B0604020202020204" pitchFamily="34" charset="0"/>
              </a:rPr>
              <a:t> </a:t>
            </a:r>
            <a:r>
              <a:rPr lang="tr-TR" altLang="tr-TR" sz="1600" dirty="0">
                <a:latin typeface="Arial" panose="020B0604020202020204" pitchFamily="34" charset="0"/>
                <a:cs typeface="Arial" panose="020B0604020202020204" pitchFamily="34" charset="0"/>
              </a:rPr>
              <a:t>hesaplarından elde edilen gelirler ise Türkiye’de stopaja tabi bulunmadığından 2018 takvim yılı için 1.800 TL’lik beyan sınırını aşması halinde tamamı yıllık beyanname ile beyan edilecektir.</a:t>
            </a:r>
          </a:p>
        </p:txBody>
      </p:sp>
      <p:sp>
        <p:nvSpPr>
          <p:cNvPr id="50183" name="Rectangle 103">
            <a:extLst/>
          </p:cNvPr>
          <p:cNvSpPr>
            <a:spLocks noChangeArrowheads="1"/>
          </p:cNvSpPr>
          <p:nvPr/>
        </p:nvSpPr>
        <p:spPr bwMode="auto">
          <a:xfrm>
            <a:off x="92075" y="4302125"/>
            <a:ext cx="8943975" cy="2411413"/>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69875" algn="just" eaLnBrk="1" hangingPunct="1">
              <a:lnSpc>
                <a:spcPts val="2200"/>
              </a:lnSpc>
              <a:spcBef>
                <a:spcPts val="1800"/>
              </a:spcBef>
              <a:spcAft>
                <a:spcPts val="1200"/>
              </a:spcAft>
              <a:buFontTx/>
              <a:buNone/>
              <a:defRPr/>
            </a:pPr>
            <a:r>
              <a:rPr lang="tr-TR" altLang="tr-TR" sz="1800" dirty="0">
                <a:solidFill>
                  <a:srgbClr val="FF0000"/>
                </a:solidFill>
                <a:latin typeface="Arial" panose="020B0604020202020204" pitchFamily="34" charset="0"/>
                <a:cs typeface="Arial" panose="020B0604020202020204" pitchFamily="34" charset="0"/>
              </a:rPr>
              <a:t>DEVLET TAHVİLİ VE HAZİNE BONOLARI FAİZ GELİRLERİ VE ALIM-SATIM KAZANÇLARI  ( 01/01/2006 TARİHİNDEN SONRA İHRAÇ EDİLENLER )</a:t>
            </a:r>
          </a:p>
          <a:p>
            <a:pPr marL="285750" indent="-285750" algn="just" eaLnBrk="1" hangingPunct="1">
              <a:lnSpc>
                <a:spcPts val="2300"/>
              </a:lnSpc>
              <a:spcBef>
                <a:spcPts val="0"/>
              </a:spcBef>
              <a:spcAft>
                <a:spcPts val="600"/>
              </a:spcAft>
              <a:buClr>
                <a:srgbClr val="FF0000"/>
              </a:buClr>
              <a:buFont typeface="Wingdings" panose="05000000000000000000" pitchFamily="2" charset="2"/>
              <a:buChar char="§"/>
              <a:defRPr/>
            </a:pPr>
            <a:r>
              <a:rPr lang="tr-TR" altLang="tr-TR" sz="1600" dirty="0">
                <a:latin typeface="Arial" panose="020B0604020202020204" pitchFamily="34" charset="0"/>
                <a:cs typeface="Arial" panose="020B0604020202020204" pitchFamily="34" charset="0"/>
              </a:rPr>
              <a:t>Tam ve dar mükellef ayrımı olmaksızın elde edilen gelirler Gelir Vergisi Kanunu’nun geçici 67. maddesi kapsamında %0 ila %10 oranında stopaja tabidir. </a:t>
            </a:r>
          </a:p>
          <a:p>
            <a:pPr marL="285750" indent="-285750" algn="just" eaLnBrk="1" hangingPunct="1">
              <a:lnSpc>
                <a:spcPts val="2300"/>
              </a:lnSpc>
              <a:spcBef>
                <a:spcPts val="0"/>
              </a:spcBef>
              <a:spcAft>
                <a:spcPts val="600"/>
              </a:spcAft>
              <a:buClr>
                <a:srgbClr val="FF0000"/>
              </a:buClr>
              <a:buFont typeface="Wingdings" panose="05000000000000000000" pitchFamily="2" charset="2"/>
              <a:buChar char="§"/>
              <a:defRPr/>
            </a:pPr>
            <a:r>
              <a:rPr lang="tr-TR" altLang="tr-TR" sz="1600" dirty="0">
                <a:latin typeface="Arial" panose="020B0604020202020204" pitchFamily="34" charset="0"/>
                <a:cs typeface="Arial" panose="020B0604020202020204" pitchFamily="34" charset="0"/>
              </a:rPr>
              <a:t>Söz konusu gelirlerin tutarı ne olursa olsun yıllık beyanname ile beyan edilmeyecektir. </a:t>
            </a:r>
          </a:p>
          <a:p>
            <a:pPr marL="285750" indent="-285750" algn="just" eaLnBrk="1" hangingPunct="1">
              <a:lnSpc>
                <a:spcPts val="2300"/>
              </a:lnSpc>
              <a:spcBef>
                <a:spcPts val="0"/>
              </a:spcBef>
              <a:spcAft>
                <a:spcPts val="600"/>
              </a:spcAft>
              <a:buClr>
                <a:srgbClr val="FF0000"/>
              </a:buClr>
              <a:buFont typeface="Wingdings" panose="05000000000000000000" pitchFamily="2" charset="2"/>
              <a:buChar char="§"/>
              <a:defRPr/>
            </a:pPr>
            <a:r>
              <a:rPr lang="tr-TR" altLang="tr-TR" sz="1600" dirty="0">
                <a:latin typeface="Arial" panose="020B0604020202020204" pitchFamily="34" charset="0"/>
                <a:cs typeface="Arial" panose="020B0604020202020204" pitchFamily="34" charset="0"/>
              </a:rPr>
              <a:t>Gelir Vergisi Kanunu’nun geçici 67. maddesi kapsamında yapılan stopaj nihai vergilendirme olacaktır. </a:t>
            </a:r>
          </a:p>
        </p:txBody>
      </p:sp>
    </p:spTree>
    <p:extLst>
      <p:ext uri="{BB962C8B-B14F-4D97-AF65-F5344CB8AC3E}">
        <p14:creationId xmlns:p14="http://schemas.microsoft.com/office/powerpoint/2010/main" val="3233737747"/>
      </p:ext>
    </p:extLst>
  </p:cSld>
  <p:clrMapOvr>
    <a:masterClrMapping/>
  </p:clrMapOvr>
  <p:transition>
    <p:cover dir="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C3077B9-7029-4A6A-B4A5-A7A1C4CB310C}" type="slidenum">
              <a:rPr lang="tr-TR" altLang="tr-TR" sz="1200" smtClean="0">
                <a:solidFill>
                  <a:srgbClr val="898989"/>
                </a:solidFill>
              </a:rPr>
              <a:pPr/>
              <a:t>95</a:t>
            </a:fld>
            <a:endParaRPr lang="tr-TR" altLang="tr-TR" sz="1200">
              <a:solidFill>
                <a:srgbClr val="898989"/>
              </a:solidFill>
            </a:endParaRPr>
          </a:p>
        </p:txBody>
      </p:sp>
      <p:sp>
        <p:nvSpPr>
          <p:cNvPr id="75779" name="Dikdörtgen 3"/>
          <p:cNvSpPr>
            <a:spLocks noChangeArrowheads="1"/>
          </p:cNvSpPr>
          <p:nvPr/>
        </p:nvSpPr>
        <p:spPr bwMode="auto">
          <a:xfrm>
            <a:off x="107950" y="3579813"/>
            <a:ext cx="8928100" cy="2790825"/>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Aft>
                <a:spcPts val="1200"/>
              </a:spcAft>
            </a:pPr>
            <a:r>
              <a:rPr lang="tr-TR" altLang="tr-TR">
                <a:solidFill>
                  <a:srgbClr val="FF0000"/>
                </a:solidFill>
                <a:latin typeface="Arial TUR" panose="020B0604020202020204" pitchFamily="34" charset="0"/>
                <a:ea typeface="Arial TUR" panose="020B0604020202020204" pitchFamily="34" charset="0"/>
                <a:cs typeface="Arial TUR" panose="020B0604020202020204" pitchFamily="34" charset="0"/>
              </a:rPr>
              <a:t>   EUROBOND ALIM-SATIM KAZANÇLARI</a:t>
            </a:r>
          </a:p>
          <a:p>
            <a:pPr algn="just">
              <a:lnSpc>
                <a:spcPts val="2300"/>
              </a:lnSpc>
              <a:spcAft>
                <a:spcPts val="600"/>
              </a:spcAft>
              <a:buClr>
                <a:srgbClr val="FF0000"/>
              </a:buClr>
              <a:buFont typeface="Wingdings" panose="05000000000000000000" pitchFamily="2" charset="2"/>
              <a:buChar char="§"/>
            </a:pPr>
            <a:r>
              <a:rPr lang="tr-TR" altLang="tr-TR" sz="1600">
                <a:latin typeface="Arial TUR" panose="020B0604020202020204" pitchFamily="34" charset="0"/>
                <a:ea typeface="Arial TUR" panose="020B0604020202020204" pitchFamily="34" charset="0"/>
                <a:cs typeface="Arial TUR" panose="020B0604020202020204" pitchFamily="34" charset="0"/>
              </a:rPr>
              <a:t>Elde edilen gelir stopaja tabi değildir.</a:t>
            </a:r>
          </a:p>
          <a:p>
            <a:pPr algn="just">
              <a:lnSpc>
                <a:spcPts val="2300"/>
              </a:lnSpc>
              <a:spcAft>
                <a:spcPts val="600"/>
              </a:spcAft>
              <a:buClr>
                <a:srgbClr val="FF0000"/>
              </a:buClr>
              <a:buFont typeface="Wingdings" panose="05000000000000000000" pitchFamily="2" charset="2"/>
              <a:buChar char="§"/>
            </a:pPr>
            <a:r>
              <a:rPr lang="tr-TR" altLang="tr-TR" sz="1600">
                <a:latin typeface="Arial TUR" panose="020B0604020202020204" pitchFamily="34" charset="0"/>
                <a:ea typeface="Arial TUR" panose="020B0604020202020204" pitchFamily="34" charset="0"/>
                <a:cs typeface="Arial TUR" panose="020B0604020202020204" pitchFamily="34" charset="0"/>
              </a:rPr>
              <a:t>İktisap bedeli, Yİ-ÜFE artış oranının %10 veya üzerinde olması şartıyla Yİ-ÜFE artış oranında artırılmak suretiyle alım satım kazancı Türk Lirası cinsinden hesaplanır.</a:t>
            </a: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 </a:t>
            </a:r>
          </a:p>
          <a:p>
            <a:pPr algn="just">
              <a:lnSpc>
                <a:spcPts val="2300"/>
              </a:lnSpc>
              <a:spcAft>
                <a:spcPts val="600"/>
              </a:spcAft>
              <a:buClr>
                <a:srgbClr val="FF0000"/>
              </a:buClr>
              <a:buFont typeface="Wingdings" panose="05000000000000000000" pitchFamily="2" charset="2"/>
              <a:buChar char="§"/>
            </a:pPr>
            <a:r>
              <a:rPr lang="tr-TR" altLang="tr-TR" sz="1600">
                <a:solidFill>
                  <a:srgbClr val="000000"/>
                </a:solidFill>
                <a:latin typeface="Arial TUR" panose="020B0604020202020204" pitchFamily="34" charset="0"/>
                <a:ea typeface="Arial TUR" panose="020B0604020202020204" pitchFamily="34" charset="0"/>
                <a:cs typeface="Arial TUR" panose="020B0604020202020204" pitchFamily="34" charset="0"/>
              </a:rPr>
              <a:t>Maliyet bedeli endekslemesi uygulaması sonucu kalan tutar ne olursa olsun beyan edilecektir.</a:t>
            </a:r>
          </a:p>
          <a:p>
            <a:pPr algn="just">
              <a:lnSpc>
                <a:spcPts val="2300"/>
              </a:lnSpc>
              <a:spcAft>
                <a:spcPts val="600"/>
              </a:spcAft>
              <a:buClr>
                <a:srgbClr val="FF0000"/>
              </a:buClr>
              <a:buFont typeface="Wingdings" panose="05000000000000000000" pitchFamily="2" charset="2"/>
              <a:buChar char="§"/>
            </a:pPr>
            <a:r>
              <a:rPr lang="tr-TR" altLang="tr-TR" sz="1600">
                <a:latin typeface="Arial TUR" panose="020B0604020202020204" pitchFamily="34" charset="0"/>
                <a:ea typeface="Arial TUR" panose="020B0604020202020204" pitchFamily="34" charset="0"/>
                <a:cs typeface="Arial TUR" panose="020B0604020202020204" pitchFamily="34" charset="0"/>
              </a:rPr>
              <a:t>Bir kısım eurobondların satışından doğan zarar ile diğer kısmın satışından doğan karlar birbirinden mahsup edilebilir. </a:t>
            </a:r>
          </a:p>
        </p:txBody>
      </p:sp>
      <p:sp>
        <p:nvSpPr>
          <p:cNvPr id="4" name="Dikdörtgen 3">
            <a:extLst/>
          </p:cNvPr>
          <p:cNvSpPr>
            <a:spLocks noChangeArrowheads="1"/>
          </p:cNvSpPr>
          <p:nvPr/>
        </p:nvSpPr>
        <p:spPr bwMode="auto">
          <a:xfrm>
            <a:off x="107950" y="565150"/>
            <a:ext cx="8928100" cy="2827338"/>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defRPr/>
            </a:pPr>
            <a:r>
              <a:rPr lang="tr-TR" altLang="tr-TR" sz="2000" dirty="0">
                <a:solidFill>
                  <a:srgbClr val="FF0000"/>
                </a:solidFill>
                <a:latin typeface="Arial" panose="020B0604020202020204" pitchFamily="34" charset="0"/>
                <a:cs typeface="Arial" panose="020B0604020202020204" pitchFamily="34" charset="0"/>
              </a:rPr>
              <a:t>   EUROBOND FAİZ GELİRLERİ</a:t>
            </a:r>
            <a:endParaRPr lang="tr-TR" altLang="tr-TR" sz="1800" dirty="0">
              <a:solidFill>
                <a:srgbClr val="000000"/>
              </a:solidFill>
              <a:latin typeface="Arial" panose="020B0604020202020204" pitchFamily="34" charset="0"/>
              <a:cs typeface="Arial" panose="020B0604020202020204" pitchFamily="34" charset="0"/>
            </a:endParaRPr>
          </a:p>
          <a:p>
            <a:pPr marL="285750" indent="-285750" algn="just">
              <a:lnSpc>
                <a:spcPts val="2300"/>
              </a:lnSpc>
              <a:spcBef>
                <a:spcPct val="0"/>
              </a:spcBef>
              <a:spcAft>
                <a:spcPts val="600"/>
              </a:spcAft>
              <a:buClr>
                <a:srgbClr val="FF0000"/>
              </a:buClr>
              <a:buFont typeface="Wingdings" panose="05000000000000000000" pitchFamily="2" charset="2"/>
              <a:buChar char="§"/>
              <a:defRPr/>
            </a:pPr>
            <a:r>
              <a:rPr lang="tr-TR" altLang="tr-TR" sz="1600" dirty="0">
                <a:latin typeface="Arial" panose="020B0604020202020204" pitchFamily="34" charset="0"/>
              </a:rPr>
              <a:t>Gelir Vergisi Kanunu’nun 94. maddesinin birinci fıkrasının 7 numaralı bendini (a) alt bendi kapsamında %0 oranında stopaja tabidir. </a:t>
            </a:r>
          </a:p>
          <a:p>
            <a:pPr marL="285750" indent="-285750" algn="just">
              <a:lnSpc>
                <a:spcPts val="2300"/>
              </a:lnSpc>
              <a:spcBef>
                <a:spcPct val="0"/>
              </a:spcBef>
              <a:spcAft>
                <a:spcPts val="600"/>
              </a:spcAft>
              <a:buClr>
                <a:srgbClr val="FF0000"/>
              </a:buClr>
              <a:buFont typeface="Wingdings" panose="05000000000000000000" pitchFamily="2" charset="2"/>
              <a:buChar char="§"/>
              <a:defRPr/>
            </a:pPr>
            <a:r>
              <a:rPr lang="tr-TR" altLang="tr-TR" sz="1600" dirty="0">
                <a:latin typeface="Arial" panose="020B0604020202020204" pitchFamily="34" charset="0"/>
              </a:rPr>
              <a:t>Anapara üzerinden hesaplanan kur farkları vergilendirilmez.</a:t>
            </a:r>
          </a:p>
          <a:p>
            <a:pPr marL="285750" indent="-285750" algn="just">
              <a:lnSpc>
                <a:spcPts val="2300"/>
              </a:lnSpc>
              <a:spcBef>
                <a:spcPct val="0"/>
              </a:spcBef>
              <a:spcAft>
                <a:spcPts val="600"/>
              </a:spcAft>
              <a:buClr>
                <a:srgbClr val="FF0000"/>
              </a:buClr>
              <a:buFont typeface="Wingdings" panose="05000000000000000000" pitchFamily="2" charset="2"/>
              <a:buChar char="§"/>
              <a:defRPr/>
            </a:pPr>
            <a:r>
              <a:rPr lang="tr-TR" altLang="tr-TR" sz="1600" dirty="0">
                <a:latin typeface="Arial" panose="020B0604020202020204" pitchFamily="34" charset="0"/>
              </a:rPr>
              <a:t>İndirim oranı ya da maliyet bedeli endekslemesi uygulanmaz.</a:t>
            </a:r>
          </a:p>
          <a:p>
            <a:pPr marL="285750" indent="-285750" algn="just">
              <a:lnSpc>
                <a:spcPts val="2300"/>
              </a:lnSpc>
              <a:spcBef>
                <a:spcPct val="0"/>
              </a:spcBef>
              <a:spcAft>
                <a:spcPts val="600"/>
              </a:spcAft>
              <a:buClr>
                <a:srgbClr val="FF0000"/>
              </a:buClr>
              <a:buFont typeface="Wingdings" panose="05000000000000000000" pitchFamily="2" charset="2"/>
              <a:buChar char="§"/>
              <a:defRPr/>
            </a:pPr>
            <a:r>
              <a:rPr lang="tr-TR" altLang="tr-TR" sz="1600" dirty="0">
                <a:latin typeface="Arial" panose="020B0604020202020204" pitchFamily="34" charset="0"/>
              </a:rPr>
              <a:t>Elde edilen Eurobond faiz gelirleri, beyana ve tevkifata tabi diğer menkul ve gayrimenkul sermaye iratları ile birlikte, 34.000 TL’lik beyan sınırı aşıyorsa yıllık beyanname ile beyan edilecektir.</a:t>
            </a:r>
          </a:p>
        </p:txBody>
      </p:sp>
    </p:spTree>
    <p:extLst>
      <p:ext uri="{BB962C8B-B14F-4D97-AF65-F5344CB8AC3E}">
        <p14:creationId xmlns:p14="http://schemas.microsoft.com/office/powerpoint/2010/main" val="28111628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2 Slayt Numarası Yer Tutucusu"/>
          <p:cNvSpPr>
            <a:spLocks noGrp="1"/>
          </p:cNvSpPr>
          <p:nvPr>
            <p:ph type="sldNum" sz="quarter" idx="12"/>
          </p:nvPr>
        </p:nvSpPr>
        <p:spPr bwMode="auto">
          <a:xfrm>
            <a:off x="8172450" y="6534150"/>
            <a:ext cx="801688" cy="32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7AF9592-3079-47C3-AE2B-BEA31844B573}" type="slidenum">
              <a:rPr lang="tr-TR" altLang="tr-TR" sz="1200" smtClean="0">
                <a:solidFill>
                  <a:srgbClr val="898989"/>
                </a:solidFill>
              </a:rPr>
              <a:pPr/>
              <a:t>96</a:t>
            </a:fld>
            <a:endParaRPr lang="tr-TR" altLang="tr-TR" sz="1200">
              <a:solidFill>
                <a:srgbClr val="898989"/>
              </a:solidFill>
            </a:endParaRPr>
          </a:p>
        </p:txBody>
      </p:sp>
      <p:grpSp>
        <p:nvGrpSpPr>
          <p:cNvPr id="76803" name="Group 6"/>
          <p:cNvGrpSpPr>
            <a:grpSpLocks/>
          </p:cNvGrpSpPr>
          <p:nvPr/>
        </p:nvGrpSpPr>
        <p:grpSpPr bwMode="auto">
          <a:xfrm>
            <a:off x="1219200" y="1295400"/>
            <a:ext cx="7086600" cy="4276725"/>
            <a:chOff x="-3" y="-3"/>
            <a:chExt cx="2995" cy="2694"/>
          </a:xfrm>
        </p:grpSpPr>
        <p:grpSp>
          <p:nvGrpSpPr>
            <p:cNvPr id="76806" name="Group 7"/>
            <p:cNvGrpSpPr>
              <a:grpSpLocks/>
            </p:cNvGrpSpPr>
            <p:nvPr/>
          </p:nvGrpSpPr>
          <p:grpSpPr bwMode="auto">
            <a:xfrm>
              <a:off x="0" y="0"/>
              <a:ext cx="2989" cy="2688"/>
              <a:chOff x="0" y="0"/>
              <a:chExt cx="2989" cy="2688"/>
            </a:xfrm>
          </p:grpSpPr>
          <p:grpSp>
            <p:nvGrpSpPr>
              <p:cNvPr id="76808" name="Group 8"/>
              <p:cNvGrpSpPr>
                <a:grpSpLocks/>
              </p:cNvGrpSpPr>
              <p:nvPr/>
            </p:nvGrpSpPr>
            <p:grpSpPr bwMode="auto">
              <a:xfrm>
                <a:off x="0" y="0"/>
                <a:ext cx="2989" cy="384"/>
                <a:chOff x="0" y="0"/>
                <a:chExt cx="2989" cy="384"/>
              </a:xfrm>
            </p:grpSpPr>
            <p:sp>
              <p:nvSpPr>
                <p:cNvPr id="76827" name="Rectangle 9"/>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endParaRPr lang="en-US" altLang="tr-TR" sz="2000" b="0"/>
                </a:p>
              </p:txBody>
            </p:sp>
            <p:sp>
              <p:nvSpPr>
                <p:cNvPr id="76828" name="Rectangle 10"/>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76809" name="Group 11"/>
              <p:cNvGrpSpPr>
                <a:grpSpLocks/>
              </p:cNvGrpSpPr>
              <p:nvPr/>
            </p:nvGrpSpPr>
            <p:grpSpPr bwMode="auto">
              <a:xfrm>
                <a:off x="0" y="384"/>
                <a:ext cx="2989" cy="384"/>
                <a:chOff x="0" y="384"/>
                <a:chExt cx="2989" cy="384"/>
              </a:xfrm>
            </p:grpSpPr>
            <p:sp>
              <p:nvSpPr>
                <p:cNvPr id="76825" name="Rectangle 12"/>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76826" name="Rectangle 13"/>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76810" name="Group 14"/>
              <p:cNvGrpSpPr>
                <a:grpSpLocks/>
              </p:cNvGrpSpPr>
              <p:nvPr/>
            </p:nvGrpSpPr>
            <p:grpSpPr bwMode="auto">
              <a:xfrm>
                <a:off x="0" y="768"/>
                <a:ext cx="2989" cy="384"/>
                <a:chOff x="0" y="768"/>
                <a:chExt cx="2989" cy="384"/>
              </a:xfrm>
            </p:grpSpPr>
            <p:sp>
              <p:nvSpPr>
                <p:cNvPr id="76823" name="Rectangle 15"/>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a:endParaRPr lang="en-US" altLang="tr-TR" sz="1600" b="0"/>
                </a:p>
              </p:txBody>
            </p:sp>
            <p:sp>
              <p:nvSpPr>
                <p:cNvPr id="76824" name="Rectangle 16"/>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76811" name="Group 17"/>
              <p:cNvGrpSpPr>
                <a:grpSpLocks/>
              </p:cNvGrpSpPr>
              <p:nvPr/>
            </p:nvGrpSpPr>
            <p:grpSpPr bwMode="auto">
              <a:xfrm>
                <a:off x="0" y="1152"/>
                <a:ext cx="2989" cy="384"/>
                <a:chOff x="0" y="1152"/>
                <a:chExt cx="2989" cy="384"/>
              </a:xfrm>
            </p:grpSpPr>
            <p:sp>
              <p:nvSpPr>
                <p:cNvPr id="76821" name="Rectangle 18"/>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1600" b="0"/>
                </a:p>
              </p:txBody>
            </p:sp>
            <p:sp>
              <p:nvSpPr>
                <p:cNvPr id="76822" name="Rectangle 19"/>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76812" name="Group 20"/>
              <p:cNvGrpSpPr>
                <a:grpSpLocks/>
              </p:cNvGrpSpPr>
              <p:nvPr/>
            </p:nvGrpSpPr>
            <p:grpSpPr bwMode="auto">
              <a:xfrm>
                <a:off x="0" y="1536"/>
                <a:ext cx="2989" cy="384"/>
                <a:chOff x="0" y="1536"/>
                <a:chExt cx="2989" cy="384"/>
              </a:xfrm>
            </p:grpSpPr>
            <p:sp>
              <p:nvSpPr>
                <p:cNvPr id="76819" name="Rectangle 21"/>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eaLnBrk="1" hangingPunct="1"/>
                  <a:r>
                    <a:rPr lang="tr-TR" altLang="tr-TR" sz="1600"/>
                    <a:t>	</a:t>
                  </a:r>
                  <a:endParaRPr lang="tr-TR" altLang="tr-TR" sz="1600" b="0"/>
                </a:p>
              </p:txBody>
            </p:sp>
            <p:sp>
              <p:nvSpPr>
                <p:cNvPr id="76820" name="Rectangle 22"/>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76813" name="Group 23"/>
              <p:cNvGrpSpPr>
                <a:grpSpLocks/>
              </p:cNvGrpSpPr>
              <p:nvPr/>
            </p:nvGrpSpPr>
            <p:grpSpPr bwMode="auto">
              <a:xfrm>
                <a:off x="0" y="1920"/>
                <a:ext cx="2989" cy="384"/>
                <a:chOff x="0" y="1920"/>
                <a:chExt cx="2989" cy="384"/>
              </a:xfrm>
            </p:grpSpPr>
            <p:sp>
              <p:nvSpPr>
                <p:cNvPr id="76817" name="Rectangle 24"/>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a:endParaRPr lang="en-US" altLang="tr-TR" sz="2400" b="0"/>
                </a:p>
              </p:txBody>
            </p:sp>
            <p:sp>
              <p:nvSpPr>
                <p:cNvPr id="76818" name="Rectangle 25"/>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76814" name="Group 26"/>
              <p:cNvGrpSpPr>
                <a:grpSpLocks/>
              </p:cNvGrpSpPr>
              <p:nvPr/>
            </p:nvGrpSpPr>
            <p:grpSpPr bwMode="auto">
              <a:xfrm>
                <a:off x="0" y="2304"/>
                <a:ext cx="2989" cy="384"/>
                <a:chOff x="0" y="2304"/>
                <a:chExt cx="2989" cy="384"/>
              </a:xfrm>
            </p:grpSpPr>
            <p:sp>
              <p:nvSpPr>
                <p:cNvPr id="76815" name="Rectangle 27"/>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a:endParaRPr lang="tr-TR" altLang="tr-TR" sz="1600" b="0"/>
                </a:p>
              </p:txBody>
            </p:sp>
            <p:sp>
              <p:nvSpPr>
                <p:cNvPr id="76816" name="Rectangle 28"/>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76807" name="Rectangle 29"/>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76804"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76805" name="Rectangle 31"/>
          <p:cNvSpPr>
            <a:spLocks noChangeArrowheads="1"/>
          </p:cNvSpPr>
          <p:nvPr/>
        </p:nvSpPr>
        <p:spPr bwMode="auto">
          <a:xfrm>
            <a:off x="468313" y="908050"/>
            <a:ext cx="8351837" cy="4683125"/>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Aft>
                <a:spcPts val="1200"/>
              </a:spcAft>
            </a:pPr>
            <a:r>
              <a:rPr lang="tr-TR" altLang="tr-TR" sz="2000">
                <a:solidFill>
                  <a:srgbClr val="FF0000"/>
                </a:solidFill>
                <a:cs typeface="Arial" panose="020B0604020202020204" pitchFamily="34" charset="0"/>
              </a:rPr>
              <a:t>MENKUL KIYMET YATIRIM FONLARI İLE MENKUL KIYMET YATIRIM ORTAKLIKLARINDAN ELDE EDİLEN GELİRLER </a:t>
            </a:r>
          </a:p>
          <a:p>
            <a:pPr algn="just" eaLnBrk="1" hangingPunct="1">
              <a:lnSpc>
                <a:spcPts val="2400"/>
              </a:lnSpc>
              <a:spcAft>
                <a:spcPts val="1200"/>
              </a:spcAft>
              <a:buFont typeface="Arial" panose="020B0604020202020204" pitchFamily="34" charset="0"/>
              <a:buNone/>
            </a:pPr>
            <a:r>
              <a:rPr lang="tr-TR" altLang="tr-TR" sz="1700">
                <a:solidFill>
                  <a:srgbClr val="000000"/>
                </a:solidFill>
                <a:cs typeface="Arial" panose="020B0604020202020204" pitchFamily="34" charset="0"/>
              </a:rPr>
              <a:t>Genel olarak yatırım fonu katılma belgelerinden elde edilen gelirler Gelir Vergisi Kanunu’nun geçici 67. maddesi kapsamında %10 oranında stopaja tabidir.</a:t>
            </a:r>
          </a:p>
          <a:p>
            <a:pPr algn="just" eaLnBrk="1" hangingPunct="1">
              <a:lnSpc>
                <a:spcPts val="2400"/>
              </a:lnSpc>
              <a:spcAft>
                <a:spcPts val="1200"/>
              </a:spcAft>
            </a:pPr>
            <a:r>
              <a:rPr lang="tr-TR" altLang="tr-TR" sz="1700">
                <a:solidFill>
                  <a:srgbClr val="000000"/>
                </a:solidFill>
                <a:cs typeface="Arial" panose="020B0604020202020204" pitchFamily="34" charset="0"/>
              </a:rPr>
              <a:t>Ancak, sürekli olarak </a:t>
            </a:r>
            <a:r>
              <a:rPr lang="tr-TR" altLang="tr-TR" sz="1700">
                <a:solidFill>
                  <a:srgbClr val="FF0000"/>
                </a:solidFill>
                <a:cs typeface="Arial" panose="020B0604020202020204" pitchFamily="34" charset="0"/>
              </a:rPr>
              <a:t>portföyünün en az %51’i BİST’te işlem gören hisse senetlerinden oluşan yatırım fonlarının,</a:t>
            </a:r>
            <a:r>
              <a:rPr lang="tr-TR" altLang="tr-TR" sz="1700">
                <a:solidFill>
                  <a:srgbClr val="000000"/>
                </a:solidFill>
                <a:cs typeface="Arial" panose="020B0604020202020204" pitchFamily="34" charset="0"/>
              </a:rPr>
              <a:t> bir yıldan fazla süreyle elde tutulduktan sonra satışından sağlanan kazançlar Gelir Vergisi Kanunu’nun geçici 67. maddesi kapsamında stopaja ve beyana tabi değildir.</a:t>
            </a:r>
          </a:p>
          <a:p>
            <a:pPr algn="just" eaLnBrk="1" hangingPunct="1">
              <a:lnSpc>
                <a:spcPts val="2400"/>
              </a:lnSpc>
              <a:spcAft>
                <a:spcPts val="1200"/>
              </a:spcAft>
            </a:pPr>
            <a:r>
              <a:rPr lang="tr-TR" altLang="tr-TR" sz="1700">
                <a:solidFill>
                  <a:srgbClr val="000000"/>
                </a:solidFill>
                <a:cs typeface="Arial" panose="020B0604020202020204" pitchFamily="34" charset="0"/>
              </a:rPr>
              <a:t>Gelir Vergisi Kanunu’nun geçici 67. maddesi kapsamında yapılan stopaj nihai vergilendirme olup, söz konusu gelirler için yıllık beyanname verilmeyecektir.</a:t>
            </a:r>
          </a:p>
          <a:p>
            <a:pPr algn="just" eaLnBrk="1" hangingPunct="1">
              <a:lnSpc>
                <a:spcPts val="2400"/>
              </a:lnSpc>
              <a:spcAft>
                <a:spcPts val="1200"/>
              </a:spcAft>
            </a:pPr>
            <a:r>
              <a:rPr lang="tr-TR" altLang="tr-TR" sz="1700">
                <a:solidFill>
                  <a:srgbClr val="000000"/>
                </a:solidFill>
                <a:cs typeface="Arial" panose="020B0604020202020204" pitchFamily="34" charset="0"/>
              </a:rPr>
              <a:t>Menkul kıymetler yatırım fonlarının ilgili olduğu fona iadesi ve menkul kıymetler yatırım ortaklıkları hisse senetleri alım-satımından elde edilen gelirler için de yıllık beyanname verilmeyecektir.</a:t>
            </a:r>
          </a:p>
        </p:txBody>
      </p:sp>
    </p:spTree>
    <p:extLst>
      <p:ext uri="{BB962C8B-B14F-4D97-AF65-F5344CB8AC3E}">
        <p14:creationId xmlns:p14="http://schemas.microsoft.com/office/powerpoint/2010/main" val="2477771876"/>
      </p:ext>
    </p:extLst>
  </p:cSld>
  <p:clrMapOvr>
    <a:masterClrMapping/>
  </p:clrMapOvr>
  <p:transition>
    <p:cover dir="d"/>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2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F6CEC18-5FBC-4C2B-B4D6-50775B441AA1}" type="slidenum">
              <a:rPr lang="tr-TR" altLang="tr-TR" sz="1200" smtClean="0">
                <a:solidFill>
                  <a:srgbClr val="898989"/>
                </a:solidFill>
              </a:rPr>
              <a:pPr/>
              <a:t>97</a:t>
            </a:fld>
            <a:endParaRPr lang="tr-TR" altLang="tr-TR" sz="1200">
              <a:solidFill>
                <a:srgbClr val="898989"/>
              </a:solidFill>
            </a:endParaRPr>
          </a:p>
        </p:txBody>
      </p:sp>
      <p:sp>
        <p:nvSpPr>
          <p:cNvPr id="78851" name="Rectangle 1"/>
          <p:cNvSpPr>
            <a:spLocks noChangeArrowheads="1"/>
          </p:cNvSpPr>
          <p:nvPr/>
        </p:nvSpPr>
        <p:spPr bwMode="auto">
          <a:xfrm>
            <a:off x="827088" y="3278188"/>
            <a:ext cx="831691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0708" tIns="152352" bIns="38088"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sz="1500">
              <a:solidFill>
                <a:srgbClr val="000000"/>
              </a:solidFill>
              <a:latin typeface="Arial TUR" panose="020B0604020202020204" pitchFamily="34" charset="0"/>
              <a:ea typeface="Arial TUR" panose="020B0604020202020204" pitchFamily="34" charset="0"/>
              <a:cs typeface="Arial TUR" panose="020B0604020202020204" pitchFamily="34" charset="0"/>
            </a:endParaRPr>
          </a:p>
        </p:txBody>
      </p:sp>
      <p:sp>
        <p:nvSpPr>
          <p:cNvPr id="78852" name="Dikdörtgen 1"/>
          <p:cNvSpPr>
            <a:spLocks noChangeArrowheads="1"/>
          </p:cNvSpPr>
          <p:nvPr/>
        </p:nvSpPr>
        <p:spPr bwMode="auto">
          <a:xfrm>
            <a:off x="0" y="428625"/>
            <a:ext cx="91440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ts val="2200"/>
              </a:lnSpc>
              <a:spcAft>
                <a:spcPts val="900"/>
              </a:spcAft>
            </a:pP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MENKUL SERMAYE İRATLARININ BEYANINA İLİŞKİN ÖRNEK </a:t>
            </a:r>
          </a:p>
          <a:p>
            <a:pPr algn="just">
              <a:lnSpc>
                <a:spcPts val="2200"/>
              </a:lnSpc>
              <a:spcAft>
                <a:spcPts val="900"/>
              </a:spcAft>
            </a:pPr>
            <a:r>
              <a:rPr lang="tr-TR" altLang="tr-TR" sz="1600">
                <a:latin typeface="Arial TUR" panose="020B0604020202020204" pitchFamily="34" charset="0"/>
                <a:ea typeface="Times New Roman" panose="02020603050405020304" pitchFamily="18" charset="0"/>
                <a:cs typeface="Arial TUR" panose="020B0604020202020204" pitchFamily="34" charset="0"/>
              </a:rPr>
              <a:t>AYŞE GÜZEL’in 2018 yılında elde etmiş olduğu menkul sermaye iratlarına ilişkin bilgiler aşağıdaki gibidir.</a:t>
            </a:r>
          </a:p>
          <a:p>
            <a:pPr algn="just">
              <a:lnSpc>
                <a:spcPts val="2200"/>
              </a:lnSpc>
              <a:spcAft>
                <a:spcPts val="900"/>
              </a:spcAft>
              <a:buClr>
                <a:srgbClr val="FF0000"/>
              </a:buClr>
              <a:buFont typeface="Calibri" panose="020F0502020204030204" pitchFamily="34" charset="0"/>
              <a:buAutoNum type="arabicPeriod"/>
            </a:pPr>
            <a:r>
              <a:rPr lang="tr-TR" altLang="tr-TR" sz="1600">
                <a:latin typeface="Arial TUR" panose="020B0604020202020204" pitchFamily="34" charset="0"/>
                <a:ea typeface="Times New Roman" panose="02020603050405020304" pitchFamily="18" charset="0"/>
                <a:cs typeface="Arial TUR" panose="020B0604020202020204" pitchFamily="34" charset="0"/>
              </a:rPr>
              <a:t> Mükellef, (A) Bankasında bulunan döviz mevduat hesabından 65.000 ABD Doları karşılığı 350.000 TL mevduat faizi, TL mevduat hesabından 250.000 TL mevduat faizi, repo hesabından ise 275.000 TL kazanç elde etmiştir. Elde edilen faiz gelirleri ve repo kazancı üzerinden (A) Bankasınca gelir vergisi tevkifatı yapılmıştır.</a:t>
            </a:r>
          </a:p>
          <a:p>
            <a:pPr algn="just">
              <a:lnSpc>
                <a:spcPts val="2200"/>
              </a:lnSpc>
              <a:spcAft>
                <a:spcPts val="900"/>
              </a:spcAft>
              <a:buClr>
                <a:srgbClr val="FF0000"/>
              </a:buClr>
              <a:buFont typeface="Calibri" panose="020F0502020204030204" pitchFamily="34" charset="0"/>
              <a:buAutoNum type="arabicPeriod"/>
            </a:pPr>
            <a:r>
              <a:rPr lang="tr-TR" altLang="tr-TR" sz="1600">
                <a:latin typeface="Arial TUR" panose="020B0604020202020204" pitchFamily="34" charset="0"/>
                <a:ea typeface="Times New Roman" panose="02020603050405020304" pitchFamily="18" charset="0"/>
                <a:cs typeface="Arial TUR" panose="020B0604020202020204" pitchFamily="34" charset="0"/>
              </a:rPr>
              <a:t> Mükellef, (B) Bankasında bir off-shore mevduat hesabı açtırmış olup, bu hesabı dolayısıyla da 25.000 Euro karşılığı 150.000 TL faiz geliri elde etmiştir.</a:t>
            </a:r>
          </a:p>
          <a:p>
            <a:pPr algn="just">
              <a:lnSpc>
                <a:spcPts val="2200"/>
              </a:lnSpc>
              <a:spcAft>
                <a:spcPts val="900"/>
              </a:spcAft>
              <a:buClr>
                <a:srgbClr val="FF0000"/>
              </a:buClr>
              <a:buFont typeface="Calibri" panose="020F0502020204030204" pitchFamily="34" charset="0"/>
              <a:buAutoNum type="arabicPeriod"/>
            </a:pPr>
            <a:r>
              <a:rPr lang="tr-TR" altLang="tr-TR" sz="1600">
                <a:latin typeface="Arial TUR" panose="020B0604020202020204" pitchFamily="34" charset="0"/>
                <a:ea typeface="Times New Roman" panose="02020603050405020304" pitchFamily="18" charset="0"/>
                <a:cs typeface="Arial TUR" panose="020B0604020202020204" pitchFamily="34" charset="0"/>
              </a:rPr>
              <a:t>Mükellefin sahip olduğu menkul kıymet yatırım fonu katılım belgelerinden ise 2018 takvim yılında 180.000 TL kazanç elde etmiştir.</a:t>
            </a:r>
          </a:p>
          <a:p>
            <a:pPr algn="just">
              <a:lnSpc>
                <a:spcPts val="2200"/>
              </a:lnSpc>
              <a:spcAft>
                <a:spcPts val="900"/>
              </a:spcAft>
              <a:buClr>
                <a:srgbClr val="FF0000"/>
              </a:buClr>
              <a:buFont typeface="Calibri" panose="020F0502020204030204" pitchFamily="34" charset="0"/>
              <a:buAutoNum type="arabicPeriod"/>
            </a:pPr>
            <a:r>
              <a:rPr lang="tr-TR" altLang="tr-TR" sz="1600">
                <a:latin typeface="Arial TUR" panose="020B0604020202020204" pitchFamily="34" charset="0"/>
                <a:ea typeface="Times New Roman" panose="02020603050405020304" pitchFamily="18" charset="0"/>
                <a:cs typeface="Arial TUR" panose="020B0604020202020204" pitchFamily="34" charset="0"/>
              </a:rPr>
              <a:t> Mükellef, (Z) Limited Şirketinin %40 hisseli ortağı olup 2018 takvim yılı içinde söz konusu şirketin 2017 yılına ilişkin karın dağıtımından, brüt 300.000 TL kar payı elde etmiştir. Kar dağıtımı sırasında (Z) Limited Şirketi 45.000 TL gelir vergisi kesintisi yapmış, dolayısıyla mükellefin eline net 255.000 TL geçmiştir.</a:t>
            </a:r>
          </a:p>
          <a:p>
            <a:pPr algn="just">
              <a:lnSpc>
                <a:spcPts val="2200"/>
              </a:lnSpc>
              <a:spcAft>
                <a:spcPts val="900"/>
              </a:spcAft>
              <a:buClr>
                <a:srgbClr val="FF0000"/>
              </a:buClr>
              <a:buFont typeface="Calibri" panose="020F0502020204030204" pitchFamily="34" charset="0"/>
              <a:buAutoNum type="arabicPeriod"/>
            </a:pPr>
            <a:r>
              <a:rPr lang="tr-TR" altLang="tr-TR" sz="1600">
                <a:latin typeface="Arial TUR" panose="020B0604020202020204" pitchFamily="34" charset="0"/>
                <a:ea typeface="Times New Roman" panose="02020603050405020304" pitchFamily="18" charset="0"/>
                <a:cs typeface="Arial TUR" panose="020B0604020202020204" pitchFamily="34" charset="0"/>
              </a:rPr>
              <a:t> Mükellef (F) Bankası A.Ş. nezdinde 02.01.2018 tarihinde 1.500 gr vadesiz altın depo hesabı açmış, vadesiz altın depo hesabındaki 1.500 gr altınını 15.09.2018 tarihinde bozdurmuştur. 2018 takvim yılında altın fiyatlarındaki yüksek artış nedeniyle anaparaya ek olarak 180.000 TL kazanç elde etmiştir.</a:t>
            </a:r>
          </a:p>
        </p:txBody>
      </p:sp>
    </p:spTree>
    <p:extLst>
      <p:ext uri="{BB962C8B-B14F-4D97-AF65-F5344CB8AC3E}">
        <p14:creationId xmlns:p14="http://schemas.microsoft.com/office/powerpoint/2010/main" val="2605076450"/>
      </p:ext>
    </p:extLst>
  </p:cSld>
  <p:clrMapOvr>
    <a:masterClrMapping/>
  </p:clrMapOvr>
  <p:transition>
    <p:cover dir="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2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7295EF5-BC9A-4D2A-8E97-FCA736B13050}" type="slidenum">
              <a:rPr lang="tr-TR" altLang="tr-TR" sz="1200" smtClean="0">
                <a:solidFill>
                  <a:srgbClr val="898989"/>
                </a:solidFill>
              </a:rPr>
              <a:pPr/>
              <a:t>98</a:t>
            </a:fld>
            <a:endParaRPr lang="tr-TR" altLang="tr-TR" sz="1200">
              <a:solidFill>
                <a:srgbClr val="898989"/>
              </a:solidFill>
            </a:endParaRPr>
          </a:p>
        </p:txBody>
      </p:sp>
      <p:sp>
        <p:nvSpPr>
          <p:cNvPr id="80899" name="Rectangle 29"/>
          <p:cNvSpPr>
            <a:spLocks noChangeArrowheads="1"/>
          </p:cNvSpPr>
          <p:nvPr/>
        </p:nvSpPr>
        <p:spPr bwMode="auto">
          <a:xfrm>
            <a:off x="0" y="450850"/>
            <a:ext cx="9094788"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000"/>
              </a:lnSpc>
              <a:spcAft>
                <a:spcPts val="600"/>
              </a:spcAft>
              <a:buFont typeface="Arial" panose="020B0604020202020204" pitchFamily="34" charset="0"/>
              <a:buNone/>
            </a:pPr>
            <a:r>
              <a:rPr lang="tr-TR" altLang="tr-TR" sz="1600" u="sng">
                <a:solidFill>
                  <a:srgbClr val="FF0000"/>
                </a:solidFill>
                <a:latin typeface="Arial TUR" panose="020B0604020202020204" pitchFamily="34" charset="0"/>
                <a:ea typeface="Arial TUR" panose="020B0604020202020204" pitchFamily="34" charset="0"/>
                <a:cs typeface="Arial TUR" panose="020B0604020202020204" pitchFamily="34" charset="0"/>
              </a:rPr>
              <a:t>AÇIKLAMALAR VE ÇÖZÜM:</a:t>
            </a:r>
          </a:p>
          <a:p>
            <a:pPr algn="just">
              <a:lnSpc>
                <a:spcPts val="2000"/>
              </a:lnSpc>
              <a:spcAft>
                <a:spcPts val="600"/>
              </a:spcAft>
              <a:buFont typeface="Arial" panose="020B0604020202020204" pitchFamily="34" charset="0"/>
              <a:buNone/>
            </a:pPr>
            <a:r>
              <a:rPr lang="tr-TR" altLang="tr-TR" sz="1600">
                <a:latin typeface="Arial TUR" panose="020B0604020202020204" pitchFamily="34" charset="0"/>
                <a:ea typeface="Arial TUR" panose="020B0604020202020204" pitchFamily="34" charset="0"/>
                <a:cs typeface="Arial TUR" panose="020B0604020202020204" pitchFamily="34" charset="0"/>
              </a:rPr>
              <a:t>Mükellefin 2018 takvim yılı içinde elde etmiş olduğu menkul sermaye iratlarının beyan durumunu aşağıdaki gibi açıklayabiliriz.</a:t>
            </a:r>
          </a:p>
          <a:p>
            <a:pPr algn="just">
              <a:lnSpc>
                <a:spcPts val="2000"/>
              </a:lnSpc>
              <a:spcAft>
                <a:spcPts val="600"/>
              </a:spcAft>
              <a:buFont typeface="Arial" panose="020B0604020202020204" pitchFamily="34" charset="0"/>
              <a:buNone/>
            </a:pP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1-</a:t>
            </a:r>
            <a:r>
              <a:rPr lang="tr-TR" altLang="tr-TR" sz="1600">
                <a:latin typeface="Arial TUR" panose="020B0604020202020204" pitchFamily="34" charset="0"/>
                <a:ea typeface="Arial TUR" panose="020B0604020202020204" pitchFamily="34" charset="0"/>
                <a:cs typeface="Arial TUR" panose="020B0604020202020204" pitchFamily="34" charset="0"/>
              </a:rPr>
              <a:t> Mükellefin (A) Bankasında bulunan döviz mevduat hesabından elde ettiği 65.000 ABD Doları karşılığı 350.000 TL mevduat faizi, TL mevduat hesabından elde ettiği 250.000 TL mevduat faizi ve 275.000 TL repo kazancı daha önce (A) Bankasınca ödeme yapılırken GVK’nun geçici 67. maddesi kapsamında tevkifata tabi olup, söz konusu faiz gelirleri için tutarı ne olursa olsun yıllık beyanname verilmeyecek, diğer gelirler nedeniyle verilecek yıllık beyannameye faiz gelirleri dahil edilmeyecektir.</a:t>
            </a:r>
          </a:p>
          <a:p>
            <a:pPr algn="just">
              <a:lnSpc>
                <a:spcPts val="2000"/>
              </a:lnSpc>
              <a:spcAft>
                <a:spcPts val="600"/>
              </a:spcAft>
              <a:buFont typeface="Arial" panose="020B0604020202020204" pitchFamily="34" charset="0"/>
              <a:buNone/>
            </a:pP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2-</a:t>
            </a:r>
            <a:r>
              <a:rPr lang="tr-TR" altLang="tr-TR" sz="1600">
                <a:latin typeface="Arial TUR" panose="020B0604020202020204" pitchFamily="34" charset="0"/>
                <a:ea typeface="Arial TUR" panose="020B0604020202020204" pitchFamily="34" charset="0"/>
                <a:cs typeface="Arial TUR" panose="020B0604020202020204" pitchFamily="34" charset="0"/>
              </a:rPr>
              <a:t> Mükellefin, (B) Bankasındaki off-shore mevduat hesabından elde etmiş olduğu 150.000 TL tutarındaki faiz geliri, tevkif suretiyle vergilendirilmediği ve tutarı GVK’nun 86. maddesinin birinci fıkrasının 1 numaralı bendinin (d) alt bendinde 2018 takvim için belirlenen 1.800 TL’lik beyan sınırını aştığı için tamamı beyana konu edilecektir.</a:t>
            </a:r>
          </a:p>
          <a:p>
            <a:pPr algn="just">
              <a:lnSpc>
                <a:spcPts val="2000"/>
              </a:lnSpc>
              <a:spcAft>
                <a:spcPts val="600"/>
              </a:spcAft>
              <a:buClr>
                <a:srgbClr val="FF0000"/>
              </a:buClr>
              <a:buFont typeface="Arial" panose="020B0604020202020204" pitchFamily="34" charset="0"/>
              <a:buNone/>
            </a:pP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3-</a:t>
            </a:r>
            <a:r>
              <a:rPr lang="tr-TR" altLang="tr-TR" sz="1600">
                <a:solidFill>
                  <a:srgbClr val="000000"/>
                </a:solidFill>
                <a:latin typeface="Arial TUR" panose="020B0604020202020204" pitchFamily="34" charset="0"/>
                <a:ea typeface="Arial TUR" panose="020B0604020202020204" pitchFamily="34" charset="0"/>
                <a:cs typeface="Arial TUR" panose="020B0604020202020204" pitchFamily="34" charset="0"/>
              </a:rPr>
              <a:t> Mükellefin sahip olduğu menkul kıymet yatırım fonu katılım belgelerinden </a:t>
            </a:r>
            <a:r>
              <a:rPr lang="tr-TR" altLang="tr-TR" sz="1600">
                <a:latin typeface="Arial TUR" panose="020B0604020202020204" pitchFamily="34" charset="0"/>
                <a:cs typeface="Times New Roman" panose="02020603050405020304" pitchFamily="18" charset="0"/>
              </a:rPr>
              <a:t>2018</a:t>
            </a:r>
            <a:r>
              <a:rPr lang="tr-TR" altLang="tr-TR" sz="1600">
                <a:solidFill>
                  <a:srgbClr val="000000"/>
                </a:solidFill>
                <a:latin typeface="Arial TUR" panose="020B0604020202020204" pitchFamily="34" charset="0"/>
                <a:ea typeface="Arial TUR" panose="020B0604020202020204" pitchFamily="34" charset="0"/>
                <a:cs typeface="Arial TUR" panose="020B0604020202020204" pitchFamily="34" charset="0"/>
              </a:rPr>
              <a:t> yılında elde ettiği 180.000 TL tutarındaki kazanç da yine geçici 67. madde uyarınca tevkifata tabi tutulduğu için beyan edilmeyecektir.</a:t>
            </a:r>
          </a:p>
          <a:p>
            <a:pPr algn="just">
              <a:lnSpc>
                <a:spcPts val="2000"/>
              </a:lnSpc>
              <a:spcAft>
                <a:spcPts val="600"/>
              </a:spcAft>
              <a:buClr>
                <a:srgbClr val="FF0000"/>
              </a:buClr>
              <a:buFont typeface="Arial" panose="020B0604020202020204" pitchFamily="34" charset="0"/>
              <a:buNone/>
            </a:pP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4-</a:t>
            </a:r>
            <a:r>
              <a:rPr lang="tr-TR" altLang="tr-TR" sz="1600">
                <a:solidFill>
                  <a:srgbClr val="000000"/>
                </a:solidFill>
                <a:latin typeface="Arial TUR" panose="020B0604020202020204" pitchFamily="34" charset="0"/>
                <a:ea typeface="Arial TUR" panose="020B0604020202020204" pitchFamily="34" charset="0"/>
                <a:cs typeface="Arial TUR" panose="020B0604020202020204" pitchFamily="34" charset="0"/>
              </a:rPr>
              <a:t> Mükellefin (X) Limited Şirketinden 2018 takvim yılı içinde elde ettiği brüt 300.000 TL kâr payının yarısı (300.000 x ½ =) 150.000 TL </a:t>
            </a:r>
            <a:r>
              <a:rPr lang="tr-TR" altLang="tr-TR" sz="1600">
                <a:latin typeface="Arial TUR" panose="020B0604020202020204" pitchFamily="34" charset="0"/>
                <a:ea typeface="Arial TUR" panose="020B0604020202020204" pitchFamily="34" charset="0"/>
                <a:cs typeface="Arial TUR" panose="020B0604020202020204" pitchFamily="34" charset="0"/>
              </a:rPr>
              <a:t>GVK’nun </a:t>
            </a:r>
            <a:r>
              <a:rPr lang="tr-TR" altLang="tr-TR" sz="1600">
                <a:solidFill>
                  <a:srgbClr val="000000"/>
                </a:solidFill>
                <a:latin typeface="Arial TUR" panose="020B0604020202020204" pitchFamily="34" charset="0"/>
                <a:ea typeface="Arial TUR" panose="020B0604020202020204" pitchFamily="34" charset="0"/>
                <a:cs typeface="Arial TUR" panose="020B0604020202020204" pitchFamily="34" charset="0"/>
              </a:rPr>
              <a:t>22/3. maddesi hükmüne göre gelir vergisinden istisna olup, kâr payının istisna dışında kalan kısmı yine aynı kanunun 86/1-c maddesine göre 2018 takvim yılı için belirtilen 34.000 TL’lik beyan sınırını aştığı için yıllık beyanname ile beyan edilecektir. Elde edilen gelirin beyan edilmesi nedeniyle de bu kâr payı üzerinden yapılan vergi tevkifatının tamamı yıllık beyanname üzerinden hesaplanan vergiden mahsup edilecektir.</a:t>
            </a:r>
            <a:endParaRPr lang="tr-TR" altLang="tr-TR" sz="1600">
              <a:latin typeface="Arial TUR" panose="020B0604020202020204" pitchFamily="34" charset="0"/>
              <a:ea typeface="Arial TUR" panose="020B0604020202020204" pitchFamily="34" charset="0"/>
              <a:cs typeface="Arial TUR" panose="020B0604020202020204" pitchFamily="34" charset="0"/>
            </a:endParaRPr>
          </a:p>
        </p:txBody>
      </p:sp>
    </p:spTree>
    <p:extLst>
      <p:ext uri="{BB962C8B-B14F-4D97-AF65-F5344CB8AC3E}">
        <p14:creationId xmlns:p14="http://schemas.microsoft.com/office/powerpoint/2010/main" val="2763306800"/>
      </p:ext>
    </p:extLst>
  </p:cSld>
  <p:clrMapOvr>
    <a:masterClrMapping/>
  </p:clrMapOvr>
  <p:transition>
    <p:cover dir="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2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B288D5F-16CE-4782-8478-92710A0BCE1A}" type="slidenum">
              <a:rPr lang="tr-TR" altLang="tr-TR" sz="1200" smtClean="0">
                <a:solidFill>
                  <a:srgbClr val="898989"/>
                </a:solidFill>
              </a:rPr>
              <a:pPr/>
              <a:t>99</a:t>
            </a:fld>
            <a:endParaRPr lang="tr-TR" altLang="tr-TR" sz="1200">
              <a:solidFill>
                <a:srgbClr val="898989"/>
              </a:solidFill>
            </a:endParaRPr>
          </a:p>
        </p:txBody>
      </p:sp>
      <p:sp>
        <p:nvSpPr>
          <p:cNvPr id="82947"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82948"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tabLst>
                <a:tab pos="720725" algn="ctr"/>
                <a:tab pos="1441450" algn="r"/>
              </a:tabLst>
              <a:defRPr b="1">
                <a:solidFill>
                  <a:schemeClr val="tx1"/>
                </a:solidFill>
                <a:latin typeface="Arial" panose="020B0604020202020204" pitchFamily="34" charset="0"/>
              </a:defRPr>
            </a:lvl1pPr>
            <a:lvl2pPr marL="742950" indent="-285750">
              <a:tabLst>
                <a:tab pos="720725" algn="ctr"/>
                <a:tab pos="1441450" algn="r"/>
              </a:tabLst>
              <a:defRPr b="1">
                <a:solidFill>
                  <a:schemeClr val="tx1"/>
                </a:solidFill>
                <a:latin typeface="Arial" panose="020B0604020202020204" pitchFamily="34" charset="0"/>
              </a:defRPr>
            </a:lvl2pPr>
            <a:lvl3pPr marL="1143000" indent="-228600">
              <a:tabLst>
                <a:tab pos="720725" algn="ctr"/>
                <a:tab pos="1441450" algn="r"/>
              </a:tabLst>
              <a:defRPr b="1">
                <a:solidFill>
                  <a:schemeClr val="tx1"/>
                </a:solidFill>
                <a:latin typeface="Arial" panose="020B0604020202020204" pitchFamily="34" charset="0"/>
              </a:defRPr>
            </a:lvl3pPr>
            <a:lvl4pPr marL="1600200" indent="-228600">
              <a:tabLst>
                <a:tab pos="720725" algn="ctr"/>
                <a:tab pos="1441450" algn="r"/>
              </a:tabLst>
              <a:defRPr b="1">
                <a:solidFill>
                  <a:schemeClr val="tx1"/>
                </a:solidFill>
                <a:latin typeface="Arial" panose="020B0604020202020204" pitchFamily="34" charset="0"/>
              </a:defRPr>
            </a:lvl4pPr>
            <a:lvl5pPr marL="2057400" indent="-228600">
              <a:tabLst>
                <a:tab pos="720725" algn="ctr"/>
                <a:tab pos="1441450" algn="r"/>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720725" algn="ctr"/>
                <a:tab pos="1441450" algn="r"/>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720725" algn="ctr"/>
                <a:tab pos="1441450" algn="r"/>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720725" algn="ctr"/>
                <a:tab pos="1441450" algn="r"/>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720725" algn="ctr"/>
                <a:tab pos="1441450" algn="r"/>
              </a:tabLst>
              <a:defRPr b="1">
                <a:solidFill>
                  <a:schemeClr val="tx1"/>
                </a:solidFill>
                <a:latin typeface="Arial" panose="020B0604020202020204" pitchFamily="34" charset="0"/>
              </a:defRPr>
            </a:lvl9pPr>
          </a:lstStyle>
          <a:p>
            <a:pPr eaLnBrk="1" hangingPunct="1"/>
            <a:endParaRPr lang="tr-TR" altLang="tr-TR" sz="2400" b="0">
              <a:latin typeface="Times New Roman" panose="02020603050405020304" pitchFamily="18" charset="0"/>
            </a:endParaRPr>
          </a:p>
        </p:txBody>
      </p:sp>
      <p:sp>
        <p:nvSpPr>
          <p:cNvPr id="82949" name="Dikdörtgen 1"/>
          <p:cNvSpPr>
            <a:spLocks noChangeArrowheads="1"/>
          </p:cNvSpPr>
          <p:nvPr/>
        </p:nvSpPr>
        <p:spPr bwMode="auto">
          <a:xfrm>
            <a:off x="107950" y="692150"/>
            <a:ext cx="8856663"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ts val="2200"/>
              </a:lnSpc>
              <a:spcAft>
                <a:spcPts val="1200"/>
              </a:spcAft>
              <a:buClr>
                <a:srgbClr val="FF0000"/>
              </a:buClr>
              <a:buFont typeface="Arial" panose="020B0604020202020204" pitchFamily="34" charset="0"/>
              <a:buNone/>
            </a:pPr>
            <a:r>
              <a:rPr lang="tr-TR" altLang="tr-TR" sz="1600">
                <a:solidFill>
                  <a:srgbClr val="FF0000"/>
                </a:solidFill>
                <a:latin typeface="Arial TUR" panose="020B0604020202020204" pitchFamily="34" charset="0"/>
                <a:ea typeface="Arial TUR" panose="020B0604020202020204" pitchFamily="34" charset="0"/>
                <a:cs typeface="Arial TUR" panose="020B0604020202020204" pitchFamily="34" charset="0"/>
              </a:rPr>
              <a:t>5-</a:t>
            </a:r>
            <a:r>
              <a:rPr lang="tr-TR" altLang="tr-TR" sz="1600">
                <a:latin typeface="Arial TUR" panose="020B0604020202020204" pitchFamily="34" charset="0"/>
                <a:ea typeface="Arial TUR" panose="020B0604020202020204" pitchFamily="34" charset="0"/>
                <a:cs typeface="Arial TUR" panose="020B0604020202020204" pitchFamily="34" charset="0"/>
              </a:rPr>
              <a:t> Mükellefin vadesiz altın depo hesabındaki 1.500 gr altınını, 15.09.2018 tarihinde bozdurması sonucunda, 2018 takvim yılında altın fiyatlarındaki yüksek artış nedeniyle anaparaya ek olarak elde ettiği 180.000 TL’lik kazanç ise, Gelir Vergisi Kanunu’nda sayılan 7 gelir unsurundan hiçbirine girmediğinden beyannameye dahil edilmeyecek ve vergilenmeyecektir.</a:t>
            </a:r>
            <a:endParaRPr lang="tr-TR" altLang="tr-TR" sz="1600">
              <a:latin typeface="Arial TUR" panose="020B0604020202020204" pitchFamily="34" charset="0"/>
              <a:cs typeface="Times New Roman" panose="02020603050405020304" pitchFamily="18" charset="0"/>
            </a:endParaRPr>
          </a:p>
          <a:p>
            <a:pPr algn="just">
              <a:lnSpc>
                <a:spcPts val="2200"/>
              </a:lnSpc>
              <a:spcAft>
                <a:spcPts val="1200"/>
              </a:spcAft>
            </a:pPr>
            <a:r>
              <a:rPr lang="tr-TR" altLang="tr-TR" sz="1600">
                <a:latin typeface="Arial TUR" panose="020B0604020202020204" pitchFamily="34" charset="0"/>
                <a:cs typeface="Times New Roman" panose="02020603050405020304" pitchFamily="18" charset="0"/>
              </a:rPr>
              <a:t>Bu açıklamalar çerçevesinde Ayşe Hanımın beyan özeti aşağıdaki gibi olacaktır.</a:t>
            </a:r>
          </a:p>
          <a:p>
            <a:pPr algn="just">
              <a:lnSpc>
                <a:spcPts val="2200"/>
              </a:lnSpc>
              <a:spcAft>
                <a:spcPts val="1200"/>
              </a:spcAft>
            </a:pPr>
            <a:endParaRPr lang="tr-TR" altLang="tr-TR">
              <a:solidFill>
                <a:srgbClr val="000000"/>
              </a:solidFill>
              <a:latin typeface="Arial TUR" panose="020B0604020202020204" pitchFamily="34" charset="0"/>
              <a:ea typeface="Arial TUR" panose="020B0604020202020204" pitchFamily="34" charset="0"/>
              <a:cs typeface="Arial TUR" panose="020B0604020202020204" pitchFamily="34" charset="0"/>
            </a:endParaRPr>
          </a:p>
        </p:txBody>
      </p:sp>
      <p:graphicFrame>
        <p:nvGraphicFramePr>
          <p:cNvPr id="2" name="Tablo 1"/>
          <p:cNvGraphicFramePr>
            <a:graphicFrameLocks noGrp="1"/>
          </p:cNvGraphicFramePr>
          <p:nvPr/>
        </p:nvGraphicFramePr>
        <p:xfrm>
          <a:off x="395288" y="3049588"/>
          <a:ext cx="7704137" cy="1328739"/>
        </p:xfrm>
        <a:graphic>
          <a:graphicData uri="http://schemas.openxmlformats.org/drawingml/2006/table">
            <a:tbl>
              <a:tblPr/>
              <a:tblGrid>
                <a:gridCol w="5591175">
                  <a:extLst>
                    <a:ext uri="{9D8B030D-6E8A-4147-A177-3AD203B41FA5}">
                      <a16:colId xmlns:a16="http://schemas.microsoft.com/office/drawing/2014/main" val="20000"/>
                    </a:ext>
                  </a:extLst>
                </a:gridCol>
                <a:gridCol w="2112962">
                  <a:extLst>
                    <a:ext uri="{9D8B030D-6E8A-4147-A177-3AD203B41FA5}">
                      <a16:colId xmlns:a16="http://schemas.microsoft.com/office/drawing/2014/main" val="20001"/>
                    </a:ext>
                  </a:extLst>
                </a:gridCol>
              </a:tblGrid>
              <a:tr h="442913">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rPr>
                        <a:t>Off-shore Faiz Geliri</a:t>
                      </a:r>
                      <a:endPar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rPr>
                        <a:t>150.000 TL</a:t>
                      </a:r>
                      <a:endPar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7F2"/>
                    </a:solidFill>
                  </a:tcPr>
                </a:tc>
                <a:extLst>
                  <a:ext uri="{0D108BD9-81ED-4DB2-BD59-A6C34878D82A}">
                    <a16:rowId xmlns:a16="http://schemas.microsoft.com/office/drawing/2014/main" val="10000"/>
                  </a:ext>
                </a:extLst>
              </a:tr>
              <a:tr h="442913">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rPr>
                        <a:t>Limited Şirket Kar Payı (½ istisna sonrası)</a:t>
                      </a:r>
                      <a:endPar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rPr>
                        <a:t>150.000 TL</a:t>
                      </a:r>
                      <a:endPar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7F2"/>
                    </a:solidFill>
                  </a:tcPr>
                </a:tc>
                <a:extLst>
                  <a:ext uri="{0D108BD9-81ED-4DB2-BD59-A6C34878D82A}">
                    <a16:rowId xmlns:a16="http://schemas.microsoft.com/office/drawing/2014/main" val="10001"/>
                  </a:ext>
                </a:extLst>
              </a:tr>
              <a:tr h="442913">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rPr>
                        <a:t>Gelir Vergisi Matrahı</a:t>
                      </a:r>
                      <a:endPar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750"/>
                        </a:spcBef>
                        <a:buFont typeface="Wingdings 2" panose="05020102010507070707" pitchFamily="18" charset="2"/>
                        <a:defRPr sz="19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defRPr sz="1600">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defRPr sz="13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TUR" panose="020B0604020202020204" pitchFamily="34" charset="0"/>
                          <a:ea typeface="Arial TUR" panose="020B0604020202020204" pitchFamily="34" charset="0"/>
                          <a:cs typeface="Arial TUR" panose="020B0604020202020204" pitchFamily="34" charset="0"/>
                        </a:rPr>
                        <a:t>300.000 TL</a:t>
                      </a:r>
                      <a:endParaRPr kumimoji="0" lang="tr-TR" altLang="tr-TR" sz="1600" b="1" i="0" u="none" strike="noStrike" cap="none" normalizeH="0" baseline="0">
                        <a:ln>
                          <a:noFill/>
                        </a:ln>
                        <a:solidFill>
                          <a:schemeClr val="tx1"/>
                        </a:solidFill>
                        <a:effectLst/>
                        <a:latin typeface="Arial TUR" panose="020B0604020202020204" pitchFamily="34" charset="0"/>
                        <a:ea typeface="Times New Roman" panose="02020603050405020304" pitchFamily="18" charset="0"/>
                        <a:cs typeface="Arial TUR" panose="020B0604020202020204"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7F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50380617"/>
      </p:ext>
    </p:extLst>
  </p:cSld>
  <p:clrMapOvr>
    <a:masterClrMapping/>
  </p:clrMapOvr>
  <p:transition>
    <p:cover dir="d"/>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8668</TotalTime>
  <Words>14542</Words>
  <Application>Microsoft Office PowerPoint</Application>
  <PresentationFormat>Ekran Gösterisi (4:3)</PresentationFormat>
  <Paragraphs>1552</Paragraphs>
  <Slides>150</Slides>
  <Notes>41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150</vt:i4>
      </vt:variant>
    </vt:vector>
  </HeadingPairs>
  <TitlesOfParts>
    <vt:vector size="160" baseType="lpstr">
      <vt:lpstr>Arial</vt:lpstr>
      <vt:lpstr>Arial Black</vt:lpstr>
      <vt:lpstr>Arial TUR</vt:lpstr>
      <vt:lpstr>Calibri</vt:lpstr>
      <vt:lpstr>Calibri Light</vt:lpstr>
      <vt:lpstr>Copperplate Gothic Bold</vt:lpstr>
      <vt:lpstr>Times New Roman</vt:lpstr>
      <vt:lpstr>Wingdings</vt:lpstr>
      <vt:lpstr>Wingdings 2</vt:lpstr>
      <vt:lpstr>Office Teması</vt:lpstr>
      <vt:lpstr>    GÜNCEL MEVZUAT DEĞİŞİKLİKLERİ IŞIĞINDA  DİKKAT EDİLMESİ GEREKEN  VERGİ VE MUHASEBE UYGULAMALARI &amp; 2018 YILI GELİRLERİNİN VERGİLENDİRİLMESİ VE ÖZELLİK ARZEDEN HUSUSLAR    Emre KARTALOĞLU Yeminli Mali Müşavir TÜRMOB Genel Saymanı emrekartaloglu@turmob.org.tr </vt:lpstr>
      <vt:lpstr>      SUNUM PLANI  1- ELEKTRONİK UYGULAMA HATIRLATMALARI  2- SON BİR YIL İÇİNDE YAPILAN ÖNEMLİ MEVZUAT DEĞİŞİKLİKLERİNİN GÜNÜMÜZE YANSIMASI  3- 2018 YILI GELİRLERİNİN VERGİLENDİRİLMESİ VE ÖZELLİK ARZEDEN HUSUSLAR   </vt:lpstr>
      <vt:lpstr>ELEKTRONİK UYGULAMALARA İLİŞKİN HATIRLATMALAR (MEVCUT TEBLİĞ DÜZENLEMELERİ)</vt:lpstr>
      <vt:lpstr>ELEKTRONİK UYGULAMALARA İLİŞKİN HATIRLATMALAR</vt:lpstr>
      <vt:lpstr>ELEKTRONİK UYGULAMALARA İLİŞKİN HATIRLATMALAR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7061, 7103, 7104 ve 7161, 7162 SAYILI KANUNLAR ÇERÇEVESİNDE VERGİ MEVZUATINDAKİ GÜNCEL DEĞİŞİKLİKLER</vt:lpstr>
      <vt:lpstr>7061 Sayılı Kanunla  VERGİ USUL KANUNUNDA YAPILAN DÜZENLEMELER</vt:lpstr>
      <vt:lpstr>PowerPoint Sunusu</vt:lpstr>
      <vt:lpstr>7061 Sayılı Kanunla  KURUMLAR VERGİSİ KANUNUNDA YAPILAN DÜZENLEMELER</vt:lpstr>
      <vt:lpstr>PowerPoint Sunusu</vt:lpstr>
      <vt:lpstr>PowerPoint Sunusu</vt:lpstr>
      <vt:lpstr>PowerPoint Sunusu</vt:lpstr>
      <vt:lpstr>PowerPoint Sunusu</vt:lpstr>
      <vt:lpstr>PowerPoint Sunusu</vt:lpstr>
      <vt:lpstr>7061 Sayılı Kanunla  KATMA DEĞER VERGİSİ KANUNUNDA YAPILAN DÜZENLEMELER</vt:lpstr>
      <vt:lpstr>PowerPoint Sunusu</vt:lpstr>
      <vt:lpstr>7103 Sayılı Kanunla  VERGİ USUL KANUNUNDA YAPILAN DÜZENLEMELER</vt:lpstr>
      <vt:lpstr>PowerPoint Sunusu</vt:lpstr>
      <vt:lpstr>  7103 Sayılı Kanunla GELİR VERGİSİ KANUNUNDA YAPILAN DÜZENLEMELER</vt:lpstr>
      <vt:lpstr>PowerPoint Sunusu</vt:lpstr>
      <vt:lpstr>PowerPoint Sunusu</vt:lpstr>
      <vt:lpstr>PowerPoint Sunusu</vt:lpstr>
      <vt:lpstr>7103 Sayılı Kanunla  KATMA DEĞER VERGİSİ KANUNUNDA YAPILAN DÜZENLEMELER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ARSA KARŞILIĞI İNŞAAT İŞLERİ</vt:lpstr>
      <vt:lpstr>7104 sayılı Kanun ile KDV Kanununun 2/5 inci maddesine eklenen ifade:  </vt:lpstr>
      <vt:lpstr>PowerPoint Sunusu</vt:lpstr>
      <vt:lpstr>Arsa Karşılığı İnşaat İşlerinde Vergiyi Doğuran Olay</vt:lpstr>
      <vt:lpstr>Müteahhit Tarafından Arsa Sahibine Konut veya İşyeri Teslimi</vt:lpstr>
      <vt:lpstr>Müteahhit Tarafından Arsa Sahibine Konut veya İşyeri Teslimi</vt:lpstr>
      <vt:lpstr>PowerPoint Sunusu</vt:lpstr>
      <vt:lpstr>Örnek Uygulama :</vt:lpstr>
      <vt:lpstr>Örnek Uygulama (Veriler) :</vt:lpstr>
      <vt:lpstr>Örnek Uygulama :</vt:lpstr>
      <vt:lpstr>Örnek Uygulama :</vt:lpstr>
      <vt:lpstr>Örnek Uygulama :</vt:lpstr>
      <vt:lpstr>Örnek Uygulama :</vt:lpstr>
      <vt:lpstr>Örnek Uygulama :</vt:lpstr>
      <vt:lpstr>Örnek Uygulama :</vt:lpstr>
      <vt:lpstr>Örnek Uygulama :</vt:lpstr>
      <vt:lpstr>Örnek Uygulama :</vt:lpstr>
      <vt:lpstr>Örnek Uygulama :</vt:lpstr>
      <vt:lpstr>Örnek Uygulama :</vt:lpstr>
      <vt:lpstr>İNŞAAT DEVAM EDERKEN YAPILAN SATIŞLARIN DURUMU</vt:lpstr>
      <vt:lpstr>HASILAT PAYLAŞIMI YÖNTEMİ</vt:lpstr>
      <vt:lpstr>KONUT TESLİMLERİNDE KDV ORANI (yapı ruhsatının 01.01.2017’den sonra alındığı varsayımıyla)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TBMM PLAN VE BÜTÇE KOMİSYONU SONRASI TORBA YASADA YER ALAN VERGİSEL DÜZENLEMELER</dc:title>
  <dc:creator>Meric Ucan</dc:creator>
  <cp:lastModifiedBy>Atom Karınca</cp:lastModifiedBy>
  <cp:revision>389</cp:revision>
  <cp:lastPrinted>2018-06-25T10:27:54Z</cp:lastPrinted>
  <dcterms:created xsi:type="dcterms:W3CDTF">2017-11-01T15:39:17Z</dcterms:created>
  <dcterms:modified xsi:type="dcterms:W3CDTF">2019-03-19T14:21:46Z</dcterms:modified>
</cp:coreProperties>
</file>